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2.xml" ContentType="application/vnd.openxmlformats-officedocument.presentationml.slideLayout+xml"/>
  <Override PartName="/ppt/notesSlides/notesSlide3.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notesSlides/notesSlide9.xml" ContentType="application/vnd.openxmlformats-officedocument.presentationml.notesSlide+xml"/>
  <Override PartName="/ppt/notesSlides/notesSlide2.xml" ContentType="application/vnd.openxmlformats-officedocument.presentationml.notesSlide+xml"/>
  <Override PartName="/ppt/notesSlides/notesSlide11.xml" ContentType="application/vnd.openxmlformats-officedocument.presentationml.notesSlide+xml"/>
  <Override PartName="/ppt/slideLayouts/slideLayout1.xml" ContentType="application/vnd.openxmlformats-officedocument.presentationml.slideLayout+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389" r:id="rId2"/>
    <p:sldId id="393" r:id="rId3"/>
    <p:sldId id="399" r:id="rId4"/>
    <p:sldId id="400" r:id="rId5"/>
    <p:sldId id="394" r:id="rId6"/>
    <p:sldId id="395" r:id="rId7"/>
    <p:sldId id="396" r:id="rId8"/>
    <p:sldId id="397" r:id="rId9"/>
    <p:sldId id="398" r:id="rId10"/>
    <p:sldId id="401" r:id="rId11"/>
    <p:sldId id="402" r:id="rId12"/>
  </p:sldIdLst>
  <p:sldSz cx="9144000" cy="6858000" type="screen4x3"/>
  <p:notesSz cx="6794500" cy="9906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aeumel, Nicole" initials="T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50" autoAdjust="0"/>
    <p:restoredTop sz="95238" autoAdjust="0"/>
  </p:normalViewPr>
  <p:slideViewPr>
    <p:cSldViewPr>
      <p:cViewPr>
        <p:scale>
          <a:sx n="90" d="100"/>
          <a:sy n="90" d="100"/>
        </p:scale>
        <p:origin x="-456" y="-324"/>
      </p:cViewPr>
      <p:guideLst>
        <p:guide orient="horz" pos="2160"/>
        <p:guide pos="2880"/>
      </p:guideLst>
    </p:cSldViewPr>
  </p:slideViewPr>
  <p:notesTextViewPr>
    <p:cViewPr>
      <p:scale>
        <a:sx n="1" d="1"/>
        <a:sy n="1" d="1"/>
      </p:scale>
      <p:origin x="0" y="0"/>
    </p:cViewPr>
  </p:notesTextViewPr>
  <p:sorterViewPr>
    <p:cViewPr>
      <p:scale>
        <a:sx n="100" d="100"/>
        <a:sy n="100" d="100"/>
      </p:scale>
      <p:origin x="0" y="3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23"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2"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sz="quarter" idx="1"/>
          </p:nvPr>
        </p:nvSpPr>
        <p:spPr>
          <a:xfrm>
            <a:off x="3848645" y="0"/>
            <a:ext cx="2944283" cy="495300"/>
          </a:xfrm>
          <a:prstGeom prst="rect">
            <a:avLst/>
          </a:prstGeom>
        </p:spPr>
        <p:txBody>
          <a:bodyPr vert="horz" lIns="91440" tIns="45720" rIns="91440" bIns="45720" rtlCol="0"/>
          <a:lstStyle>
            <a:lvl1pPr algn="r">
              <a:defRPr sz="1200"/>
            </a:lvl1pPr>
          </a:lstStyle>
          <a:p>
            <a:fld id="{EF8B3EBB-E015-4F67-8368-0107AB905981}" type="datetimeFigureOut">
              <a:rPr lang="en-US" smtClean="0"/>
              <a:t>9/30/2014</a:t>
            </a:fld>
            <a:endParaRPr lang="en-US"/>
          </a:p>
        </p:txBody>
      </p:sp>
      <p:sp>
        <p:nvSpPr>
          <p:cNvPr id="4" name="3 Marcador de pie de página"/>
          <p:cNvSpPr>
            <a:spLocks noGrp="1"/>
          </p:cNvSpPr>
          <p:nvPr>
            <p:ph type="ftr" sz="quarter" idx="2"/>
          </p:nvPr>
        </p:nvSpPr>
        <p:spPr>
          <a:xfrm>
            <a:off x="0" y="9408981"/>
            <a:ext cx="2944283" cy="495300"/>
          </a:xfrm>
          <a:prstGeom prst="rect">
            <a:avLst/>
          </a:prstGeom>
        </p:spPr>
        <p:txBody>
          <a:bodyPr vert="horz" lIns="91440" tIns="45720" rIns="91440" bIns="45720" rtlCol="0" anchor="b"/>
          <a:lstStyle>
            <a:lvl1pPr algn="l">
              <a:defRPr sz="1200"/>
            </a:lvl1pPr>
          </a:lstStyle>
          <a:p>
            <a:endParaRPr lang="en-US"/>
          </a:p>
        </p:txBody>
      </p:sp>
      <p:sp>
        <p:nvSpPr>
          <p:cNvPr id="5" name="4 Marcador de número de diapositiva"/>
          <p:cNvSpPr>
            <a:spLocks noGrp="1"/>
          </p:cNvSpPr>
          <p:nvPr>
            <p:ph type="sldNum" sz="quarter" idx="3"/>
          </p:nvPr>
        </p:nvSpPr>
        <p:spPr>
          <a:xfrm>
            <a:off x="3848645" y="9408981"/>
            <a:ext cx="2944283" cy="495300"/>
          </a:xfrm>
          <a:prstGeom prst="rect">
            <a:avLst/>
          </a:prstGeom>
        </p:spPr>
        <p:txBody>
          <a:bodyPr vert="horz" lIns="91440" tIns="45720" rIns="91440" bIns="45720" rtlCol="0" anchor="b"/>
          <a:lstStyle>
            <a:lvl1pPr algn="r">
              <a:defRPr sz="1200"/>
            </a:lvl1pPr>
          </a:lstStyle>
          <a:p>
            <a:fld id="{B3DCADB0-E6BD-4EE0-BE8D-B1B1D68E57CF}" type="slidenum">
              <a:rPr lang="en-US" smtClean="0"/>
              <a:t>‹Nº›</a:t>
            </a:fld>
            <a:endParaRPr lang="en-US"/>
          </a:p>
        </p:txBody>
      </p:sp>
    </p:spTree>
    <p:extLst>
      <p:ext uri="{BB962C8B-B14F-4D97-AF65-F5344CB8AC3E}">
        <p14:creationId xmlns:p14="http://schemas.microsoft.com/office/powerpoint/2010/main" val="2728889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5B1F4013-A009-4A9D-A9AB-284442966134}" type="datetimeFigureOut">
              <a:rPr lang="es-ES" smtClean="0"/>
              <a:t>30/09/2014</a:t>
            </a:fld>
            <a:endParaRPr lang="es-ES"/>
          </a:p>
        </p:txBody>
      </p:sp>
      <p:sp>
        <p:nvSpPr>
          <p:cNvPr id="4" name="3 Marcador de imagen de diapositiva"/>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B2626179-71FF-4885-BB80-4E736E64586C}" type="slidenum">
              <a:rPr lang="es-ES" smtClean="0"/>
              <a:t>‹Nº›</a:t>
            </a:fld>
            <a:endParaRPr lang="es-ES"/>
          </a:p>
        </p:txBody>
      </p:sp>
    </p:spTree>
    <p:extLst>
      <p:ext uri="{BB962C8B-B14F-4D97-AF65-F5344CB8AC3E}">
        <p14:creationId xmlns:p14="http://schemas.microsoft.com/office/powerpoint/2010/main" val="645477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496DADBD-70E6-4E7C-BED2-7601A13A755D}" type="slidenum">
              <a:rPr lang="es-ES" smtClean="0">
                <a:solidFill>
                  <a:prstClr val="black"/>
                </a:solidFill>
                <a:latin typeface="Arial" charset="0"/>
              </a:rPr>
              <a:pPr/>
              <a:t>1</a:t>
            </a:fld>
            <a:endParaRPr lang="es-ES" smtClean="0">
              <a:solidFill>
                <a:prstClr val="black"/>
              </a:solidFill>
              <a:latin typeface="Arial" charset="0"/>
            </a:endParaRPr>
          </a:p>
        </p:txBody>
      </p:sp>
      <p:sp>
        <p:nvSpPr>
          <p:cNvPr id="16386" name="1 Marcador de imagen de diapositiva"/>
          <p:cNvSpPr>
            <a:spLocks noGrp="1" noRot="1" noChangeAspect="1" noTextEdit="1"/>
          </p:cNvSpPr>
          <p:nvPr>
            <p:ph type="sldImg"/>
          </p:nvPr>
        </p:nvSpPr>
        <p:spPr>
          <a:ln/>
        </p:spPr>
      </p:sp>
      <p:sp>
        <p:nvSpPr>
          <p:cNvPr id="16387" name="2 Marcador de notas"/>
          <p:cNvSpPr>
            <a:spLocks noGrp="1"/>
          </p:cNvSpPr>
          <p:nvPr>
            <p:ph type="body" idx="1"/>
          </p:nvPr>
        </p:nvSpPr>
        <p:spPr>
          <a:noFill/>
          <a:ln/>
        </p:spPr>
        <p:txBody>
          <a:bodyPr lIns="91265" tIns="45635" rIns="91265" bIns="45635"/>
          <a:lstStyle/>
          <a:p>
            <a:pPr eaLnBrk="1" hangingPunct="1">
              <a:spcBef>
                <a:spcPct val="0"/>
              </a:spcBef>
            </a:pPr>
            <a:endParaRPr lang="es-ES" dirty="0"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a:p>
        </p:txBody>
      </p:sp>
      <p:sp>
        <p:nvSpPr>
          <p:cNvPr id="4" name="3 Marcador de número de diapositiva"/>
          <p:cNvSpPr>
            <a:spLocks noGrp="1"/>
          </p:cNvSpPr>
          <p:nvPr>
            <p:ph type="sldNum" sz="quarter" idx="10"/>
          </p:nvPr>
        </p:nvSpPr>
        <p:spPr/>
        <p:txBody>
          <a:bodyPr/>
          <a:lstStyle/>
          <a:p>
            <a:fld id="{B2626179-71FF-4885-BB80-4E736E64586C}" type="slidenum">
              <a:rPr lang="es-ES" smtClean="0"/>
              <a:t>10</a:t>
            </a:fld>
            <a:endParaRPr lang="es-ES"/>
          </a:p>
        </p:txBody>
      </p:sp>
    </p:spTree>
    <p:extLst>
      <p:ext uri="{BB962C8B-B14F-4D97-AF65-F5344CB8AC3E}">
        <p14:creationId xmlns:p14="http://schemas.microsoft.com/office/powerpoint/2010/main" val="1673811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496DADBD-70E6-4E7C-BED2-7601A13A755D}" type="slidenum">
              <a:rPr lang="es-ES" smtClean="0">
                <a:solidFill>
                  <a:prstClr val="black"/>
                </a:solidFill>
                <a:latin typeface="Arial" charset="0"/>
              </a:rPr>
              <a:pPr/>
              <a:t>11</a:t>
            </a:fld>
            <a:endParaRPr lang="es-ES" smtClean="0">
              <a:solidFill>
                <a:prstClr val="black"/>
              </a:solidFill>
              <a:latin typeface="Arial" charset="0"/>
            </a:endParaRPr>
          </a:p>
        </p:txBody>
      </p:sp>
      <p:sp>
        <p:nvSpPr>
          <p:cNvPr id="16386" name="1 Marcador de imagen de diapositiva"/>
          <p:cNvSpPr>
            <a:spLocks noGrp="1" noRot="1" noChangeAspect="1" noTextEdit="1"/>
          </p:cNvSpPr>
          <p:nvPr>
            <p:ph type="sldImg"/>
          </p:nvPr>
        </p:nvSpPr>
        <p:spPr>
          <a:ln/>
        </p:spPr>
      </p:sp>
      <p:sp>
        <p:nvSpPr>
          <p:cNvPr id="16387" name="2 Marcador de notas"/>
          <p:cNvSpPr>
            <a:spLocks noGrp="1"/>
          </p:cNvSpPr>
          <p:nvPr>
            <p:ph type="body" idx="1"/>
          </p:nvPr>
        </p:nvSpPr>
        <p:spPr>
          <a:noFill/>
          <a:ln/>
        </p:spPr>
        <p:txBody>
          <a:bodyPr lIns="91265" tIns="45635" rIns="91265" bIns="45635"/>
          <a:lstStyle/>
          <a:p>
            <a:pPr eaLnBrk="1" hangingPunct="1">
              <a:spcBef>
                <a:spcPct val="0"/>
              </a:spcBef>
            </a:pPr>
            <a:endParaRPr lang="es-E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7BA47A-4B83-4F1F-A77F-2E279487C49A}" type="slidenum">
              <a:rPr lang="en-US">
                <a:solidFill>
                  <a:prstClr val="black"/>
                </a:solidFill>
              </a:rPr>
              <a:pPr/>
              <a:t>2</a:t>
            </a:fld>
            <a:endParaRPr lang="en-US">
              <a:solidFill>
                <a:prstClr val="black"/>
              </a:solidFill>
            </a:endParaRPr>
          </a:p>
        </p:txBody>
      </p:sp>
      <p:sp>
        <p:nvSpPr>
          <p:cNvPr id="2455554" name="Rectangle 2"/>
          <p:cNvSpPr>
            <a:spLocks noGrp="1" noRot="1" noChangeAspect="1" noChangeArrowheads="1" noTextEdit="1"/>
          </p:cNvSpPr>
          <p:nvPr>
            <p:ph type="sldImg"/>
          </p:nvPr>
        </p:nvSpPr>
        <p:spPr>
          <a:xfrm>
            <a:off x="923925" y="762000"/>
            <a:ext cx="4967288" cy="3725863"/>
          </a:xfrm>
          <a:ln/>
        </p:spPr>
      </p:sp>
      <p:sp>
        <p:nvSpPr>
          <p:cNvPr id="2455555" name="Rectangle 3"/>
          <p:cNvSpPr>
            <a:spLocks noGrp="1" noChangeArrowheads="1"/>
          </p:cNvSpPr>
          <p:nvPr>
            <p:ph type="body" idx="1"/>
          </p:nvPr>
        </p:nvSpPr>
        <p:spPr>
          <a:xfrm>
            <a:off x="906463" y="4699001"/>
            <a:ext cx="4964112" cy="4456113"/>
          </a:xfrm>
        </p:spPr>
        <p:txBody>
          <a:bodyPr lIns="90443" tIns="45220" rIns="90443" bIns="45220"/>
          <a:lstStyle/>
          <a:p>
            <a:pPr marL="171450" indent="-171450">
              <a:buFont typeface="Arial" panose="020B0604020202020204" pitchFamily="34" charset="0"/>
              <a:buChar char="•"/>
            </a:pPr>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7BA47A-4B83-4F1F-A77F-2E279487C49A}" type="slidenum">
              <a:rPr lang="en-US">
                <a:solidFill>
                  <a:prstClr val="black"/>
                </a:solidFill>
              </a:rPr>
              <a:pPr/>
              <a:t>3</a:t>
            </a:fld>
            <a:endParaRPr lang="en-US">
              <a:solidFill>
                <a:prstClr val="black"/>
              </a:solidFill>
            </a:endParaRPr>
          </a:p>
        </p:txBody>
      </p:sp>
      <p:sp>
        <p:nvSpPr>
          <p:cNvPr id="2455554" name="Rectangle 2"/>
          <p:cNvSpPr>
            <a:spLocks noGrp="1" noRot="1" noChangeAspect="1" noChangeArrowheads="1" noTextEdit="1"/>
          </p:cNvSpPr>
          <p:nvPr>
            <p:ph type="sldImg"/>
          </p:nvPr>
        </p:nvSpPr>
        <p:spPr>
          <a:xfrm>
            <a:off x="923925" y="762000"/>
            <a:ext cx="4967288" cy="3725863"/>
          </a:xfrm>
          <a:ln/>
        </p:spPr>
      </p:sp>
      <p:sp>
        <p:nvSpPr>
          <p:cNvPr id="2455555" name="Rectangle 3"/>
          <p:cNvSpPr>
            <a:spLocks noGrp="1" noChangeArrowheads="1"/>
          </p:cNvSpPr>
          <p:nvPr>
            <p:ph type="body" idx="1"/>
          </p:nvPr>
        </p:nvSpPr>
        <p:spPr>
          <a:xfrm>
            <a:off x="906463" y="4699001"/>
            <a:ext cx="4964112" cy="4456113"/>
          </a:xfrm>
        </p:spPr>
        <p:txBody>
          <a:bodyPr lIns="90443" tIns="45220" rIns="90443" bIns="45220"/>
          <a:lstStyle/>
          <a:p>
            <a:endParaRPr lang="es-ES" noProof="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7BA47A-4B83-4F1F-A77F-2E279487C49A}" type="slidenum">
              <a:rPr lang="en-US">
                <a:solidFill>
                  <a:prstClr val="black"/>
                </a:solidFill>
              </a:rPr>
              <a:pPr/>
              <a:t>4</a:t>
            </a:fld>
            <a:endParaRPr lang="en-US">
              <a:solidFill>
                <a:prstClr val="black"/>
              </a:solidFill>
            </a:endParaRPr>
          </a:p>
        </p:txBody>
      </p:sp>
      <p:sp>
        <p:nvSpPr>
          <p:cNvPr id="2455554" name="Rectangle 2"/>
          <p:cNvSpPr>
            <a:spLocks noGrp="1" noRot="1" noChangeAspect="1" noChangeArrowheads="1" noTextEdit="1"/>
          </p:cNvSpPr>
          <p:nvPr>
            <p:ph type="sldImg"/>
          </p:nvPr>
        </p:nvSpPr>
        <p:spPr>
          <a:xfrm>
            <a:off x="923925" y="762000"/>
            <a:ext cx="4967288" cy="3725863"/>
          </a:xfrm>
          <a:ln/>
        </p:spPr>
      </p:sp>
      <p:sp>
        <p:nvSpPr>
          <p:cNvPr id="2455555" name="Rectangle 3"/>
          <p:cNvSpPr>
            <a:spLocks noGrp="1" noChangeArrowheads="1"/>
          </p:cNvSpPr>
          <p:nvPr>
            <p:ph type="body" idx="1"/>
          </p:nvPr>
        </p:nvSpPr>
        <p:spPr>
          <a:xfrm>
            <a:off x="906463" y="4699001"/>
            <a:ext cx="4964112" cy="4456113"/>
          </a:xfrm>
        </p:spPr>
        <p:txBody>
          <a:bodyPr lIns="90443" tIns="45220" rIns="90443" bIns="45220"/>
          <a:lstStyle/>
          <a:p>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E92572-B81F-49BC-9D1C-567618905C11}" type="slidenum">
              <a:rPr lang="en-US">
                <a:solidFill>
                  <a:prstClr val="black"/>
                </a:solidFill>
              </a:rPr>
              <a:pPr/>
              <a:t>5</a:t>
            </a:fld>
            <a:endParaRPr lang="en-US">
              <a:solidFill>
                <a:prstClr val="black"/>
              </a:solidFill>
            </a:endParaRPr>
          </a:p>
        </p:txBody>
      </p:sp>
      <p:sp>
        <p:nvSpPr>
          <p:cNvPr id="2457602" name="Rectangle 2"/>
          <p:cNvSpPr>
            <a:spLocks noGrp="1" noRot="1" noChangeAspect="1" noChangeArrowheads="1" noTextEdit="1"/>
          </p:cNvSpPr>
          <p:nvPr>
            <p:ph type="sldImg"/>
          </p:nvPr>
        </p:nvSpPr>
        <p:spPr>
          <a:xfrm>
            <a:off x="923925" y="762000"/>
            <a:ext cx="4967288" cy="3725863"/>
          </a:xfrm>
          <a:ln/>
        </p:spPr>
      </p:sp>
      <p:sp>
        <p:nvSpPr>
          <p:cNvPr id="2457603" name="Rectangle 3"/>
          <p:cNvSpPr>
            <a:spLocks noGrp="1" noChangeArrowheads="1"/>
          </p:cNvSpPr>
          <p:nvPr>
            <p:ph type="body" idx="1"/>
          </p:nvPr>
        </p:nvSpPr>
        <p:spPr>
          <a:xfrm>
            <a:off x="906463" y="4699001"/>
            <a:ext cx="4964112" cy="4456113"/>
          </a:xfrm>
        </p:spPr>
        <p:txBody>
          <a:bodyPr lIns="90443" tIns="45220" rIns="90443" bIns="45220"/>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50D142-1239-4291-90AE-D95F0240253A}" type="slidenum">
              <a:rPr lang="en-US">
                <a:solidFill>
                  <a:prstClr val="black"/>
                </a:solidFill>
              </a:rPr>
              <a:pPr/>
              <a:t>6</a:t>
            </a:fld>
            <a:endParaRPr lang="en-US">
              <a:solidFill>
                <a:prstClr val="black"/>
              </a:solidFill>
            </a:endParaRPr>
          </a:p>
        </p:txBody>
      </p:sp>
      <p:sp>
        <p:nvSpPr>
          <p:cNvPr id="2461698" name="Rectangle 2"/>
          <p:cNvSpPr>
            <a:spLocks noGrp="1" noRot="1" noChangeAspect="1" noChangeArrowheads="1" noTextEdit="1"/>
          </p:cNvSpPr>
          <p:nvPr>
            <p:ph type="sldImg"/>
          </p:nvPr>
        </p:nvSpPr>
        <p:spPr>
          <a:xfrm>
            <a:off x="923925" y="762000"/>
            <a:ext cx="4967288" cy="3725863"/>
          </a:xfrm>
          <a:ln/>
        </p:spPr>
      </p:sp>
      <p:sp>
        <p:nvSpPr>
          <p:cNvPr id="2461699" name="Rectangle 3"/>
          <p:cNvSpPr>
            <a:spLocks noGrp="1" noChangeArrowheads="1"/>
          </p:cNvSpPr>
          <p:nvPr>
            <p:ph type="body" idx="1"/>
          </p:nvPr>
        </p:nvSpPr>
        <p:spPr>
          <a:xfrm>
            <a:off x="906463" y="4699001"/>
            <a:ext cx="4964112" cy="4456113"/>
          </a:xfrm>
        </p:spPr>
        <p:txBody>
          <a:bodyPr lIns="90443" tIns="45220" rIns="90443" bIns="45220"/>
          <a:lstStyle/>
          <a:p>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B2626179-71FF-4885-BB80-4E736E64586C}" type="slidenum">
              <a:rPr lang="es-ES" smtClean="0"/>
              <a:t>7</a:t>
            </a:fld>
            <a:endParaRPr lang="es-ES"/>
          </a:p>
        </p:txBody>
      </p:sp>
    </p:spTree>
    <p:extLst>
      <p:ext uri="{BB962C8B-B14F-4D97-AF65-F5344CB8AC3E}">
        <p14:creationId xmlns:p14="http://schemas.microsoft.com/office/powerpoint/2010/main" val="3919980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B2626179-71FF-4885-BB80-4E736E64586C}" type="slidenum">
              <a:rPr lang="es-ES" smtClean="0"/>
              <a:t>8</a:t>
            </a:fld>
            <a:endParaRPr lang="es-ES"/>
          </a:p>
        </p:txBody>
      </p:sp>
    </p:spTree>
    <p:extLst>
      <p:ext uri="{BB962C8B-B14F-4D97-AF65-F5344CB8AC3E}">
        <p14:creationId xmlns:p14="http://schemas.microsoft.com/office/powerpoint/2010/main" val="4143789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b="1" dirty="0">
              <a:solidFill>
                <a:srgbClr val="FF0000"/>
              </a:solidFill>
            </a:endParaRPr>
          </a:p>
        </p:txBody>
      </p:sp>
      <p:sp>
        <p:nvSpPr>
          <p:cNvPr id="4" name="3 Marcador de número de diapositiva"/>
          <p:cNvSpPr>
            <a:spLocks noGrp="1"/>
          </p:cNvSpPr>
          <p:nvPr>
            <p:ph type="sldNum" sz="quarter" idx="10"/>
          </p:nvPr>
        </p:nvSpPr>
        <p:spPr/>
        <p:txBody>
          <a:bodyPr/>
          <a:lstStyle/>
          <a:p>
            <a:fld id="{B2626179-71FF-4885-BB80-4E736E64586C}" type="slidenum">
              <a:rPr lang="es-ES" smtClean="0"/>
              <a:t>9</a:t>
            </a:fld>
            <a:endParaRPr lang="es-ES"/>
          </a:p>
        </p:txBody>
      </p:sp>
    </p:spTree>
    <p:extLst>
      <p:ext uri="{BB962C8B-B14F-4D97-AF65-F5344CB8AC3E}">
        <p14:creationId xmlns:p14="http://schemas.microsoft.com/office/powerpoint/2010/main" val="27961093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6" name="5 Rectángulo"/>
          <p:cNvSpPr/>
          <p:nvPr/>
        </p:nvSpPr>
        <p:spPr>
          <a:xfrm>
            <a:off x="-36544" y="0"/>
            <a:ext cx="36004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7" name="6 Rectángulo"/>
          <p:cNvSpPr/>
          <p:nvPr/>
        </p:nvSpPr>
        <p:spPr>
          <a:xfrm>
            <a:off x="35512" y="889556"/>
            <a:ext cx="288000" cy="61200"/>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8" name="7 Rectángulo"/>
          <p:cNvSpPr/>
          <p:nvPr/>
        </p:nvSpPr>
        <p:spPr>
          <a:xfrm>
            <a:off x="323560" y="889217"/>
            <a:ext cx="288000" cy="61200"/>
          </a:xfrm>
          <a:prstGeom prst="rect">
            <a:avLst/>
          </a:prstGeom>
          <a:solidFill>
            <a:srgbClr val="92D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34910" y="143681"/>
            <a:ext cx="1301586" cy="621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0770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002CD79E-48E3-4996-9BD7-AD6270A0342F}" type="datetimeFigureOut">
              <a:rPr lang="es-ES" smtClean="0"/>
              <a:t>30/09/2014</a:t>
            </a:fld>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7779C13F-1602-461D-A3FA-84D2BBCF1EEB}" type="slidenum">
              <a:rPr lang="es-ES" smtClean="0"/>
              <a:t>‹Nº›</a:t>
            </a:fld>
            <a:endParaRPr lang="es-E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02162" y="18514"/>
            <a:ext cx="1324800" cy="63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0120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002CD79E-48E3-4996-9BD7-AD6270A0342F}" type="datetimeFigureOut">
              <a:rPr lang="es-ES" smtClean="0"/>
              <a:t>30/09/2014</a:t>
            </a:fld>
            <a:endParaRPr lang="es-ES"/>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p>
            <a:fld id="{7779C13F-1602-461D-A3FA-84D2BBCF1EEB}" type="slidenum">
              <a:rPr lang="es-ES" smtClean="0"/>
              <a:t>‹Nº›</a:t>
            </a:fld>
            <a:endParaRPr lang="es-E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19200" y="0"/>
            <a:ext cx="1324800" cy="63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25928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18601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978" y="1644"/>
            <a:ext cx="756084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3" name="2 Rectángulo"/>
          <p:cNvSpPr/>
          <p:nvPr/>
        </p:nvSpPr>
        <p:spPr>
          <a:xfrm>
            <a:off x="7639878" y="145660"/>
            <a:ext cx="1440160"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4" name="3 Rectángulo"/>
          <p:cNvSpPr/>
          <p:nvPr/>
        </p:nvSpPr>
        <p:spPr>
          <a:xfrm>
            <a:off x="7135822" y="3505653"/>
            <a:ext cx="360040" cy="720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7" name="Rectangle 2"/>
          <p:cNvSpPr txBox="1">
            <a:spLocks noChangeArrowheads="1"/>
          </p:cNvSpPr>
          <p:nvPr/>
        </p:nvSpPr>
        <p:spPr bwMode="auto">
          <a:xfrm>
            <a:off x="395536" y="2981270"/>
            <a:ext cx="6548264" cy="3046988"/>
          </a:xfrm>
          <a:prstGeom prst="rect">
            <a:avLst/>
          </a:prstGeom>
          <a:noFill/>
          <a:ln>
            <a:miter lim="800000"/>
            <a:headEnd/>
            <a:tailEnd/>
          </a:ln>
        </p:spPr>
        <p:txBody>
          <a:bodyPr wrap="square">
            <a:spAutoFit/>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a:lstStyle>
          <a:p>
            <a:pPr algn="r"/>
            <a:r>
              <a:rPr lang="en-US" sz="3200" b="1" dirty="0" smtClean="0">
                <a:solidFill>
                  <a:schemeClr val="bg1"/>
                </a:solidFill>
                <a:latin typeface="Arial" pitchFamily="34" charset="0"/>
                <a:cs typeface="Arial" pitchFamily="34" charset="0"/>
              </a:rPr>
              <a:t>Intraday </a:t>
            </a:r>
            <a:r>
              <a:rPr lang="en-US" sz="3200" b="1" dirty="0">
                <a:solidFill>
                  <a:schemeClr val="bg1"/>
                </a:solidFill>
                <a:latin typeface="Arial" pitchFamily="34" charset="0"/>
                <a:cs typeface="Arial" pitchFamily="34" charset="0"/>
              </a:rPr>
              <a:t>cross border continuous market and optional Intraday auctions</a:t>
            </a:r>
            <a:endParaRPr lang="es-ES" sz="3200" b="1" dirty="0">
              <a:solidFill>
                <a:schemeClr val="bg1"/>
              </a:solidFill>
              <a:latin typeface="Arial" pitchFamily="34" charset="0"/>
              <a:cs typeface="Arial" pitchFamily="34" charset="0"/>
            </a:endParaRPr>
          </a:p>
          <a:p>
            <a:pPr algn="r"/>
            <a:endParaRPr lang="es-ES" sz="3200" b="1" dirty="0" smtClean="0">
              <a:solidFill>
                <a:schemeClr val="bg1"/>
              </a:solidFill>
              <a:latin typeface="Arial" pitchFamily="34" charset="0"/>
              <a:cs typeface="Arial" pitchFamily="34" charset="0"/>
            </a:endParaRPr>
          </a:p>
          <a:p>
            <a:pPr algn="r"/>
            <a:r>
              <a:rPr lang="es-ES" sz="3200" b="1" dirty="0" smtClean="0">
                <a:solidFill>
                  <a:schemeClr val="bg1"/>
                </a:solidFill>
                <a:latin typeface="Arial" pitchFamily="34" charset="0"/>
                <a:cs typeface="Arial" pitchFamily="34" charset="0"/>
              </a:rPr>
              <a:t>“</a:t>
            </a:r>
            <a:r>
              <a:rPr lang="en-US" sz="3200" b="1" i="1" dirty="0">
                <a:solidFill>
                  <a:schemeClr val="bg1"/>
                </a:solidFill>
                <a:latin typeface="Arial" pitchFamily="34" charset="0"/>
                <a:cs typeface="Arial" pitchFamily="34" charset="0"/>
              </a:rPr>
              <a:t>Economically optimized nomination </a:t>
            </a:r>
            <a:r>
              <a:rPr lang="en-US" sz="3200" b="1" i="1" dirty="0" smtClean="0">
                <a:solidFill>
                  <a:schemeClr val="bg1"/>
                </a:solidFill>
                <a:latin typeface="Arial" pitchFamily="34" charset="0"/>
                <a:cs typeface="Arial" pitchFamily="34" charset="0"/>
              </a:rPr>
              <a:t>phase”</a:t>
            </a:r>
            <a:endParaRPr lang="es-ES" sz="3200" b="1" i="1" dirty="0">
              <a:solidFill>
                <a:schemeClr val="bg1"/>
              </a:solidFill>
              <a:latin typeface="Arial" pitchFamily="34" charset="0"/>
              <a:cs typeface="Arial" pitchFamily="34"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6000" y="3212976"/>
            <a:ext cx="1324800" cy="63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5977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2 Marcador de número de diapositiva"/>
          <p:cNvSpPr>
            <a:spLocks noGrp="1"/>
          </p:cNvSpPr>
          <p:nvPr>
            <p:ph type="sldNum" sz="quarter" idx="10"/>
          </p:nvPr>
        </p:nvSpPr>
        <p:spPr/>
        <p:txBody>
          <a:bodyPr/>
          <a:lstStyle/>
          <a:p>
            <a:fld id="{B9AFD430-161C-4971-8A32-5837CA8717BF}" type="slidenum">
              <a:rPr lang="en-US" smtClean="0">
                <a:solidFill>
                  <a:srgbClr val="000000"/>
                </a:solidFill>
                <a:latin typeface="Arial" panose="020B0604020202020204" pitchFamily="34" charset="0"/>
                <a:cs typeface="Arial" panose="020B0604020202020204" pitchFamily="34" charset="0"/>
              </a:rPr>
              <a:pPr/>
              <a:t>10</a:t>
            </a:fld>
            <a:endParaRPr lang="en-US">
              <a:solidFill>
                <a:srgbClr val="000000"/>
              </a:solidFill>
              <a:latin typeface="Arial" panose="020B0604020202020204" pitchFamily="34" charset="0"/>
              <a:cs typeface="Arial" panose="020B0604020202020204" pitchFamily="34" charset="0"/>
            </a:endParaRPr>
          </a:p>
        </p:txBody>
      </p:sp>
      <p:sp>
        <p:nvSpPr>
          <p:cNvPr id="2449423" name="Rectangle 15"/>
          <p:cNvSpPr>
            <a:spLocks noChangeArrowheads="1"/>
          </p:cNvSpPr>
          <p:nvPr/>
        </p:nvSpPr>
        <p:spPr bwMode="auto">
          <a:xfrm>
            <a:off x="219451" y="312458"/>
            <a:ext cx="7232869" cy="5715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fontAlgn="base">
              <a:spcBef>
                <a:spcPct val="0"/>
              </a:spcBef>
              <a:spcAft>
                <a:spcPct val="0"/>
              </a:spcAft>
            </a:pPr>
            <a:r>
              <a:rPr lang="es-ES" sz="2400" b="1" kern="0" dirty="0" smtClean="0">
                <a:solidFill>
                  <a:srgbClr val="92D050"/>
                </a:solidFill>
                <a:latin typeface="Arial" pitchFamily="34" charset="0"/>
                <a:ea typeface="+mj-ea"/>
                <a:cs typeface="Arial" pitchFamily="34" charset="0"/>
              </a:rPr>
              <a:t>TIME</a:t>
            </a:r>
            <a:endParaRPr lang="en-US" sz="2400" b="1" kern="0" dirty="0">
              <a:solidFill>
                <a:srgbClr val="92D050"/>
              </a:solidFill>
              <a:latin typeface="Arial" pitchFamily="34" charset="0"/>
              <a:ea typeface="+mj-ea"/>
              <a:cs typeface="Arial" pitchFamily="34" charset="0"/>
            </a:endParaRPr>
          </a:p>
        </p:txBody>
      </p:sp>
      <p:cxnSp>
        <p:nvCxnSpPr>
          <p:cNvPr id="3" name="2 Conector recto de flecha"/>
          <p:cNvCxnSpPr/>
          <p:nvPr/>
        </p:nvCxnSpPr>
        <p:spPr>
          <a:xfrm>
            <a:off x="0" y="4797152"/>
            <a:ext cx="9036496"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539552" y="4941168"/>
            <a:ext cx="1728192" cy="369332"/>
          </a:xfrm>
          <a:prstGeom prst="rect">
            <a:avLst/>
          </a:prstGeom>
          <a:noFill/>
        </p:spPr>
        <p:txBody>
          <a:bodyPr wrap="square" rtlCol="0">
            <a:spAutoFit/>
          </a:bodyPr>
          <a:lstStyle/>
          <a:p>
            <a:r>
              <a:rPr lang="es-ES" dirty="0" smtClean="0">
                <a:latin typeface="Arial" panose="020B0604020202020204" pitchFamily="34" charset="0"/>
                <a:cs typeface="Arial" panose="020B0604020202020204" pitchFamily="34" charset="0"/>
              </a:rPr>
              <a:t>time</a:t>
            </a:r>
            <a:endParaRPr lang="en-US" dirty="0">
              <a:latin typeface="Arial" panose="020B0604020202020204" pitchFamily="34" charset="0"/>
              <a:cs typeface="Arial" panose="020B0604020202020204" pitchFamily="34" charset="0"/>
            </a:endParaRPr>
          </a:p>
        </p:txBody>
      </p:sp>
      <p:sp>
        <p:nvSpPr>
          <p:cNvPr id="28" name="27 CuadroTexto"/>
          <p:cNvSpPr txBox="1"/>
          <p:nvPr/>
        </p:nvSpPr>
        <p:spPr>
          <a:xfrm>
            <a:off x="7480162" y="5102036"/>
            <a:ext cx="1196293" cy="369332"/>
          </a:xfrm>
          <a:prstGeom prst="rect">
            <a:avLst/>
          </a:prstGeom>
          <a:noFill/>
        </p:spPr>
        <p:txBody>
          <a:bodyPr wrap="square" rtlCol="0">
            <a:spAutoFit/>
          </a:bodyPr>
          <a:lstStyle/>
          <a:p>
            <a:r>
              <a:rPr lang="es-ES" b="1" dirty="0" err="1" smtClean="0">
                <a:solidFill>
                  <a:srgbClr val="FF0000"/>
                </a:solidFill>
                <a:latin typeface="Arial" panose="020B0604020202020204" pitchFamily="34" charset="0"/>
                <a:cs typeface="Arial" panose="020B0604020202020204" pitchFamily="34" charset="0"/>
              </a:rPr>
              <a:t>Hour</a:t>
            </a:r>
            <a:r>
              <a:rPr lang="es-ES" b="1" dirty="0" smtClean="0">
                <a:solidFill>
                  <a:srgbClr val="FF0000"/>
                </a:solidFill>
                <a:latin typeface="Arial" panose="020B0604020202020204" pitchFamily="34" charset="0"/>
                <a:cs typeface="Arial" panose="020B0604020202020204" pitchFamily="34" charset="0"/>
              </a:rPr>
              <a:t> H</a:t>
            </a:r>
            <a:endParaRPr lang="en-US" b="1" dirty="0">
              <a:solidFill>
                <a:srgbClr val="FF0000"/>
              </a:solidFill>
              <a:latin typeface="Arial" panose="020B0604020202020204" pitchFamily="34" charset="0"/>
              <a:cs typeface="Arial" panose="020B0604020202020204" pitchFamily="34" charset="0"/>
            </a:endParaRPr>
          </a:p>
        </p:txBody>
      </p:sp>
      <p:sp>
        <p:nvSpPr>
          <p:cNvPr id="11" name="10 Rectángulo"/>
          <p:cNvSpPr/>
          <p:nvPr/>
        </p:nvSpPr>
        <p:spPr>
          <a:xfrm>
            <a:off x="-28525" y="2361570"/>
            <a:ext cx="9144000" cy="648073"/>
          </a:xfrm>
          <a:prstGeom prst="rect">
            <a:avLst/>
          </a:prstGeom>
          <a:solidFill>
            <a:schemeClr val="bg2">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11 CuadroTexto"/>
          <p:cNvSpPr txBox="1"/>
          <p:nvPr/>
        </p:nvSpPr>
        <p:spPr>
          <a:xfrm>
            <a:off x="460924" y="2361570"/>
            <a:ext cx="2880320" cy="646331"/>
          </a:xfrm>
          <a:prstGeom prst="rect">
            <a:avLst/>
          </a:prstGeom>
          <a:noFill/>
        </p:spPr>
        <p:txBody>
          <a:bodyPr wrap="square" rtlCol="0">
            <a:spAutoFit/>
          </a:bodyPr>
          <a:lstStyle/>
          <a:p>
            <a:r>
              <a:rPr lang="es-ES" dirty="0" smtClean="0">
                <a:solidFill>
                  <a:schemeClr val="bg1"/>
                </a:solidFill>
                <a:latin typeface="Arial" panose="020B0604020202020204" pitchFamily="34" charset="0"/>
                <a:cs typeface="Arial" panose="020B0604020202020204" pitchFamily="34" charset="0"/>
              </a:rPr>
              <a:t>CONTINUOUS TRADING</a:t>
            </a:r>
          </a:p>
          <a:p>
            <a:r>
              <a:rPr lang="es-ES" dirty="0" smtClean="0">
                <a:solidFill>
                  <a:schemeClr val="bg1"/>
                </a:solidFill>
                <a:latin typeface="Arial" panose="020B0604020202020204" pitchFamily="34" charset="0"/>
                <a:cs typeface="Arial" panose="020B0604020202020204" pitchFamily="34" charset="0"/>
              </a:rPr>
              <a:t>NEGOCIATION</a:t>
            </a:r>
            <a:endParaRPr lang="en-US" dirty="0">
              <a:solidFill>
                <a:schemeClr val="bg1"/>
              </a:solidFill>
              <a:latin typeface="Arial" panose="020B0604020202020204" pitchFamily="34" charset="0"/>
              <a:cs typeface="Arial" panose="020B0604020202020204" pitchFamily="34" charset="0"/>
            </a:endParaRPr>
          </a:p>
        </p:txBody>
      </p:sp>
      <p:cxnSp>
        <p:nvCxnSpPr>
          <p:cNvPr id="34" name="33 Conector recto"/>
          <p:cNvCxnSpPr/>
          <p:nvPr/>
        </p:nvCxnSpPr>
        <p:spPr>
          <a:xfrm>
            <a:off x="7942048" y="4392085"/>
            <a:ext cx="0" cy="681229"/>
          </a:xfrm>
          <a:prstGeom prst="line">
            <a:avLst/>
          </a:prstGeom>
          <a:ln w="635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14 CuadroTexto"/>
          <p:cNvSpPr txBox="1"/>
          <p:nvPr/>
        </p:nvSpPr>
        <p:spPr>
          <a:xfrm>
            <a:off x="1979712" y="3386651"/>
            <a:ext cx="4032448" cy="1077218"/>
          </a:xfrm>
          <a:prstGeom prst="rect">
            <a:avLst/>
          </a:prstGeom>
          <a:solidFill>
            <a:schemeClr val="accent6">
              <a:lumMod val="20000"/>
              <a:lumOff val="80000"/>
              <a:alpha val="96000"/>
            </a:schemeClr>
          </a:solidFill>
          <a:ln>
            <a:solidFill>
              <a:schemeClr val="accent6"/>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1600" dirty="0" smtClean="0">
                <a:latin typeface="Arial" panose="020B0604020202020204" pitchFamily="34" charset="0"/>
                <a:cs typeface="Arial" panose="020B0604020202020204" pitchFamily="34" charset="0"/>
              </a:rPr>
              <a:t>Period to sent bids to the market for hour h, and all following hour until the end of the day. Last possibility to traded energy in </a:t>
            </a:r>
            <a:r>
              <a:rPr lang="en-US" sz="1600" dirty="0" smtClean="0">
                <a:solidFill>
                  <a:srgbClr val="FF0000"/>
                </a:solidFill>
                <a:latin typeface="Arial" panose="020B0604020202020204" pitchFamily="34" charset="0"/>
                <a:cs typeface="Arial" panose="020B0604020202020204" pitchFamily="34" charset="0"/>
              </a:rPr>
              <a:t>hour</a:t>
            </a:r>
            <a:r>
              <a:rPr lang="en-US" sz="1600" dirty="0" smtClean="0">
                <a:latin typeface="Arial" panose="020B0604020202020204" pitchFamily="34" charset="0"/>
                <a:cs typeface="Arial" panose="020B0604020202020204" pitchFamily="34" charset="0"/>
              </a:rPr>
              <a:t> </a:t>
            </a:r>
            <a:r>
              <a:rPr lang="en-US" sz="1600" dirty="0" smtClean="0">
                <a:solidFill>
                  <a:srgbClr val="FF0000"/>
                </a:solidFill>
                <a:latin typeface="Arial" panose="020B0604020202020204" pitchFamily="34" charset="0"/>
                <a:cs typeface="Arial" panose="020B0604020202020204" pitchFamily="34" charset="0"/>
              </a:rPr>
              <a:t>H</a:t>
            </a:r>
            <a:endParaRPr lang="en-US" sz="1600" dirty="0">
              <a:solidFill>
                <a:srgbClr val="FF0000"/>
              </a:solidFill>
              <a:latin typeface="Arial" panose="020B0604020202020204" pitchFamily="34" charset="0"/>
              <a:cs typeface="Arial" panose="020B0604020202020204" pitchFamily="34" charset="0"/>
            </a:endParaRPr>
          </a:p>
        </p:txBody>
      </p:sp>
      <p:cxnSp>
        <p:nvCxnSpPr>
          <p:cNvPr id="39" name="38 Conector recto"/>
          <p:cNvCxnSpPr>
            <a:stCxn id="15" idx="3"/>
          </p:cNvCxnSpPr>
          <p:nvPr/>
        </p:nvCxnSpPr>
        <p:spPr>
          <a:xfrm>
            <a:off x="6012160" y="3925260"/>
            <a:ext cx="0" cy="1176776"/>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42" name="41 Conector recto"/>
          <p:cNvCxnSpPr/>
          <p:nvPr/>
        </p:nvCxnSpPr>
        <p:spPr>
          <a:xfrm>
            <a:off x="6293644" y="4384610"/>
            <a:ext cx="0" cy="712693"/>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19" name="18 Llamada rectangular redondeada"/>
          <p:cNvSpPr/>
          <p:nvPr/>
        </p:nvSpPr>
        <p:spPr>
          <a:xfrm>
            <a:off x="6521140" y="1033071"/>
            <a:ext cx="1795275" cy="918487"/>
          </a:xfrm>
          <a:prstGeom prst="wedgeRoundRectCallout">
            <a:avLst>
              <a:gd name="adj1" fmla="val -70989"/>
              <a:gd name="adj2" fmla="val 324916"/>
              <a:gd name="adj3" fmla="val 16667"/>
            </a:avLst>
          </a:prstGeom>
          <a:solidFill>
            <a:schemeClr val="accent2">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Matching process and time needed to publish the results to SOs </a:t>
            </a:r>
            <a:endParaRPr lang="en-US" sz="1400" dirty="0">
              <a:solidFill>
                <a:schemeClr val="tx1"/>
              </a:solidFill>
              <a:latin typeface="Arial" panose="020B0604020202020204" pitchFamily="34" charset="0"/>
              <a:cs typeface="Arial" panose="020B0604020202020204" pitchFamily="34" charset="0"/>
            </a:endParaRPr>
          </a:p>
        </p:txBody>
      </p:sp>
      <p:cxnSp>
        <p:nvCxnSpPr>
          <p:cNvPr id="24" name="23 Conector recto de flecha"/>
          <p:cNvCxnSpPr/>
          <p:nvPr/>
        </p:nvCxnSpPr>
        <p:spPr>
          <a:xfrm>
            <a:off x="6012160" y="4653136"/>
            <a:ext cx="281484" cy="0"/>
          </a:xfrm>
          <a:prstGeom prst="straightConnector1">
            <a:avLst/>
          </a:prstGeom>
          <a:ln w="19050">
            <a:solidFill>
              <a:schemeClr val="accent2"/>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1" name="50 Conector recto"/>
          <p:cNvCxnSpPr/>
          <p:nvPr/>
        </p:nvCxnSpPr>
        <p:spPr>
          <a:xfrm>
            <a:off x="1979712" y="3977780"/>
            <a:ext cx="0" cy="1148054"/>
          </a:xfrm>
          <a:prstGeom prst="line">
            <a:avLst/>
          </a:prstGeom>
          <a:ln w="28575">
            <a:solidFill>
              <a:srgbClr val="FFC000"/>
            </a:solidFill>
            <a:prstDash val="sysDash"/>
          </a:ln>
        </p:spPr>
        <p:style>
          <a:lnRef idx="1">
            <a:schemeClr val="accent1"/>
          </a:lnRef>
          <a:fillRef idx="0">
            <a:schemeClr val="accent1"/>
          </a:fillRef>
          <a:effectRef idx="0">
            <a:schemeClr val="accent1"/>
          </a:effectRef>
          <a:fontRef idx="minor">
            <a:schemeClr val="tx1"/>
          </a:fontRef>
        </p:style>
      </p:cxnSp>
      <p:sp>
        <p:nvSpPr>
          <p:cNvPr id="54" name="53 Llamada rectangular redondeada"/>
          <p:cNvSpPr/>
          <p:nvPr/>
        </p:nvSpPr>
        <p:spPr>
          <a:xfrm>
            <a:off x="774419" y="5372947"/>
            <a:ext cx="2160240" cy="1067333"/>
          </a:xfrm>
          <a:prstGeom prst="wedgeRoundRectCallout">
            <a:avLst>
              <a:gd name="adj1" fmla="val 7585"/>
              <a:gd name="adj2" fmla="val -95620"/>
              <a:gd name="adj3" fmla="val 16667"/>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latin typeface="Arial" panose="020B0604020202020204" pitchFamily="34" charset="0"/>
                <a:cs typeface="Arial" panose="020B0604020202020204" pitchFamily="34" charset="0"/>
              </a:rPr>
              <a:t>Limitations (individual or by area) of the SOs to take into account in the matching process</a:t>
            </a:r>
            <a:endParaRPr lang="en-US" sz="1400" dirty="0">
              <a:latin typeface="Arial" panose="020B0604020202020204" pitchFamily="34" charset="0"/>
              <a:cs typeface="Arial" panose="020B0604020202020204" pitchFamily="34" charset="0"/>
            </a:endParaRPr>
          </a:p>
        </p:txBody>
      </p:sp>
      <p:sp>
        <p:nvSpPr>
          <p:cNvPr id="55" name="54 Llamada rectangular redondeada"/>
          <p:cNvSpPr/>
          <p:nvPr/>
        </p:nvSpPr>
        <p:spPr>
          <a:xfrm>
            <a:off x="1415031" y="1033071"/>
            <a:ext cx="2569522" cy="918487"/>
          </a:xfrm>
          <a:prstGeom prst="wedgeRoundRectCallout">
            <a:avLst>
              <a:gd name="adj1" fmla="val 63507"/>
              <a:gd name="adj2" fmla="val 203953"/>
              <a:gd name="adj3" fmla="val 16667"/>
            </a:avLst>
          </a:prstGeom>
          <a:solidFill>
            <a:schemeClr val="accent2">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All bids sent to intraday market session, </a:t>
            </a:r>
            <a:r>
              <a:rPr lang="en-US" sz="1400" dirty="0" smtClean="0">
                <a:solidFill>
                  <a:schemeClr val="tx1"/>
                </a:solidFill>
                <a:latin typeface="Arial" panose="020B0604020202020204" pitchFamily="34" charset="0"/>
                <a:cs typeface="Arial" panose="020B0604020202020204" pitchFamily="34" charset="0"/>
              </a:rPr>
              <a:t>respecting SOs</a:t>
            </a:r>
            <a:r>
              <a:rPr lang="en-US" sz="1400" dirty="0" smtClean="0">
                <a:solidFill>
                  <a:schemeClr val="tx1"/>
                </a:solidFill>
                <a:latin typeface="Arial" panose="020B0604020202020204" pitchFamily="34" charset="0"/>
                <a:cs typeface="Arial" panose="020B0604020202020204" pitchFamily="34" charset="0"/>
              </a:rPr>
              <a:t>’ limitations. </a:t>
            </a:r>
            <a:endParaRPr lang="en-US" sz="1400" dirty="0">
              <a:solidFill>
                <a:schemeClr val="tx1"/>
              </a:solidFill>
              <a:latin typeface="Arial" panose="020B0604020202020204" pitchFamily="34" charset="0"/>
              <a:cs typeface="Arial" panose="020B0604020202020204" pitchFamily="34" charset="0"/>
            </a:endParaRPr>
          </a:p>
        </p:txBody>
      </p:sp>
      <p:sp>
        <p:nvSpPr>
          <p:cNvPr id="56" name="55 Llamada rectangular redondeada"/>
          <p:cNvSpPr/>
          <p:nvPr/>
        </p:nvSpPr>
        <p:spPr>
          <a:xfrm>
            <a:off x="4321807" y="379523"/>
            <a:ext cx="1690353" cy="978862"/>
          </a:xfrm>
          <a:prstGeom prst="wedgeRoundRectCallout">
            <a:avLst>
              <a:gd name="adj1" fmla="val 34258"/>
              <a:gd name="adj2" fmla="val 167197"/>
              <a:gd name="adj3" fmla="val 16667"/>
            </a:avLst>
          </a:prstGeom>
          <a:solidFill>
            <a:schemeClr val="bg2">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050" dirty="0" smtClean="0">
              <a:latin typeface="Arial" panose="020B0604020202020204" pitchFamily="34" charset="0"/>
              <a:cs typeface="Arial" panose="020B0604020202020204" pitchFamily="34" charset="0"/>
            </a:endParaRPr>
          </a:p>
          <a:p>
            <a:pPr algn="just"/>
            <a:r>
              <a:rPr lang="en-US" sz="1200" dirty="0" smtClean="0">
                <a:latin typeface="Arial" panose="020B0604020202020204" pitchFamily="34" charset="0"/>
                <a:cs typeface="Arial" panose="020B0604020202020204" pitchFamily="34" charset="0"/>
              </a:rPr>
              <a:t>Last moment to negotiate </a:t>
            </a:r>
            <a:r>
              <a:rPr lang="en-US" sz="1200" dirty="0" smtClean="0">
                <a:solidFill>
                  <a:srgbClr val="FF0000"/>
                </a:solidFill>
                <a:latin typeface="Arial" panose="020B0604020202020204" pitchFamily="34" charset="0"/>
                <a:cs typeface="Arial" panose="020B0604020202020204" pitchFamily="34" charset="0"/>
              </a:rPr>
              <a:t>hour H in the continuous trading </a:t>
            </a:r>
          </a:p>
          <a:p>
            <a:pPr algn="ctr"/>
            <a:endParaRPr lang="en-US" sz="1400" dirty="0">
              <a:latin typeface="Arial" panose="020B0604020202020204" pitchFamily="34" charset="0"/>
              <a:cs typeface="Arial" panose="020B0604020202020204" pitchFamily="34" charset="0"/>
            </a:endParaRPr>
          </a:p>
        </p:txBody>
      </p:sp>
      <p:cxnSp>
        <p:nvCxnSpPr>
          <p:cNvPr id="10" name="9 Conector recto"/>
          <p:cNvCxnSpPr/>
          <p:nvPr/>
        </p:nvCxnSpPr>
        <p:spPr>
          <a:xfrm>
            <a:off x="5721294" y="2559308"/>
            <a:ext cx="7170" cy="2237844"/>
          </a:xfrm>
          <a:prstGeom prst="line">
            <a:avLst/>
          </a:prstGeom>
          <a:ln w="28575">
            <a:solidFill>
              <a:schemeClr val="tx1"/>
            </a:solidFill>
            <a:prstDash val="sysDash"/>
            <a:tailEnd type="triangle" w="lg" len="lg"/>
          </a:ln>
        </p:spPr>
        <p:style>
          <a:lnRef idx="1">
            <a:schemeClr val="accent1"/>
          </a:lnRef>
          <a:fillRef idx="0">
            <a:schemeClr val="accent1"/>
          </a:fillRef>
          <a:effectRef idx="0">
            <a:schemeClr val="accent1"/>
          </a:effectRef>
          <a:fontRef idx="minor">
            <a:schemeClr val="tx1"/>
          </a:fontRef>
        </p:style>
      </p:cxnSp>
      <p:sp>
        <p:nvSpPr>
          <p:cNvPr id="61" name="60 Llamada rectangular redondeada"/>
          <p:cNvSpPr/>
          <p:nvPr/>
        </p:nvSpPr>
        <p:spPr>
          <a:xfrm>
            <a:off x="3560614" y="5741876"/>
            <a:ext cx="2592288" cy="1116124"/>
          </a:xfrm>
          <a:prstGeom prst="wedgeRoundRectCallout">
            <a:avLst>
              <a:gd name="adj1" fmla="val 55572"/>
              <a:gd name="adj2" fmla="val -121669"/>
              <a:gd name="adj3" fmla="val 16667"/>
            </a:avLst>
          </a:prstGeom>
          <a:solidFill>
            <a:schemeClr val="accent2">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Arial" panose="020B0604020202020204" pitchFamily="34" charset="0"/>
                <a:cs typeface="Arial" panose="020B0604020202020204" pitchFamily="34" charset="0"/>
              </a:rPr>
              <a:t>Time limit to publish the result of the intraday market sessions to SOs. These results corresponded to nomination. </a:t>
            </a:r>
            <a:endParaRPr lang="en-US" sz="1400" dirty="0">
              <a:solidFill>
                <a:schemeClr val="tx1"/>
              </a:solidFill>
              <a:latin typeface="Arial" panose="020B0604020202020204" pitchFamily="34" charset="0"/>
              <a:cs typeface="Arial" panose="020B0604020202020204" pitchFamily="34" charset="0"/>
            </a:endParaRPr>
          </a:p>
        </p:txBody>
      </p:sp>
      <p:cxnSp>
        <p:nvCxnSpPr>
          <p:cNvPr id="62" name="61 Conector recto de flecha"/>
          <p:cNvCxnSpPr/>
          <p:nvPr/>
        </p:nvCxnSpPr>
        <p:spPr>
          <a:xfrm>
            <a:off x="6423210" y="4653136"/>
            <a:ext cx="1518838" cy="0"/>
          </a:xfrm>
          <a:prstGeom prst="straightConnector1">
            <a:avLst/>
          </a:prstGeom>
          <a:ln w="19050">
            <a:solidFill>
              <a:srgbClr val="FFC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4" name="63 Llamada rectangular redondeada"/>
          <p:cNvSpPr/>
          <p:nvPr/>
        </p:nvSpPr>
        <p:spPr>
          <a:xfrm>
            <a:off x="6876255" y="3284984"/>
            <a:ext cx="2051193" cy="858161"/>
          </a:xfrm>
          <a:prstGeom prst="wedgeRoundRectCallout">
            <a:avLst>
              <a:gd name="adj1" fmla="val -54531"/>
              <a:gd name="adj2" fmla="val 107785"/>
              <a:gd name="adj3" fmla="val 16667"/>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latin typeface="Arial" panose="020B0604020202020204" pitchFamily="34" charset="0"/>
                <a:cs typeface="Arial" panose="020B0604020202020204" pitchFamily="34" charset="0"/>
              </a:rPr>
              <a:t>Time require by the SOs, previous to real time, for balance processes</a:t>
            </a:r>
            <a:endParaRPr lang="en-US" sz="1400" dirty="0">
              <a:latin typeface="Arial" panose="020B0604020202020204" pitchFamily="34" charset="0"/>
              <a:cs typeface="Arial" panose="020B0604020202020204" pitchFamily="34" charset="0"/>
            </a:endParaRPr>
          </a:p>
        </p:txBody>
      </p:sp>
      <p:cxnSp>
        <p:nvCxnSpPr>
          <p:cNvPr id="33" name="32 Conector recto de flecha"/>
          <p:cNvCxnSpPr/>
          <p:nvPr/>
        </p:nvCxnSpPr>
        <p:spPr>
          <a:xfrm>
            <a:off x="6148822" y="2723924"/>
            <a:ext cx="968173" cy="6349"/>
          </a:xfrm>
          <a:prstGeom prst="straightConnector1">
            <a:avLst/>
          </a:prstGeom>
          <a:ln>
            <a:solidFill>
              <a:schemeClr val="tx1"/>
            </a:solidFill>
            <a:prstDash val="dashDot"/>
            <a:tailEnd type="arrow" w="lg" len="lg"/>
          </a:ln>
        </p:spPr>
        <p:style>
          <a:lnRef idx="1">
            <a:schemeClr val="accent1"/>
          </a:lnRef>
          <a:fillRef idx="0">
            <a:schemeClr val="accent1"/>
          </a:fillRef>
          <a:effectRef idx="0">
            <a:schemeClr val="accent1"/>
          </a:effectRef>
          <a:fontRef idx="minor">
            <a:schemeClr val="tx1"/>
          </a:fontRef>
        </p:style>
      </p:cxnSp>
      <p:cxnSp>
        <p:nvCxnSpPr>
          <p:cNvPr id="35" name="34 Conector recto de flecha"/>
          <p:cNvCxnSpPr/>
          <p:nvPr/>
        </p:nvCxnSpPr>
        <p:spPr>
          <a:xfrm>
            <a:off x="7959276" y="2727243"/>
            <a:ext cx="968173" cy="6349"/>
          </a:xfrm>
          <a:prstGeom prst="straightConnector1">
            <a:avLst/>
          </a:prstGeom>
          <a:ln>
            <a:solidFill>
              <a:schemeClr val="tx1"/>
            </a:solidFill>
            <a:prstDash val="dashDot"/>
            <a:tailEnd type="arrow" w="lg" len="lg"/>
          </a:ln>
        </p:spPr>
        <p:style>
          <a:lnRef idx="1">
            <a:schemeClr val="accent1"/>
          </a:lnRef>
          <a:fillRef idx="0">
            <a:schemeClr val="accent1"/>
          </a:fillRef>
          <a:effectRef idx="0">
            <a:schemeClr val="accent1"/>
          </a:effectRef>
          <a:fontRef idx="minor">
            <a:schemeClr val="tx1"/>
          </a:fontRef>
        </p:style>
      </p:cxnSp>
      <p:cxnSp>
        <p:nvCxnSpPr>
          <p:cNvPr id="36" name="35 Conector recto de flecha"/>
          <p:cNvCxnSpPr/>
          <p:nvPr/>
        </p:nvCxnSpPr>
        <p:spPr>
          <a:xfrm>
            <a:off x="177585" y="2711370"/>
            <a:ext cx="968173" cy="6349"/>
          </a:xfrm>
          <a:prstGeom prst="straightConnector1">
            <a:avLst/>
          </a:prstGeom>
          <a:ln>
            <a:solidFill>
              <a:schemeClr val="tx1"/>
            </a:solidFill>
            <a:prstDash val="dashDot"/>
            <a:tailEnd type="arrow" w="lg" len="lg"/>
          </a:ln>
        </p:spPr>
        <p:style>
          <a:lnRef idx="1">
            <a:schemeClr val="accent1"/>
          </a:lnRef>
          <a:fillRef idx="0">
            <a:schemeClr val="accent1"/>
          </a:fillRef>
          <a:effectRef idx="0">
            <a:schemeClr val="accent1"/>
          </a:effectRef>
          <a:fontRef idx="minor">
            <a:schemeClr val="tx1"/>
          </a:fontRef>
        </p:style>
      </p:cxnSp>
      <p:cxnSp>
        <p:nvCxnSpPr>
          <p:cNvPr id="37" name="36 Conector recto de flecha"/>
          <p:cNvCxnSpPr/>
          <p:nvPr/>
        </p:nvCxnSpPr>
        <p:spPr>
          <a:xfrm>
            <a:off x="1808295" y="2700667"/>
            <a:ext cx="968173" cy="6349"/>
          </a:xfrm>
          <a:prstGeom prst="straightConnector1">
            <a:avLst/>
          </a:prstGeom>
          <a:ln>
            <a:solidFill>
              <a:schemeClr val="tx1"/>
            </a:solidFill>
            <a:prstDash val="dashDot"/>
            <a:tailEnd type="arrow" w="lg" len="lg"/>
          </a:ln>
        </p:spPr>
        <p:style>
          <a:lnRef idx="1">
            <a:schemeClr val="accent1"/>
          </a:lnRef>
          <a:fillRef idx="0">
            <a:schemeClr val="accent1"/>
          </a:fillRef>
          <a:effectRef idx="0">
            <a:schemeClr val="accent1"/>
          </a:effectRef>
          <a:fontRef idx="minor">
            <a:schemeClr val="tx1"/>
          </a:fontRef>
        </p:style>
      </p:cxnSp>
      <p:cxnSp>
        <p:nvCxnSpPr>
          <p:cNvPr id="38" name="37 Conector recto de flecha"/>
          <p:cNvCxnSpPr/>
          <p:nvPr/>
        </p:nvCxnSpPr>
        <p:spPr>
          <a:xfrm>
            <a:off x="3353634" y="2687008"/>
            <a:ext cx="968173" cy="6349"/>
          </a:xfrm>
          <a:prstGeom prst="straightConnector1">
            <a:avLst/>
          </a:prstGeom>
          <a:ln>
            <a:solidFill>
              <a:schemeClr val="tx1"/>
            </a:solidFill>
            <a:prstDash val="dashDot"/>
            <a:tailEnd type="arrow" w="lg" len="lg"/>
          </a:ln>
        </p:spPr>
        <p:style>
          <a:lnRef idx="1">
            <a:schemeClr val="accent1"/>
          </a:lnRef>
          <a:fillRef idx="0">
            <a:schemeClr val="accent1"/>
          </a:fillRef>
          <a:effectRef idx="0">
            <a:schemeClr val="accent1"/>
          </a:effectRef>
          <a:fontRef idx="minor">
            <a:schemeClr val="tx1"/>
          </a:fontRef>
        </p:style>
      </p:cxnSp>
      <p:cxnSp>
        <p:nvCxnSpPr>
          <p:cNvPr id="40" name="39 Conector recto de flecha"/>
          <p:cNvCxnSpPr/>
          <p:nvPr/>
        </p:nvCxnSpPr>
        <p:spPr>
          <a:xfrm>
            <a:off x="4628040" y="2707016"/>
            <a:ext cx="968173" cy="6349"/>
          </a:xfrm>
          <a:prstGeom prst="straightConnector1">
            <a:avLst/>
          </a:prstGeom>
          <a:ln>
            <a:solidFill>
              <a:schemeClr val="tx1"/>
            </a:solidFill>
            <a:prstDash val="dashDot"/>
            <a:tailEnd type="arrow" w="lg" len="lg"/>
          </a:ln>
        </p:spPr>
        <p:style>
          <a:lnRef idx="1">
            <a:schemeClr val="accent1"/>
          </a:lnRef>
          <a:fillRef idx="0">
            <a:schemeClr val="accent1"/>
          </a:fillRef>
          <a:effectRef idx="0">
            <a:schemeClr val="accent1"/>
          </a:effectRef>
          <a:fontRef idx="minor">
            <a:schemeClr val="tx1"/>
          </a:fontRef>
        </p:style>
      </p:cxnSp>
      <p:sp>
        <p:nvSpPr>
          <p:cNvPr id="30" name="29 CuadroTexto"/>
          <p:cNvSpPr txBox="1"/>
          <p:nvPr/>
        </p:nvSpPr>
        <p:spPr>
          <a:xfrm>
            <a:off x="6012160" y="5138050"/>
            <a:ext cx="1196293" cy="369332"/>
          </a:xfrm>
          <a:prstGeom prst="rect">
            <a:avLst/>
          </a:prstGeom>
          <a:noFill/>
        </p:spPr>
        <p:txBody>
          <a:bodyPr wrap="square" rtlCol="0">
            <a:spAutoFit/>
          </a:bodyPr>
          <a:lstStyle/>
          <a:p>
            <a:r>
              <a:rPr lang="es-ES" b="1" dirty="0" err="1" smtClean="0">
                <a:solidFill>
                  <a:srgbClr val="FF0000"/>
                </a:solidFill>
                <a:latin typeface="Arial" panose="020B0604020202020204" pitchFamily="34" charset="0"/>
                <a:cs typeface="Arial" panose="020B0604020202020204" pitchFamily="34" charset="0"/>
              </a:rPr>
              <a:t>Hour</a:t>
            </a:r>
            <a:r>
              <a:rPr lang="es-ES" b="1" dirty="0" smtClean="0">
                <a:solidFill>
                  <a:srgbClr val="FF0000"/>
                </a:solidFill>
                <a:latin typeface="Arial" panose="020B0604020202020204" pitchFamily="34" charset="0"/>
                <a:cs typeface="Arial" panose="020B0604020202020204" pitchFamily="34" charset="0"/>
              </a:rPr>
              <a:t> H-1</a:t>
            </a:r>
            <a:endParaRPr lang="en-US" b="1" dirty="0">
              <a:solidFill>
                <a:srgbClr val="FF0000"/>
              </a:solidFill>
              <a:latin typeface="Arial" panose="020B0604020202020204" pitchFamily="34" charset="0"/>
              <a:cs typeface="Arial" panose="020B0604020202020204" pitchFamily="34" charset="0"/>
            </a:endParaRPr>
          </a:p>
        </p:txBody>
      </p:sp>
      <p:cxnSp>
        <p:nvCxnSpPr>
          <p:cNvPr id="31" name="30 Conector recto"/>
          <p:cNvCxnSpPr/>
          <p:nvPr/>
        </p:nvCxnSpPr>
        <p:spPr>
          <a:xfrm>
            <a:off x="6423210" y="4444605"/>
            <a:ext cx="0" cy="681229"/>
          </a:xfrm>
          <a:prstGeom prst="line">
            <a:avLst/>
          </a:prstGeom>
          <a:ln w="63500" cmpd="sng">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895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4"/>
                                        </p:tgtEl>
                                        <p:attrNameLst>
                                          <p:attrName>style.visibility</p:attrName>
                                        </p:attrNameLst>
                                      </p:cBhvr>
                                      <p:to>
                                        <p:strVal val="visible"/>
                                      </p:to>
                                    </p:set>
                                    <p:anim calcmode="lin" valueType="num">
                                      <p:cBhvr additive="base">
                                        <p:cTn id="17" dur="500" fill="hold"/>
                                        <p:tgtEl>
                                          <p:spTgt spid="34"/>
                                        </p:tgtEl>
                                        <p:attrNameLst>
                                          <p:attrName>ppt_x</p:attrName>
                                        </p:attrNameLst>
                                      </p:cBhvr>
                                      <p:tavLst>
                                        <p:tav tm="0">
                                          <p:val>
                                            <p:strVal val="#ppt_x"/>
                                          </p:val>
                                        </p:tav>
                                        <p:tav tm="100000">
                                          <p:val>
                                            <p:strVal val="#ppt_x"/>
                                          </p:val>
                                        </p:tav>
                                      </p:tavLst>
                                    </p:anim>
                                    <p:anim calcmode="lin" valueType="num">
                                      <p:cBhvr additive="base">
                                        <p:cTn id="18" dur="500" fill="hold"/>
                                        <p:tgtEl>
                                          <p:spTgt spid="3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additive="base">
                                        <p:cTn id="21" dur="500" fill="hold"/>
                                        <p:tgtEl>
                                          <p:spTgt spid="28"/>
                                        </p:tgtEl>
                                        <p:attrNameLst>
                                          <p:attrName>ppt_x</p:attrName>
                                        </p:attrNameLst>
                                      </p:cBhvr>
                                      <p:tavLst>
                                        <p:tav tm="0">
                                          <p:val>
                                            <p:strVal val="#ppt_x"/>
                                          </p:val>
                                        </p:tav>
                                        <p:tav tm="100000">
                                          <p:val>
                                            <p:strVal val="#ppt_x"/>
                                          </p:val>
                                        </p:tav>
                                      </p:tavLst>
                                    </p:anim>
                                    <p:anim calcmode="lin" valueType="num">
                                      <p:cBhvr additive="base">
                                        <p:cTn id="2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down)">
                                      <p:cBhvr>
                                        <p:cTn id="30" dur="500"/>
                                        <p:tgtEl>
                                          <p:spTgt spid="12"/>
                                        </p:tgtEl>
                                      </p:cBhvr>
                                    </p:animEffect>
                                  </p:childTnLst>
                                </p:cTn>
                              </p:par>
                              <p:par>
                                <p:cTn id="31" presetID="22" presetClass="entr" presetSubtype="4" fill="hold" nodeType="with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wipe(down)">
                                      <p:cBhvr>
                                        <p:cTn id="33" dur="500"/>
                                        <p:tgtEl>
                                          <p:spTgt spid="36"/>
                                        </p:tgtEl>
                                      </p:cBhvr>
                                    </p:animEffect>
                                  </p:childTnLst>
                                </p:cTn>
                              </p:par>
                              <p:par>
                                <p:cTn id="34" presetID="22" presetClass="entr" presetSubtype="4" fill="hold" nodeType="with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wipe(down)">
                                      <p:cBhvr>
                                        <p:cTn id="36" dur="500"/>
                                        <p:tgtEl>
                                          <p:spTgt spid="37"/>
                                        </p:tgtEl>
                                      </p:cBhvr>
                                    </p:animEffect>
                                  </p:childTnLst>
                                </p:cTn>
                              </p:par>
                              <p:par>
                                <p:cTn id="37" presetID="22" presetClass="entr" presetSubtype="4" fill="hold" nodeType="with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wipe(down)">
                                      <p:cBhvr>
                                        <p:cTn id="39" dur="500"/>
                                        <p:tgtEl>
                                          <p:spTgt spid="38"/>
                                        </p:tgtEl>
                                      </p:cBhvr>
                                    </p:animEffect>
                                  </p:childTnLst>
                                </p:cTn>
                              </p:par>
                              <p:par>
                                <p:cTn id="40" presetID="22" presetClass="entr" presetSubtype="4" fill="hold" nodeType="with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wipe(down)">
                                      <p:cBhvr>
                                        <p:cTn id="42" dur="500"/>
                                        <p:tgtEl>
                                          <p:spTgt spid="40"/>
                                        </p:tgtEl>
                                      </p:cBhvr>
                                    </p:animEffect>
                                  </p:childTnLst>
                                </p:cTn>
                              </p:par>
                              <p:par>
                                <p:cTn id="43" presetID="22" presetClass="entr" presetSubtype="4" fill="hold" nodeType="with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wipe(down)">
                                      <p:cBhvr>
                                        <p:cTn id="45" dur="500"/>
                                        <p:tgtEl>
                                          <p:spTgt spid="33"/>
                                        </p:tgtEl>
                                      </p:cBhvr>
                                    </p:animEffect>
                                  </p:childTnLst>
                                </p:cTn>
                              </p:par>
                              <p:par>
                                <p:cTn id="46" presetID="22" presetClass="entr" presetSubtype="4" fill="hold" nodeType="with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wipe(down)">
                                      <p:cBhvr>
                                        <p:cTn id="48" dur="500"/>
                                        <p:tgtEl>
                                          <p:spTgt spid="35"/>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500"/>
                                        <p:tgtEl>
                                          <p:spTgt spid="56"/>
                                        </p:tgtEl>
                                      </p:cBhvr>
                                    </p:animEffect>
                                  </p:childTnLst>
                                </p:cTn>
                              </p:par>
                              <p:par>
                                <p:cTn id="54" presetID="10" presetClass="entr" presetSubtype="0" fill="hold" nodeType="with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fade">
                                      <p:cBhvr>
                                        <p:cTn id="56" dur="500"/>
                                        <p:tgtEl>
                                          <p:spTgt spid="10"/>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54"/>
                                        </p:tgtEl>
                                        <p:attrNameLst>
                                          <p:attrName>style.visibility</p:attrName>
                                        </p:attrNameLst>
                                      </p:cBhvr>
                                      <p:to>
                                        <p:strVal val="visible"/>
                                      </p:to>
                                    </p:set>
                                    <p:animEffect transition="in" filter="fade">
                                      <p:cBhvr>
                                        <p:cTn id="61" dur="500"/>
                                        <p:tgtEl>
                                          <p:spTgt spid="54"/>
                                        </p:tgtEl>
                                      </p:cBhvr>
                                    </p:animEffect>
                                  </p:childTnLst>
                                </p:cTn>
                              </p:par>
                              <p:par>
                                <p:cTn id="62" presetID="10" presetClass="entr" presetSubtype="0" fill="hold" nodeType="withEffect">
                                  <p:stCondLst>
                                    <p:cond delay="0"/>
                                  </p:stCondLst>
                                  <p:childTnLst>
                                    <p:set>
                                      <p:cBhvr>
                                        <p:cTn id="63" dur="1" fill="hold">
                                          <p:stCondLst>
                                            <p:cond delay="0"/>
                                          </p:stCondLst>
                                        </p:cTn>
                                        <p:tgtEl>
                                          <p:spTgt spid="51"/>
                                        </p:tgtEl>
                                        <p:attrNameLst>
                                          <p:attrName>style.visibility</p:attrName>
                                        </p:attrNameLst>
                                      </p:cBhvr>
                                      <p:to>
                                        <p:strVal val="visible"/>
                                      </p:to>
                                    </p:set>
                                    <p:animEffect transition="in" filter="fade">
                                      <p:cBhvr>
                                        <p:cTn id="64" dur="500"/>
                                        <p:tgtEl>
                                          <p:spTgt spid="51"/>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grpId="0" nodeType="clickEffect">
                                  <p:stCondLst>
                                    <p:cond delay="0"/>
                                  </p:stCondLst>
                                  <p:childTnLst>
                                    <p:set>
                                      <p:cBhvr>
                                        <p:cTn id="68" dur="1" fill="hold">
                                          <p:stCondLst>
                                            <p:cond delay="0"/>
                                          </p:stCondLst>
                                        </p:cTn>
                                        <p:tgtEl>
                                          <p:spTgt spid="15"/>
                                        </p:tgtEl>
                                        <p:attrNameLst>
                                          <p:attrName>style.visibility</p:attrName>
                                        </p:attrNameLst>
                                      </p:cBhvr>
                                      <p:to>
                                        <p:strVal val="visible"/>
                                      </p:to>
                                    </p:set>
                                    <p:animEffect transition="in" filter="barn(inVertical)">
                                      <p:cBhvr>
                                        <p:cTn id="69" dur="500"/>
                                        <p:tgtEl>
                                          <p:spTgt spid="15"/>
                                        </p:tgtEl>
                                      </p:cBhvr>
                                    </p:animEffect>
                                  </p:childTnLst>
                                </p:cTn>
                              </p:par>
                              <p:par>
                                <p:cTn id="70" presetID="16" presetClass="entr" presetSubtype="21" fill="hold" grpId="0" nodeType="withEffect">
                                  <p:stCondLst>
                                    <p:cond delay="0"/>
                                  </p:stCondLst>
                                  <p:childTnLst>
                                    <p:set>
                                      <p:cBhvr>
                                        <p:cTn id="71" dur="1" fill="hold">
                                          <p:stCondLst>
                                            <p:cond delay="0"/>
                                          </p:stCondLst>
                                        </p:cTn>
                                        <p:tgtEl>
                                          <p:spTgt spid="55"/>
                                        </p:tgtEl>
                                        <p:attrNameLst>
                                          <p:attrName>style.visibility</p:attrName>
                                        </p:attrNameLst>
                                      </p:cBhvr>
                                      <p:to>
                                        <p:strVal val="visible"/>
                                      </p:to>
                                    </p:set>
                                    <p:animEffect transition="in" filter="barn(inVertical)">
                                      <p:cBhvr>
                                        <p:cTn id="72" dur="500"/>
                                        <p:tgtEl>
                                          <p:spTgt spid="55"/>
                                        </p:tgtEl>
                                      </p:cBhvr>
                                    </p:animEffect>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39"/>
                                        </p:tgtEl>
                                        <p:attrNameLst>
                                          <p:attrName>style.visibility</p:attrName>
                                        </p:attrNameLst>
                                      </p:cBhvr>
                                      <p:to>
                                        <p:strVal val="visible"/>
                                      </p:to>
                                    </p:set>
                                    <p:anim calcmode="lin" valueType="num">
                                      <p:cBhvr additive="base">
                                        <p:cTn id="77" dur="500" fill="hold"/>
                                        <p:tgtEl>
                                          <p:spTgt spid="39"/>
                                        </p:tgtEl>
                                        <p:attrNameLst>
                                          <p:attrName>ppt_x</p:attrName>
                                        </p:attrNameLst>
                                      </p:cBhvr>
                                      <p:tavLst>
                                        <p:tav tm="0">
                                          <p:val>
                                            <p:strVal val="#ppt_x"/>
                                          </p:val>
                                        </p:tav>
                                        <p:tav tm="100000">
                                          <p:val>
                                            <p:strVal val="#ppt_x"/>
                                          </p:val>
                                        </p:tav>
                                      </p:tavLst>
                                    </p:anim>
                                    <p:anim calcmode="lin" valueType="num">
                                      <p:cBhvr additive="base">
                                        <p:cTn id="78" dur="500" fill="hold"/>
                                        <p:tgtEl>
                                          <p:spTgt spid="39"/>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24"/>
                                        </p:tgtEl>
                                        <p:attrNameLst>
                                          <p:attrName>style.visibility</p:attrName>
                                        </p:attrNameLst>
                                      </p:cBhvr>
                                      <p:to>
                                        <p:strVal val="visible"/>
                                      </p:to>
                                    </p:set>
                                    <p:anim calcmode="lin" valueType="num">
                                      <p:cBhvr additive="base">
                                        <p:cTn id="81" dur="500" fill="hold"/>
                                        <p:tgtEl>
                                          <p:spTgt spid="24"/>
                                        </p:tgtEl>
                                        <p:attrNameLst>
                                          <p:attrName>ppt_x</p:attrName>
                                        </p:attrNameLst>
                                      </p:cBhvr>
                                      <p:tavLst>
                                        <p:tav tm="0">
                                          <p:val>
                                            <p:strVal val="#ppt_x"/>
                                          </p:val>
                                        </p:tav>
                                        <p:tav tm="100000">
                                          <p:val>
                                            <p:strVal val="#ppt_x"/>
                                          </p:val>
                                        </p:tav>
                                      </p:tavLst>
                                    </p:anim>
                                    <p:anim calcmode="lin" valueType="num">
                                      <p:cBhvr additive="base">
                                        <p:cTn id="82" dur="500" fill="hold"/>
                                        <p:tgtEl>
                                          <p:spTgt spid="24"/>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42"/>
                                        </p:tgtEl>
                                        <p:attrNameLst>
                                          <p:attrName>style.visibility</p:attrName>
                                        </p:attrNameLst>
                                      </p:cBhvr>
                                      <p:to>
                                        <p:strVal val="visible"/>
                                      </p:to>
                                    </p:set>
                                    <p:anim calcmode="lin" valueType="num">
                                      <p:cBhvr additive="base">
                                        <p:cTn id="85" dur="500" fill="hold"/>
                                        <p:tgtEl>
                                          <p:spTgt spid="42"/>
                                        </p:tgtEl>
                                        <p:attrNameLst>
                                          <p:attrName>ppt_x</p:attrName>
                                        </p:attrNameLst>
                                      </p:cBhvr>
                                      <p:tavLst>
                                        <p:tav tm="0">
                                          <p:val>
                                            <p:strVal val="#ppt_x"/>
                                          </p:val>
                                        </p:tav>
                                        <p:tav tm="100000">
                                          <p:val>
                                            <p:strVal val="#ppt_x"/>
                                          </p:val>
                                        </p:tav>
                                      </p:tavLst>
                                    </p:anim>
                                    <p:anim calcmode="lin" valueType="num">
                                      <p:cBhvr additive="base">
                                        <p:cTn id="86" dur="500" fill="hold"/>
                                        <p:tgtEl>
                                          <p:spTgt spid="42"/>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additive="base">
                                        <p:cTn id="89" dur="500" fill="hold"/>
                                        <p:tgtEl>
                                          <p:spTgt spid="19"/>
                                        </p:tgtEl>
                                        <p:attrNameLst>
                                          <p:attrName>ppt_x</p:attrName>
                                        </p:attrNameLst>
                                      </p:cBhvr>
                                      <p:tavLst>
                                        <p:tav tm="0">
                                          <p:val>
                                            <p:strVal val="#ppt_x"/>
                                          </p:val>
                                        </p:tav>
                                        <p:tav tm="100000">
                                          <p:val>
                                            <p:strVal val="#ppt_x"/>
                                          </p:val>
                                        </p:tav>
                                      </p:tavLst>
                                    </p:anim>
                                    <p:anim calcmode="lin" valueType="num">
                                      <p:cBhvr additive="base">
                                        <p:cTn id="90" dur="500" fill="hold"/>
                                        <p:tgtEl>
                                          <p:spTgt spid="19"/>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61"/>
                                        </p:tgtEl>
                                        <p:attrNameLst>
                                          <p:attrName>style.visibility</p:attrName>
                                        </p:attrNameLst>
                                      </p:cBhvr>
                                      <p:to>
                                        <p:strVal val="visible"/>
                                      </p:to>
                                    </p:set>
                                    <p:anim calcmode="lin" valueType="num">
                                      <p:cBhvr additive="base">
                                        <p:cTn id="93" dur="500" fill="hold"/>
                                        <p:tgtEl>
                                          <p:spTgt spid="61"/>
                                        </p:tgtEl>
                                        <p:attrNameLst>
                                          <p:attrName>ppt_x</p:attrName>
                                        </p:attrNameLst>
                                      </p:cBhvr>
                                      <p:tavLst>
                                        <p:tav tm="0">
                                          <p:val>
                                            <p:strVal val="#ppt_x"/>
                                          </p:val>
                                        </p:tav>
                                        <p:tav tm="100000">
                                          <p:val>
                                            <p:strVal val="#ppt_x"/>
                                          </p:val>
                                        </p:tav>
                                      </p:tavLst>
                                    </p:anim>
                                    <p:anim calcmode="lin" valueType="num">
                                      <p:cBhvr additive="base">
                                        <p:cTn id="94"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42" presetClass="entr" presetSubtype="0" fill="hold" nodeType="clickEffect">
                                  <p:stCondLst>
                                    <p:cond delay="0"/>
                                  </p:stCondLst>
                                  <p:childTnLst>
                                    <p:set>
                                      <p:cBhvr>
                                        <p:cTn id="98" dur="1" fill="hold">
                                          <p:stCondLst>
                                            <p:cond delay="0"/>
                                          </p:stCondLst>
                                        </p:cTn>
                                        <p:tgtEl>
                                          <p:spTgt spid="62"/>
                                        </p:tgtEl>
                                        <p:attrNameLst>
                                          <p:attrName>style.visibility</p:attrName>
                                        </p:attrNameLst>
                                      </p:cBhvr>
                                      <p:to>
                                        <p:strVal val="visible"/>
                                      </p:to>
                                    </p:set>
                                    <p:animEffect transition="in" filter="fade">
                                      <p:cBhvr>
                                        <p:cTn id="99" dur="1000"/>
                                        <p:tgtEl>
                                          <p:spTgt spid="62"/>
                                        </p:tgtEl>
                                      </p:cBhvr>
                                    </p:animEffect>
                                    <p:anim calcmode="lin" valueType="num">
                                      <p:cBhvr>
                                        <p:cTn id="100" dur="1000" fill="hold"/>
                                        <p:tgtEl>
                                          <p:spTgt spid="62"/>
                                        </p:tgtEl>
                                        <p:attrNameLst>
                                          <p:attrName>ppt_x</p:attrName>
                                        </p:attrNameLst>
                                      </p:cBhvr>
                                      <p:tavLst>
                                        <p:tav tm="0">
                                          <p:val>
                                            <p:strVal val="#ppt_x"/>
                                          </p:val>
                                        </p:tav>
                                        <p:tav tm="100000">
                                          <p:val>
                                            <p:strVal val="#ppt_x"/>
                                          </p:val>
                                        </p:tav>
                                      </p:tavLst>
                                    </p:anim>
                                    <p:anim calcmode="lin" valueType="num">
                                      <p:cBhvr>
                                        <p:cTn id="101" dur="1000" fill="hold"/>
                                        <p:tgtEl>
                                          <p:spTgt spid="62"/>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64"/>
                                        </p:tgtEl>
                                        <p:attrNameLst>
                                          <p:attrName>style.visibility</p:attrName>
                                        </p:attrNameLst>
                                      </p:cBhvr>
                                      <p:to>
                                        <p:strVal val="visible"/>
                                      </p:to>
                                    </p:set>
                                    <p:animEffect transition="in" filter="fade">
                                      <p:cBhvr>
                                        <p:cTn id="104" dur="1000"/>
                                        <p:tgtEl>
                                          <p:spTgt spid="64"/>
                                        </p:tgtEl>
                                      </p:cBhvr>
                                    </p:animEffect>
                                    <p:anim calcmode="lin" valueType="num">
                                      <p:cBhvr>
                                        <p:cTn id="105" dur="1000" fill="hold"/>
                                        <p:tgtEl>
                                          <p:spTgt spid="64"/>
                                        </p:tgtEl>
                                        <p:attrNameLst>
                                          <p:attrName>ppt_x</p:attrName>
                                        </p:attrNameLst>
                                      </p:cBhvr>
                                      <p:tavLst>
                                        <p:tav tm="0">
                                          <p:val>
                                            <p:strVal val="#ppt_x"/>
                                          </p:val>
                                        </p:tav>
                                        <p:tav tm="100000">
                                          <p:val>
                                            <p:strVal val="#ppt_x"/>
                                          </p:val>
                                        </p:tav>
                                      </p:tavLst>
                                    </p:anim>
                                    <p:anim calcmode="lin" valueType="num">
                                      <p:cBhvr>
                                        <p:cTn id="106" dur="1000" fill="hold"/>
                                        <p:tgtEl>
                                          <p:spTgt spid="64"/>
                                        </p:tgtEl>
                                        <p:attrNameLst>
                                          <p:attrName>ppt_y</p:attrName>
                                        </p:attrNameLst>
                                      </p:cBhvr>
                                      <p:tavLst>
                                        <p:tav tm="0">
                                          <p:val>
                                            <p:strVal val="#ppt_y+.1"/>
                                          </p:val>
                                        </p:tav>
                                        <p:tav tm="100000">
                                          <p:val>
                                            <p:strVal val="#ppt_y"/>
                                          </p:val>
                                        </p:tav>
                                      </p:tavLst>
                                    </p:anim>
                                  </p:childTnLst>
                                </p:cTn>
                              </p:par>
                              <p:par>
                                <p:cTn id="107" presetID="42" presetClass="entr" presetSubtype="0" fill="hold" nodeType="withEffect">
                                  <p:stCondLst>
                                    <p:cond delay="0"/>
                                  </p:stCondLst>
                                  <p:childTnLst>
                                    <p:set>
                                      <p:cBhvr>
                                        <p:cTn id="108" dur="1" fill="hold">
                                          <p:stCondLst>
                                            <p:cond delay="0"/>
                                          </p:stCondLst>
                                        </p:cTn>
                                        <p:tgtEl>
                                          <p:spTgt spid="31"/>
                                        </p:tgtEl>
                                        <p:attrNameLst>
                                          <p:attrName>style.visibility</p:attrName>
                                        </p:attrNameLst>
                                      </p:cBhvr>
                                      <p:to>
                                        <p:strVal val="visible"/>
                                      </p:to>
                                    </p:set>
                                    <p:animEffect transition="in" filter="fade">
                                      <p:cBhvr>
                                        <p:cTn id="109" dur="1000"/>
                                        <p:tgtEl>
                                          <p:spTgt spid="31"/>
                                        </p:tgtEl>
                                      </p:cBhvr>
                                    </p:animEffect>
                                    <p:anim calcmode="lin" valueType="num">
                                      <p:cBhvr>
                                        <p:cTn id="110" dur="1000" fill="hold"/>
                                        <p:tgtEl>
                                          <p:spTgt spid="31"/>
                                        </p:tgtEl>
                                        <p:attrNameLst>
                                          <p:attrName>ppt_x</p:attrName>
                                        </p:attrNameLst>
                                      </p:cBhvr>
                                      <p:tavLst>
                                        <p:tav tm="0">
                                          <p:val>
                                            <p:strVal val="#ppt_x"/>
                                          </p:val>
                                        </p:tav>
                                        <p:tav tm="100000">
                                          <p:val>
                                            <p:strVal val="#ppt_x"/>
                                          </p:val>
                                        </p:tav>
                                      </p:tavLst>
                                    </p:anim>
                                    <p:anim calcmode="lin" valueType="num">
                                      <p:cBhvr>
                                        <p:cTn id="111" dur="1000" fill="hold"/>
                                        <p:tgtEl>
                                          <p:spTgt spid="31"/>
                                        </p:tgtEl>
                                        <p:attrNameLst>
                                          <p:attrName>ppt_y</p:attrName>
                                        </p:attrNameLst>
                                      </p:cBhvr>
                                      <p:tavLst>
                                        <p:tav tm="0">
                                          <p:val>
                                            <p:strVal val="#ppt_y+.1"/>
                                          </p:val>
                                        </p:tav>
                                        <p:tav tm="100000">
                                          <p:val>
                                            <p:strVal val="#ppt_y"/>
                                          </p:val>
                                        </p:tav>
                                      </p:tavLst>
                                    </p:anim>
                                  </p:childTnLst>
                                </p:cTn>
                              </p:par>
                              <p:par>
                                <p:cTn id="112" presetID="42" presetClass="entr" presetSubtype="0" fill="hold" grpId="0" nodeType="withEffect">
                                  <p:stCondLst>
                                    <p:cond delay="0"/>
                                  </p:stCondLst>
                                  <p:childTnLst>
                                    <p:set>
                                      <p:cBhvr>
                                        <p:cTn id="113" dur="1" fill="hold">
                                          <p:stCondLst>
                                            <p:cond delay="0"/>
                                          </p:stCondLst>
                                        </p:cTn>
                                        <p:tgtEl>
                                          <p:spTgt spid="30"/>
                                        </p:tgtEl>
                                        <p:attrNameLst>
                                          <p:attrName>style.visibility</p:attrName>
                                        </p:attrNameLst>
                                      </p:cBhvr>
                                      <p:to>
                                        <p:strVal val="visible"/>
                                      </p:to>
                                    </p:set>
                                    <p:animEffect transition="in" filter="fade">
                                      <p:cBhvr>
                                        <p:cTn id="114" dur="1000"/>
                                        <p:tgtEl>
                                          <p:spTgt spid="30"/>
                                        </p:tgtEl>
                                      </p:cBhvr>
                                    </p:animEffect>
                                    <p:anim calcmode="lin" valueType="num">
                                      <p:cBhvr>
                                        <p:cTn id="115" dur="1000" fill="hold"/>
                                        <p:tgtEl>
                                          <p:spTgt spid="30"/>
                                        </p:tgtEl>
                                        <p:attrNameLst>
                                          <p:attrName>ppt_x</p:attrName>
                                        </p:attrNameLst>
                                      </p:cBhvr>
                                      <p:tavLst>
                                        <p:tav tm="0">
                                          <p:val>
                                            <p:strVal val="#ppt_x"/>
                                          </p:val>
                                        </p:tav>
                                        <p:tav tm="100000">
                                          <p:val>
                                            <p:strVal val="#ppt_x"/>
                                          </p:val>
                                        </p:tav>
                                      </p:tavLst>
                                    </p:anim>
                                    <p:anim calcmode="lin" valueType="num">
                                      <p:cBhvr>
                                        <p:cTn id="116"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8" grpId="0"/>
      <p:bldP spid="11" grpId="0" animBg="1"/>
      <p:bldP spid="12" grpId="0"/>
      <p:bldP spid="15" grpId="0" animBg="1"/>
      <p:bldP spid="19" grpId="0" animBg="1"/>
      <p:bldP spid="54" grpId="0" animBg="1"/>
      <p:bldP spid="55" grpId="0" animBg="1"/>
      <p:bldP spid="56" grpId="0" animBg="1"/>
      <p:bldP spid="61" grpId="0" animBg="1"/>
      <p:bldP spid="64" grpId="0" animBg="1"/>
      <p:bldP spid="3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978" y="1644"/>
            <a:ext cx="756084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3" name="2 Rectángulo"/>
          <p:cNvSpPr/>
          <p:nvPr/>
        </p:nvSpPr>
        <p:spPr>
          <a:xfrm>
            <a:off x="7639878" y="145660"/>
            <a:ext cx="1440160"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sp>
        <p:nvSpPr>
          <p:cNvPr id="4" name="3 Rectángulo"/>
          <p:cNvSpPr/>
          <p:nvPr/>
        </p:nvSpPr>
        <p:spPr>
          <a:xfrm>
            <a:off x="7135822" y="3505653"/>
            <a:ext cx="360040" cy="720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FFFF"/>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86000" y="3212976"/>
            <a:ext cx="1324800" cy="63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03463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fld id="{0B33F503-FC3B-4D4C-A4FB-0582D6836DB2}" type="slidenum">
              <a:rPr lang="en-US" smtClean="0">
                <a:solidFill>
                  <a:srgbClr val="000000"/>
                </a:solidFill>
              </a:rPr>
              <a:pPr/>
              <a:t>2</a:t>
            </a:fld>
            <a:endParaRPr lang="en-US">
              <a:solidFill>
                <a:srgbClr val="000000"/>
              </a:solidFill>
            </a:endParaRPr>
          </a:p>
        </p:txBody>
      </p:sp>
      <p:sp>
        <p:nvSpPr>
          <p:cNvPr id="2454530" name="Rectangle 2"/>
          <p:cNvSpPr>
            <a:spLocks noGrp="1" noChangeArrowheads="1"/>
          </p:cNvSpPr>
          <p:nvPr>
            <p:ph type="title"/>
          </p:nvPr>
        </p:nvSpPr>
        <p:spPr bwMode="auto">
          <a:xfrm>
            <a:off x="611560" y="188640"/>
            <a:ext cx="6984776" cy="6477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a:r>
              <a:rPr lang="en-US" sz="2000" b="1" dirty="0">
                <a:solidFill>
                  <a:srgbClr val="92D050"/>
                </a:solidFill>
                <a:latin typeface="Arial" pitchFamily="34" charset="0"/>
                <a:cs typeface="Arial" pitchFamily="34" charset="0"/>
              </a:rPr>
              <a:t>COEXISTENCE OF </a:t>
            </a:r>
            <a:r>
              <a:rPr lang="en-US" sz="2000" b="1" dirty="0" smtClean="0">
                <a:solidFill>
                  <a:srgbClr val="92D050"/>
                </a:solidFill>
                <a:latin typeface="Arial" pitchFamily="34" charset="0"/>
                <a:cs typeface="Arial" pitchFamily="34" charset="0"/>
              </a:rPr>
              <a:t>CONTINUOUS INTRADAY </a:t>
            </a:r>
            <a:r>
              <a:rPr lang="en-US" sz="2000" b="1" dirty="0">
                <a:solidFill>
                  <a:srgbClr val="92D050"/>
                </a:solidFill>
                <a:latin typeface="Arial" pitchFamily="34" charset="0"/>
                <a:cs typeface="Arial" pitchFamily="34" charset="0"/>
              </a:rPr>
              <a:t>CROSS-BORDER </a:t>
            </a:r>
            <a:r>
              <a:rPr lang="en-US" sz="2000" b="1" dirty="0" smtClean="0">
                <a:solidFill>
                  <a:srgbClr val="92D050"/>
                </a:solidFill>
                <a:latin typeface="Arial" pitchFamily="34" charset="0"/>
                <a:cs typeface="Arial" pitchFamily="34" charset="0"/>
              </a:rPr>
              <a:t>MARKET AND IMPLICIT INTRADAY AUCTIONS IN PRICE AREAS </a:t>
            </a:r>
            <a:r>
              <a:rPr lang="en-US" sz="2000" b="1" dirty="0">
                <a:solidFill>
                  <a:srgbClr val="92D050"/>
                </a:solidFill>
                <a:latin typeface="Arial" pitchFamily="34" charset="0"/>
                <a:cs typeface="Arial" pitchFamily="34" charset="0"/>
              </a:rPr>
              <a:t>(I)</a:t>
            </a:r>
          </a:p>
        </p:txBody>
      </p:sp>
      <p:sp>
        <p:nvSpPr>
          <p:cNvPr id="2454531" name="Rectangle 3"/>
          <p:cNvSpPr>
            <a:spLocks noGrp="1" noChangeArrowheads="1"/>
          </p:cNvSpPr>
          <p:nvPr>
            <p:ph type="body" idx="1"/>
          </p:nvPr>
        </p:nvSpPr>
        <p:spPr>
          <a:xfrm>
            <a:off x="467544" y="1395843"/>
            <a:ext cx="8496944" cy="4401847"/>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wrap="square" lIns="92075" tIns="46038" rIns="92075" bIns="46038">
            <a:spAutoFit/>
          </a:bodyPr>
          <a:lstStyle/>
          <a:p>
            <a:pPr marL="615950" indent="-441325" algn="just">
              <a:lnSpc>
                <a:spcPct val="80000"/>
              </a:lnSpc>
              <a:spcBef>
                <a:spcPct val="50000"/>
              </a:spcBef>
            </a:pPr>
            <a:r>
              <a:rPr lang="en-US" sz="2000" dirty="0">
                <a:latin typeface="Arial" pitchFamily="34" charset="0"/>
                <a:cs typeface="Arial" pitchFamily="34" charset="0"/>
              </a:rPr>
              <a:t>Continuous trading </a:t>
            </a:r>
            <a:r>
              <a:rPr lang="en-US" sz="2000" dirty="0" smtClean="0">
                <a:latin typeface="Arial" pitchFamily="34" charset="0"/>
                <a:cs typeface="Arial" pitchFamily="34" charset="0"/>
              </a:rPr>
              <a:t>Intraday Market </a:t>
            </a:r>
            <a:r>
              <a:rPr lang="en-US" sz="2000" dirty="0">
                <a:latin typeface="Arial" pitchFamily="34" charset="0"/>
                <a:cs typeface="Arial" pitchFamily="34" charset="0"/>
              </a:rPr>
              <a:t>for cross-border </a:t>
            </a:r>
            <a:r>
              <a:rPr lang="en-US" sz="2000" dirty="0" smtClean="0">
                <a:latin typeface="Arial" pitchFamily="34" charset="0"/>
                <a:cs typeface="Arial" pitchFamily="34" charset="0"/>
              </a:rPr>
              <a:t>Inter Price areas </a:t>
            </a:r>
            <a:r>
              <a:rPr lang="en-US" sz="2000" dirty="0">
                <a:latin typeface="Arial" pitchFamily="34" charset="0"/>
                <a:cs typeface="Arial" pitchFamily="34" charset="0"/>
              </a:rPr>
              <a:t>transactions</a:t>
            </a:r>
          </a:p>
          <a:p>
            <a:pPr marL="615950" indent="-441325" algn="just">
              <a:lnSpc>
                <a:spcPct val="80000"/>
              </a:lnSpc>
              <a:spcBef>
                <a:spcPct val="50000"/>
              </a:spcBef>
            </a:pPr>
            <a:r>
              <a:rPr lang="en-US" sz="2000" dirty="0">
                <a:latin typeface="Arial" pitchFamily="34" charset="0"/>
                <a:cs typeface="Arial" pitchFamily="34" charset="0"/>
              </a:rPr>
              <a:t>Intraday auctions </a:t>
            </a:r>
            <a:r>
              <a:rPr lang="en-US" sz="2000" dirty="0" smtClean="0">
                <a:latin typeface="Arial" pitchFamily="34" charset="0"/>
                <a:cs typeface="Arial" pitchFamily="34" charset="0"/>
              </a:rPr>
              <a:t>after </a:t>
            </a:r>
            <a:r>
              <a:rPr lang="en-US" sz="2000" dirty="0">
                <a:latin typeface="Arial" pitchFamily="34" charset="0"/>
                <a:cs typeface="Arial" pitchFamily="34" charset="0"/>
              </a:rPr>
              <a:t>the continuous market has closed a price area hour for </a:t>
            </a:r>
            <a:r>
              <a:rPr lang="en-US" sz="2000" dirty="0" smtClean="0">
                <a:latin typeface="Arial" pitchFamily="34" charset="0"/>
                <a:cs typeface="Arial" pitchFamily="34" charset="0"/>
              </a:rPr>
              <a:t>trading</a:t>
            </a:r>
            <a:endParaRPr lang="en-US" sz="2000" dirty="0">
              <a:latin typeface="Arial" pitchFamily="34" charset="0"/>
              <a:cs typeface="Arial" pitchFamily="34" charset="0"/>
            </a:endParaRPr>
          </a:p>
          <a:p>
            <a:pPr marL="615950" indent="-441325" algn="just">
              <a:lnSpc>
                <a:spcPct val="80000"/>
              </a:lnSpc>
              <a:spcBef>
                <a:spcPct val="50000"/>
              </a:spcBef>
            </a:pPr>
            <a:r>
              <a:rPr lang="en-US" sz="2000" dirty="0">
                <a:latin typeface="Arial" pitchFamily="34" charset="0"/>
                <a:cs typeface="Arial" pitchFamily="34" charset="0"/>
              </a:rPr>
              <a:t>A market participant could buy or sell </a:t>
            </a:r>
            <a:r>
              <a:rPr lang="en-US" sz="2000" b="1" u="sng" dirty="0">
                <a:solidFill>
                  <a:srgbClr val="FF0000"/>
                </a:solidFill>
                <a:latin typeface="Arial" pitchFamily="34" charset="0"/>
                <a:cs typeface="Arial" pitchFamily="34" charset="0"/>
              </a:rPr>
              <a:t>firm</a:t>
            </a:r>
            <a:r>
              <a:rPr lang="en-US" sz="2000" dirty="0">
                <a:latin typeface="Arial" pitchFamily="34" charset="0"/>
                <a:cs typeface="Arial" pitchFamily="34" charset="0"/>
              </a:rPr>
              <a:t> energy located in a price area electrical system for a certain hour in the future still open for trading in the continuous trading market</a:t>
            </a:r>
          </a:p>
          <a:p>
            <a:pPr marL="615950" indent="-441325" algn="just">
              <a:lnSpc>
                <a:spcPct val="80000"/>
              </a:lnSpc>
              <a:spcBef>
                <a:spcPct val="50000"/>
              </a:spcBef>
            </a:pPr>
            <a:r>
              <a:rPr lang="en-US" sz="2000" dirty="0">
                <a:latin typeface="Arial" pitchFamily="34" charset="0"/>
                <a:cs typeface="Arial" pitchFamily="34" charset="0"/>
              </a:rPr>
              <a:t>If in the </a:t>
            </a:r>
            <a:r>
              <a:rPr lang="en-US" sz="2000" dirty="0" smtClean="0">
                <a:latin typeface="Arial" pitchFamily="34" charset="0"/>
                <a:cs typeface="Arial" pitchFamily="34" charset="0"/>
              </a:rPr>
              <a:t>price area where </a:t>
            </a:r>
            <a:r>
              <a:rPr lang="en-US" sz="2000" dirty="0">
                <a:latin typeface="Arial" pitchFamily="34" charset="0"/>
                <a:cs typeface="Arial" pitchFamily="34" charset="0"/>
              </a:rPr>
              <a:t>the </a:t>
            </a:r>
            <a:r>
              <a:rPr lang="en-US" sz="2000" dirty="0" smtClean="0">
                <a:latin typeface="Arial" pitchFamily="34" charset="0"/>
                <a:cs typeface="Arial" pitchFamily="34" charset="0"/>
              </a:rPr>
              <a:t>participant </a:t>
            </a:r>
            <a:r>
              <a:rPr lang="en-US" sz="2000" dirty="0">
                <a:latin typeface="Arial" pitchFamily="34" charset="0"/>
                <a:cs typeface="Arial" pitchFamily="34" charset="0"/>
              </a:rPr>
              <a:t>bought or sold </a:t>
            </a:r>
            <a:r>
              <a:rPr lang="en-US" sz="2000" b="1" u="sng" dirty="0">
                <a:solidFill>
                  <a:srgbClr val="FF0000"/>
                </a:solidFill>
                <a:latin typeface="Arial" pitchFamily="34" charset="0"/>
                <a:cs typeface="Arial" pitchFamily="34" charset="0"/>
              </a:rPr>
              <a:t>firm</a:t>
            </a:r>
            <a:r>
              <a:rPr lang="en-US" sz="2000" dirty="0">
                <a:latin typeface="Arial" pitchFamily="34" charset="0"/>
                <a:cs typeface="Arial" pitchFamily="34" charset="0"/>
              </a:rPr>
              <a:t> energy there exists Intraday auctions, the </a:t>
            </a:r>
            <a:r>
              <a:rPr lang="en-US" sz="2000" dirty="0" smtClean="0">
                <a:latin typeface="Arial" pitchFamily="34" charset="0"/>
                <a:cs typeface="Arial" pitchFamily="34" charset="0"/>
              </a:rPr>
              <a:t>participant </a:t>
            </a:r>
            <a:r>
              <a:rPr lang="en-US" sz="2000" dirty="0">
                <a:latin typeface="Arial" pitchFamily="34" charset="0"/>
                <a:cs typeface="Arial" pitchFamily="34" charset="0"/>
              </a:rPr>
              <a:t>will have the opportunity to go to </a:t>
            </a:r>
            <a:r>
              <a:rPr lang="en-US" sz="2000" dirty="0" smtClean="0">
                <a:latin typeface="Arial" pitchFamily="34" charset="0"/>
                <a:cs typeface="Arial" pitchFamily="34" charset="0"/>
              </a:rPr>
              <a:t>any </a:t>
            </a:r>
            <a:r>
              <a:rPr lang="en-US" sz="2000" dirty="0">
                <a:latin typeface="Arial" pitchFamily="34" charset="0"/>
                <a:cs typeface="Arial" pitchFamily="34" charset="0"/>
              </a:rPr>
              <a:t>Intraday auction where the hour for which he bought or sold the energy is still open, for trading </a:t>
            </a:r>
            <a:r>
              <a:rPr lang="en-US" sz="2000" dirty="0" smtClean="0">
                <a:latin typeface="Arial" pitchFamily="34" charset="0"/>
                <a:cs typeface="Arial" pitchFamily="34" charset="0"/>
              </a:rPr>
              <a:t>(“nominating”) to </a:t>
            </a:r>
            <a:r>
              <a:rPr lang="en-US" sz="2000" dirty="0">
                <a:latin typeface="Arial" pitchFamily="34" charset="0"/>
                <a:cs typeface="Arial" pitchFamily="34" charset="0"/>
              </a:rPr>
              <a:t>sell or buy the energy he traded </a:t>
            </a:r>
            <a:r>
              <a:rPr lang="en-US" sz="2000" dirty="0" smtClean="0">
                <a:latin typeface="Arial" pitchFamily="34" charset="0"/>
                <a:cs typeface="Arial" pitchFamily="34" charset="0"/>
              </a:rPr>
              <a:t>in the continuous intraday market</a:t>
            </a:r>
            <a:endParaRPr lang="en-US" sz="2000" dirty="0">
              <a:latin typeface="Arial" pitchFamily="34" charset="0"/>
              <a:cs typeface="Arial" pitchFamily="34" charset="0"/>
            </a:endParaRPr>
          </a:p>
          <a:p>
            <a:pPr marL="1162050" lvl="1" indent="-349250" algn="just">
              <a:lnSpc>
                <a:spcPct val="80000"/>
              </a:lnSpc>
              <a:spcBef>
                <a:spcPct val="50000"/>
              </a:spcBef>
            </a:pPr>
            <a:r>
              <a:rPr lang="en-US" sz="2000" dirty="0">
                <a:latin typeface="Arial" pitchFamily="34" charset="0"/>
                <a:cs typeface="Arial" pitchFamily="34" charset="0"/>
              </a:rPr>
              <a:t>The conditions that apply to these Intraday auctions in a given </a:t>
            </a:r>
            <a:r>
              <a:rPr lang="en-US" sz="2000" dirty="0" smtClean="0">
                <a:latin typeface="Arial" pitchFamily="34" charset="0"/>
                <a:cs typeface="Arial" pitchFamily="34" charset="0"/>
              </a:rPr>
              <a:t>price area, Member State, </a:t>
            </a:r>
            <a:r>
              <a:rPr lang="en-US" sz="2000" dirty="0">
                <a:latin typeface="Arial" pitchFamily="34" charset="0"/>
                <a:cs typeface="Arial" pitchFamily="34" charset="0"/>
              </a:rPr>
              <a:t>or group of </a:t>
            </a:r>
            <a:r>
              <a:rPr lang="en-US" sz="2000" dirty="0" smtClean="0">
                <a:latin typeface="Arial" pitchFamily="34" charset="0"/>
                <a:cs typeface="Arial" pitchFamily="34" charset="0"/>
              </a:rPr>
              <a:t>Member States, </a:t>
            </a:r>
            <a:r>
              <a:rPr lang="en-US" sz="2000" dirty="0">
                <a:latin typeface="Arial" pitchFamily="34" charset="0"/>
                <a:cs typeface="Arial" pitchFamily="34" charset="0"/>
              </a:rPr>
              <a:t>will be decided by the corresponding </a:t>
            </a:r>
            <a:r>
              <a:rPr lang="en-US" sz="2000" dirty="0" smtClean="0">
                <a:latin typeface="Arial" pitchFamily="34" charset="0"/>
                <a:cs typeface="Arial" pitchFamily="34" charset="0"/>
              </a:rPr>
              <a:t>Regulators</a:t>
            </a:r>
          </a:p>
        </p:txBody>
      </p:sp>
    </p:spTree>
    <p:extLst>
      <p:ext uri="{BB962C8B-B14F-4D97-AF65-F5344CB8AC3E}">
        <p14:creationId xmlns:p14="http://schemas.microsoft.com/office/powerpoint/2010/main" val="3036944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fld id="{0B33F503-FC3B-4D4C-A4FB-0582D6836DB2}" type="slidenum">
              <a:rPr lang="en-US" smtClean="0">
                <a:solidFill>
                  <a:srgbClr val="000000"/>
                </a:solidFill>
              </a:rPr>
              <a:pPr/>
              <a:t>3</a:t>
            </a:fld>
            <a:endParaRPr lang="en-US">
              <a:solidFill>
                <a:srgbClr val="000000"/>
              </a:solidFill>
            </a:endParaRPr>
          </a:p>
        </p:txBody>
      </p:sp>
      <p:sp>
        <p:nvSpPr>
          <p:cNvPr id="2454530" name="Rectangle 2"/>
          <p:cNvSpPr>
            <a:spLocks noGrp="1" noChangeArrowheads="1"/>
          </p:cNvSpPr>
          <p:nvPr>
            <p:ph type="title"/>
          </p:nvPr>
        </p:nvSpPr>
        <p:spPr bwMode="auto">
          <a:xfrm>
            <a:off x="611560" y="188640"/>
            <a:ext cx="6984776" cy="6477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a:r>
              <a:rPr lang="en-US" sz="2000" b="1" dirty="0">
                <a:solidFill>
                  <a:srgbClr val="92D050"/>
                </a:solidFill>
                <a:latin typeface="Arial" pitchFamily="34" charset="0"/>
                <a:cs typeface="Arial" pitchFamily="34" charset="0"/>
              </a:rPr>
              <a:t>COEXISTENCE OF </a:t>
            </a:r>
            <a:r>
              <a:rPr lang="en-US" sz="2000" b="1" dirty="0" smtClean="0">
                <a:solidFill>
                  <a:srgbClr val="92D050"/>
                </a:solidFill>
                <a:latin typeface="Arial" pitchFamily="34" charset="0"/>
                <a:cs typeface="Arial" pitchFamily="34" charset="0"/>
              </a:rPr>
              <a:t>CONTINUOUS INTRADAY </a:t>
            </a:r>
            <a:r>
              <a:rPr lang="en-US" sz="2000" b="1" dirty="0">
                <a:solidFill>
                  <a:srgbClr val="92D050"/>
                </a:solidFill>
                <a:latin typeface="Arial" pitchFamily="34" charset="0"/>
                <a:cs typeface="Arial" pitchFamily="34" charset="0"/>
              </a:rPr>
              <a:t>CROSS-BORDER </a:t>
            </a:r>
            <a:r>
              <a:rPr lang="en-US" sz="2000" b="1" dirty="0" smtClean="0">
                <a:solidFill>
                  <a:srgbClr val="92D050"/>
                </a:solidFill>
                <a:latin typeface="Arial" pitchFamily="34" charset="0"/>
                <a:cs typeface="Arial" pitchFamily="34" charset="0"/>
              </a:rPr>
              <a:t>MARKET AND IMPLICIT INTRADAY AUCTIONS IN PRICE AREAS </a:t>
            </a:r>
            <a:r>
              <a:rPr lang="en-US" sz="2000" b="1" dirty="0">
                <a:solidFill>
                  <a:srgbClr val="92D050"/>
                </a:solidFill>
                <a:latin typeface="Arial" pitchFamily="34" charset="0"/>
                <a:cs typeface="Arial" pitchFamily="34" charset="0"/>
              </a:rPr>
              <a:t>(</a:t>
            </a:r>
            <a:r>
              <a:rPr lang="en-US" sz="2000" b="1" dirty="0" smtClean="0">
                <a:solidFill>
                  <a:srgbClr val="92D050"/>
                </a:solidFill>
                <a:latin typeface="Arial" pitchFamily="34" charset="0"/>
                <a:cs typeface="Arial" pitchFamily="34" charset="0"/>
              </a:rPr>
              <a:t>II)</a:t>
            </a:r>
            <a:endParaRPr lang="en-US" sz="2000" b="1" dirty="0">
              <a:solidFill>
                <a:srgbClr val="92D050"/>
              </a:solidFill>
              <a:latin typeface="Arial" pitchFamily="34" charset="0"/>
              <a:cs typeface="Arial" pitchFamily="34" charset="0"/>
            </a:endParaRPr>
          </a:p>
        </p:txBody>
      </p:sp>
      <p:sp>
        <p:nvSpPr>
          <p:cNvPr id="2454531" name="Rectangle 3"/>
          <p:cNvSpPr>
            <a:spLocks noGrp="1" noChangeArrowheads="1"/>
          </p:cNvSpPr>
          <p:nvPr>
            <p:ph type="body" idx="1"/>
          </p:nvPr>
        </p:nvSpPr>
        <p:spPr>
          <a:xfrm>
            <a:off x="395536" y="1268760"/>
            <a:ext cx="8496944" cy="5202066"/>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wrap="square" lIns="92075" tIns="46038" rIns="92075" bIns="46038">
            <a:spAutoFit/>
          </a:bodyPr>
          <a:lstStyle/>
          <a:p>
            <a:pPr marL="615950" indent="-441325" algn="just">
              <a:lnSpc>
                <a:spcPct val="80000"/>
              </a:lnSpc>
              <a:spcBef>
                <a:spcPct val="50000"/>
              </a:spcBef>
            </a:pPr>
            <a:r>
              <a:rPr lang="en-US" sz="2000" dirty="0" smtClean="0">
                <a:latin typeface="Arial" pitchFamily="34" charset="0"/>
                <a:cs typeface="Arial" pitchFamily="34" charset="0"/>
              </a:rPr>
              <a:t>Intraday </a:t>
            </a:r>
            <a:r>
              <a:rPr lang="en-US" sz="2000" dirty="0">
                <a:latin typeface="Arial" pitchFamily="34" charset="0"/>
                <a:cs typeface="Arial" pitchFamily="34" charset="0"/>
              </a:rPr>
              <a:t>auctions </a:t>
            </a:r>
            <a:r>
              <a:rPr lang="en-US" sz="2000" dirty="0" smtClean="0">
                <a:latin typeface="Arial" pitchFamily="34" charset="0"/>
                <a:cs typeface="Arial" pitchFamily="34" charset="0"/>
              </a:rPr>
              <a:t>will offer for trading the next hour (already closed in the continuous trading market) </a:t>
            </a:r>
            <a:r>
              <a:rPr lang="en-US" sz="2000" u="sng" dirty="0" smtClean="0">
                <a:solidFill>
                  <a:srgbClr val="FF0000"/>
                </a:solidFill>
                <a:latin typeface="Arial" pitchFamily="34" charset="0"/>
                <a:cs typeface="Arial" pitchFamily="34" charset="0"/>
              </a:rPr>
              <a:t>plus all future hours still open in the continuous trading market </a:t>
            </a:r>
            <a:r>
              <a:rPr lang="en-US" sz="2000" dirty="0" smtClean="0">
                <a:latin typeface="Arial" pitchFamily="34" charset="0"/>
                <a:cs typeface="Arial" pitchFamily="34" charset="0"/>
              </a:rPr>
              <a:t>(this last hours with no cross price area capacity) </a:t>
            </a:r>
            <a:endParaRPr lang="en-US" sz="2000" dirty="0">
              <a:latin typeface="Arial" pitchFamily="34" charset="0"/>
              <a:cs typeface="Arial" pitchFamily="34" charset="0"/>
            </a:endParaRPr>
          </a:p>
          <a:p>
            <a:pPr marL="615950" indent="-441325" algn="just">
              <a:lnSpc>
                <a:spcPct val="80000"/>
              </a:lnSpc>
              <a:spcBef>
                <a:spcPct val="50000"/>
              </a:spcBef>
            </a:pPr>
            <a:r>
              <a:rPr lang="en-US" sz="2000" dirty="0" smtClean="0">
                <a:latin typeface="Arial" pitchFamily="34" charset="0"/>
                <a:cs typeface="Arial" pitchFamily="34" charset="0"/>
              </a:rPr>
              <a:t>Participants that participate on the continuous trading system will have also the possibility to participate in the implicit auctions and vice versa</a:t>
            </a:r>
          </a:p>
          <a:p>
            <a:pPr marL="615950" indent="-441325" algn="just">
              <a:lnSpc>
                <a:spcPct val="80000"/>
              </a:lnSpc>
              <a:spcBef>
                <a:spcPct val="50000"/>
              </a:spcBef>
            </a:pPr>
            <a:r>
              <a:rPr lang="en-US" sz="2000" dirty="0" smtClean="0">
                <a:latin typeface="Arial" pitchFamily="34" charset="0"/>
                <a:cs typeface="Arial" pitchFamily="34" charset="0"/>
              </a:rPr>
              <a:t>In the manner proposed, participants in the continuous trading market could only obtain profits from the intraday auctions</a:t>
            </a:r>
          </a:p>
          <a:p>
            <a:pPr marL="615950" indent="-441325" algn="just">
              <a:lnSpc>
                <a:spcPct val="80000"/>
              </a:lnSpc>
              <a:spcBef>
                <a:spcPct val="50000"/>
              </a:spcBef>
            </a:pPr>
            <a:r>
              <a:rPr lang="en-US" sz="2000" dirty="0" smtClean="0">
                <a:latin typeface="Arial" pitchFamily="34" charset="0"/>
                <a:cs typeface="Arial" pitchFamily="34" charset="0"/>
              </a:rPr>
              <a:t>Price acceptance participants will have the opportunity to participate in the auctions.</a:t>
            </a:r>
          </a:p>
          <a:p>
            <a:pPr marL="615950" indent="-441325" algn="just">
              <a:lnSpc>
                <a:spcPct val="80000"/>
              </a:lnSpc>
              <a:spcBef>
                <a:spcPct val="50000"/>
              </a:spcBef>
            </a:pPr>
            <a:r>
              <a:rPr lang="en-US" sz="2000" dirty="0" smtClean="0">
                <a:latin typeface="Arial" pitchFamily="34" charset="0"/>
                <a:cs typeface="Arial" pitchFamily="34" charset="0"/>
              </a:rPr>
              <a:t>The existing liquidity in the Spanish Intraday market will remain since the  continuous trading market adds possibilities </a:t>
            </a:r>
          </a:p>
          <a:p>
            <a:pPr marL="615950" indent="-441325" algn="just">
              <a:lnSpc>
                <a:spcPct val="80000"/>
              </a:lnSpc>
              <a:spcBef>
                <a:spcPct val="50000"/>
              </a:spcBef>
            </a:pPr>
            <a:r>
              <a:rPr lang="en-US" sz="2000" dirty="0" smtClean="0">
                <a:latin typeface="Arial" pitchFamily="34" charset="0"/>
                <a:cs typeface="Arial" pitchFamily="34" charset="0"/>
              </a:rPr>
              <a:t>The existing added welfare of the Intraday auctions is maintained</a:t>
            </a:r>
          </a:p>
          <a:p>
            <a:pPr marL="615950" indent="-441325" algn="just">
              <a:lnSpc>
                <a:spcPct val="80000"/>
              </a:lnSpc>
              <a:spcBef>
                <a:spcPct val="50000"/>
              </a:spcBef>
            </a:pPr>
            <a:r>
              <a:rPr lang="en-US" sz="2000" u="sng" dirty="0" smtClean="0">
                <a:solidFill>
                  <a:srgbClr val="FF0000"/>
                </a:solidFill>
                <a:latin typeface="Arial" pitchFamily="34" charset="0"/>
                <a:cs typeface="Arial" pitchFamily="34" charset="0"/>
              </a:rPr>
              <a:t>In case maximum or minimum prices are obtained in the auction for a given hour, the trades of participants to close open positions from the continuous trading will have preference in the pro-rata</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val="3365722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p:txBody>
          <a:bodyPr/>
          <a:lstStyle/>
          <a:p>
            <a:fld id="{0B33F503-FC3B-4D4C-A4FB-0582D6836DB2}" type="slidenum">
              <a:rPr lang="en-US" smtClean="0">
                <a:solidFill>
                  <a:srgbClr val="000000"/>
                </a:solidFill>
              </a:rPr>
              <a:pPr/>
              <a:t>4</a:t>
            </a:fld>
            <a:endParaRPr lang="en-US">
              <a:solidFill>
                <a:srgbClr val="000000"/>
              </a:solidFill>
            </a:endParaRPr>
          </a:p>
        </p:txBody>
      </p:sp>
      <p:sp>
        <p:nvSpPr>
          <p:cNvPr id="2454530" name="Rectangle 2"/>
          <p:cNvSpPr>
            <a:spLocks noGrp="1" noChangeArrowheads="1"/>
          </p:cNvSpPr>
          <p:nvPr>
            <p:ph type="title"/>
          </p:nvPr>
        </p:nvSpPr>
        <p:spPr bwMode="auto">
          <a:xfrm>
            <a:off x="539552" y="188640"/>
            <a:ext cx="6984776" cy="6477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a:r>
              <a:rPr lang="en-US" sz="2000" b="1" dirty="0">
                <a:solidFill>
                  <a:srgbClr val="92D050"/>
                </a:solidFill>
                <a:latin typeface="Arial" pitchFamily="34" charset="0"/>
                <a:cs typeface="Arial" pitchFamily="34" charset="0"/>
              </a:rPr>
              <a:t>COEXISTENCE OF </a:t>
            </a:r>
            <a:r>
              <a:rPr lang="en-US" sz="2000" b="1" dirty="0" smtClean="0">
                <a:solidFill>
                  <a:srgbClr val="92D050"/>
                </a:solidFill>
                <a:latin typeface="Arial" pitchFamily="34" charset="0"/>
                <a:cs typeface="Arial" pitchFamily="34" charset="0"/>
              </a:rPr>
              <a:t>CONTINUOUS INTRADAY </a:t>
            </a:r>
            <a:r>
              <a:rPr lang="en-US" sz="2000" b="1" dirty="0">
                <a:solidFill>
                  <a:srgbClr val="92D050"/>
                </a:solidFill>
                <a:latin typeface="Arial" pitchFamily="34" charset="0"/>
                <a:cs typeface="Arial" pitchFamily="34" charset="0"/>
              </a:rPr>
              <a:t>CROSS-BORDER </a:t>
            </a:r>
            <a:r>
              <a:rPr lang="en-US" sz="2000" b="1" dirty="0" smtClean="0">
                <a:solidFill>
                  <a:srgbClr val="92D050"/>
                </a:solidFill>
                <a:latin typeface="Arial" pitchFamily="34" charset="0"/>
                <a:cs typeface="Arial" pitchFamily="34" charset="0"/>
              </a:rPr>
              <a:t>MARKET AND IMPLICIT INTRADAY AUCTIONS IN PRICE AREAS </a:t>
            </a:r>
            <a:r>
              <a:rPr lang="en-US" sz="2000" b="1" dirty="0">
                <a:solidFill>
                  <a:srgbClr val="92D050"/>
                </a:solidFill>
                <a:latin typeface="Arial" pitchFamily="34" charset="0"/>
                <a:cs typeface="Arial" pitchFamily="34" charset="0"/>
              </a:rPr>
              <a:t>(</a:t>
            </a:r>
            <a:r>
              <a:rPr lang="en-US" sz="2000" b="1" dirty="0" smtClean="0">
                <a:solidFill>
                  <a:srgbClr val="92D050"/>
                </a:solidFill>
                <a:latin typeface="Arial" pitchFamily="34" charset="0"/>
                <a:cs typeface="Arial" pitchFamily="34" charset="0"/>
              </a:rPr>
              <a:t>III). </a:t>
            </a:r>
            <a:r>
              <a:rPr lang="en-US" sz="2000" b="1" u="sng" dirty="0" smtClean="0">
                <a:solidFill>
                  <a:srgbClr val="92D050"/>
                </a:solidFill>
                <a:latin typeface="Arial" pitchFamily="34" charset="0"/>
                <a:cs typeface="Arial" pitchFamily="34" charset="0"/>
              </a:rPr>
              <a:t>Advantages</a:t>
            </a:r>
            <a:endParaRPr lang="en-US" sz="2000" b="1" u="sng" dirty="0">
              <a:solidFill>
                <a:srgbClr val="92D050"/>
              </a:solidFill>
              <a:latin typeface="Arial" pitchFamily="34" charset="0"/>
              <a:cs typeface="Arial" pitchFamily="34" charset="0"/>
            </a:endParaRPr>
          </a:p>
        </p:txBody>
      </p:sp>
      <p:sp>
        <p:nvSpPr>
          <p:cNvPr id="2454531" name="Rectangle 3"/>
          <p:cNvSpPr>
            <a:spLocks noGrp="1" noChangeArrowheads="1"/>
          </p:cNvSpPr>
          <p:nvPr>
            <p:ph type="body" idx="1"/>
          </p:nvPr>
        </p:nvSpPr>
        <p:spPr>
          <a:xfrm>
            <a:off x="395536" y="1268760"/>
            <a:ext cx="8496944" cy="5232844"/>
          </a:xfrm>
          <a:noFill/>
          <a:ln/>
          <a:extLst>
            <a:ext uri="{91240B29-F687-4F45-9708-019B960494DF}">
              <a14:hiddenLine xmlns:a14="http://schemas.microsoft.com/office/drawing/2010/main" w="9525" cap="flat" cmpd="sng" algn="ctr">
                <a:solidFill>
                  <a:schemeClr val="tx1"/>
                </a:solidFill>
                <a:prstDash val="solid"/>
                <a:miter lim="800000"/>
                <a:headEnd/>
                <a:tailEnd/>
              </a14:hiddenLine>
            </a:ext>
          </a:extLst>
        </p:spPr>
        <p:txBody>
          <a:bodyPr wrap="square" lIns="92075" tIns="46038" rIns="92075" bIns="46038">
            <a:spAutoFit/>
          </a:bodyPr>
          <a:lstStyle/>
          <a:p>
            <a:pPr marL="615950" indent="-441325" algn="just">
              <a:lnSpc>
                <a:spcPct val="80000"/>
              </a:lnSpc>
              <a:spcBef>
                <a:spcPct val="50000"/>
              </a:spcBef>
            </a:pPr>
            <a:r>
              <a:rPr lang="en-US" sz="2000" dirty="0" smtClean="0">
                <a:latin typeface="Arial" pitchFamily="34" charset="0"/>
                <a:cs typeface="Arial" pitchFamily="34" charset="0"/>
              </a:rPr>
              <a:t>Having Intraday auctions, allows market participants to acquire or sell their energy at the market price. In the case of MIBEL, with enough liquidity, at prices quite similar than the day-ahead market prices</a:t>
            </a:r>
          </a:p>
          <a:p>
            <a:pPr marL="615950" indent="-441325" algn="just">
              <a:lnSpc>
                <a:spcPct val="80000"/>
              </a:lnSpc>
              <a:spcBef>
                <a:spcPct val="50000"/>
              </a:spcBef>
            </a:pPr>
            <a:r>
              <a:rPr lang="en-US" sz="2000" dirty="0" smtClean="0">
                <a:latin typeface="Arial" pitchFamily="34" charset="0"/>
                <a:cs typeface="Arial" pitchFamily="34" charset="0"/>
              </a:rPr>
              <a:t>Renewable producers may thus solve their technical problems (expected deviations) buying or selling their  production surplus or deficits without having to worry about the prices. They may introduce price-taking orders and the auction will ensure they obtain the right market price. Same </a:t>
            </a:r>
            <a:r>
              <a:rPr lang="en-US" sz="2000" dirty="0">
                <a:latin typeface="Arial" pitchFamily="34" charset="0"/>
                <a:cs typeface="Arial" pitchFamily="34" charset="0"/>
              </a:rPr>
              <a:t>case for consumer or retailers</a:t>
            </a:r>
          </a:p>
          <a:p>
            <a:pPr marL="615950" indent="-441325" algn="just">
              <a:lnSpc>
                <a:spcPct val="80000"/>
              </a:lnSpc>
              <a:spcBef>
                <a:spcPct val="50000"/>
              </a:spcBef>
            </a:pPr>
            <a:r>
              <a:rPr lang="en-US" sz="2000" dirty="0" smtClean="0">
                <a:latin typeface="Arial" pitchFamily="34" charset="0"/>
                <a:cs typeface="Arial" pitchFamily="34" charset="0"/>
              </a:rPr>
              <a:t>In the Spanish market, participants have automatic systems and procedures capable of presenting these bids in the different auctions. No need to look or negotiate the prices at 3 am. The offer is sent and the price will be reasonable (the market price)</a:t>
            </a:r>
          </a:p>
          <a:p>
            <a:pPr marL="615950" indent="-441325" algn="just">
              <a:lnSpc>
                <a:spcPct val="80000"/>
              </a:lnSpc>
              <a:spcBef>
                <a:spcPct val="50000"/>
              </a:spcBef>
            </a:pPr>
            <a:r>
              <a:rPr lang="en-US" sz="2000" dirty="0" smtClean="0">
                <a:latin typeface="Arial" pitchFamily="34" charset="0"/>
                <a:cs typeface="Arial" pitchFamily="34" charset="0"/>
              </a:rPr>
              <a:t>Similar action in the continuous intraday market could obtain very high or low prices. Having a person looking continuously at the continuous market prices does not seem viable for them (huge cost 24*7). The possibility of contracting a Trader for this purpose, only redirects the potential welfare from the consumer and producers hands to the traders’</a:t>
            </a:r>
          </a:p>
        </p:txBody>
      </p:sp>
    </p:spTree>
    <p:extLst>
      <p:ext uri="{BB962C8B-B14F-4D97-AF65-F5344CB8AC3E}">
        <p14:creationId xmlns:p14="http://schemas.microsoft.com/office/powerpoint/2010/main" val="2642765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3 Marcador de número de diapositiva"/>
          <p:cNvSpPr>
            <a:spLocks noGrp="1"/>
          </p:cNvSpPr>
          <p:nvPr>
            <p:ph type="sldNum" sz="quarter" idx="10"/>
          </p:nvPr>
        </p:nvSpPr>
        <p:spPr/>
        <p:txBody>
          <a:bodyPr/>
          <a:lstStyle/>
          <a:p>
            <a:fld id="{EC32703F-1186-43BA-A225-6A32D027DF1A}" type="slidenum">
              <a:rPr lang="en-US" smtClean="0">
                <a:solidFill>
                  <a:srgbClr val="000000"/>
                </a:solidFill>
              </a:rPr>
              <a:pPr/>
              <a:t>5</a:t>
            </a:fld>
            <a:endParaRPr lang="en-US">
              <a:solidFill>
                <a:srgbClr val="000000"/>
              </a:solidFill>
            </a:endParaRPr>
          </a:p>
        </p:txBody>
      </p:sp>
      <p:sp>
        <p:nvSpPr>
          <p:cNvPr id="2456581" name="Oval 5"/>
          <p:cNvSpPr>
            <a:spLocks noChangeArrowheads="1"/>
          </p:cNvSpPr>
          <p:nvPr/>
        </p:nvSpPr>
        <p:spPr bwMode="auto">
          <a:xfrm>
            <a:off x="2552700" y="16764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2" name="Oval 6"/>
          <p:cNvSpPr>
            <a:spLocks noChangeArrowheads="1"/>
          </p:cNvSpPr>
          <p:nvPr/>
        </p:nvSpPr>
        <p:spPr bwMode="auto">
          <a:xfrm>
            <a:off x="4533900" y="16510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3" name="Oval 7"/>
          <p:cNvSpPr>
            <a:spLocks noChangeArrowheads="1"/>
          </p:cNvSpPr>
          <p:nvPr/>
        </p:nvSpPr>
        <p:spPr bwMode="auto">
          <a:xfrm>
            <a:off x="1257300" y="29083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4" name="Oval 8"/>
          <p:cNvSpPr>
            <a:spLocks noChangeArrowheads="1"/>
          </p:cNvSpPr>
          <p:nvPr/>
        </p:nvSpPr>
        <p:spPr bwMode="auto">
          <a:xfrm>
            <a:off x="3441700" y="31496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5" name="Oval 9"/>
          <p:cNvSpPr>
            <a:spLocks noChangeArrowheads="1"/>
          </p:cNvSpPr>
          <p:nvPr/>
        </p:nvSpPr>
        <p:spPr bwMode="auto">
          <a:xfrm>
            <a:off x="5575300" y="30861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6" name="Oval 10"/>
          <p:cNvSpPr>
            <a:spLocks noChangeArrowheads="1"/>
          </p:cNvSpPr>
          <p:nvPr/>
        </p:nvSpPr>
        <p:spPr bwMode="auto">
          <a:xfrm>
            <a:off x="2057400" y="47752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7" name="Oval 11"/>
          <p:cNvSpPr>
            <a:spLocks noChangeArrowheads="1"/>
          </p:cNvSpPr>
          <p:nvPr/>
        </p:nvSpPr>
        <p:spPr bwMode="auto">
          <a:xfrm>
            <a:off x="4140200" y="49276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8" name="Line 12"/>
          <p:cNvSpPr>
            <a:spLocks noChangeShapeType="1"/>
          </p:cNvSpPr>
          <p:nvPr/>
        </p:nvSpPr>
        <p:spPr bwMode="auto">
          <a:xfrm flipH="1">
            <a:off x="2476500" y="2768600"/>
            <a:ext cx="355600" cy="4064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89" name="Line 13"/>
          <p:cNvSpPr>
            <a:spLocks noChangeShapeType="1"/>
          </p:cNvSpPr>
          <p:nvPr/>
        </p:nvSpPr>
        <p:spPr bwMode="auto">
          <a:xfrm flipH="1">
            <a:off x="3962400" y="2324100"/>
            <a:ext cx="711200" cy="127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0" name="Line 14"/>
          <p:cNvSpPr>
            <a:spLocks noChangeShapeType="1"/>
          </p:cNvSpPr>
          <p:nvPr/>
        </p:nvSpPr>
        <p:spPr bwMode="auto">
          <a:xfrm>
            <a:off x="3644900" y="2857500"/>
            <a:ext cx="254000" cy="5080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1" name="Line 15"/>
          <p:cNvSpPr>
            <a:spLocks noChangeShapeType="1"/>
          </p:cNvSpPr>
          <p:nvPr/>
        </p:nvSpPr>
        <p:spPr bwMode="auto">
          <a:xfrm>
            <a:off x="2260600" y="4140200"/>
            <a:ext cx="330200" cy="7747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2" name="Line 16"/>
          <p:cNvSpPr>
            <a:spLocks noChangeShapeType="1"/>
          </p:cNvSpPr>
          <p:nvPr/>
        </p:nvSpPr>
        <p:spPr bwMode="auto">
          <a:xfrm flipH="1">
            <a:off x="4737100" y="3683000"/>
            <a:ext cx="927100" cy="635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3" name="Line 17"/>
          <p:cNvSpPr>
            <a:spLocks noChangeShapeType="1"/>
          </p:cNvSpPr>
          <p:nvPr/>
        </p:nvSpPr>
        <p:spPr bwMode="auto">
          <a:xfrm>
            <a:off x="4432300" y="4330700"/>
            <a:ext cx="266700" cy="7747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4" name="Line 18"/>
          <p:cNvSpPr>
            <a:spLocks noChangeShapeType="1"/>
          </p:cNvSpPr>
          <p:nvPr/>
        </p:nvSpPr>
        <p:spPr bwMode="auto">
          <a:xfrm flipH="1">
            <a:off x="3200400" y="4292600"/>
            <a:ext cx="647700" cy="7493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5" name="Line 19"/>
          <p:cNvSpPr>
            <a:spLocks noChangeShapeType="1"/>
          </p:cNvSpPr>
          <p:nvPr/>
        </p:nvSpPr>
        <p:spPr bwMode="auto">
          <a:xfrm flipH="1">
            <a:off x="5461000" y="1752600"/>
            <a:ext cx="635000" cy="571500"/>
          </a:xfrm>
          <a:prstGeom prst="line">
            <a:avLst/>
          </a:prstGeom>
          <a:noFill/>
          <a:ln w="1016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6" name="Text Box 20"/>
          <p:cNvSpPr txBox="1">
            <a:spLocks noChangeArrowheads="1"/>
          </p:cNvSpPr>
          <p:nvPr/>
        </p:nvSpPr>
        <p:spPr bwMode="auto">
          <a:xfrm>
            <a:off x="6375400" y="1866900"/>
            <a:ext cx="215704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sz="2000" b="1" dirty="0" smtClean="0">
                <a:solidFill>
                  <a:srgbClr val="3333CC"/>
                </a:solidFill>
                <a:latin typeface="Arial" pitchFamily="34" charset="0"/>
                <a:cs typeface="Arial" pitchFamily="34" charset="0"/>
              </a:rPr>
              <a:t>Injection (Sell)</a:t>
            </a:r>
          </a:p>
        </p:txBody>
      </p:sp>
      <p:sp>
        <p:nvSpPr>
          <p:cNvPr id="2456597" name="Line 21"/>
          <p:cNvSpPr>
            <a:spLocks noChangeShapeType="1"/>
          </p:cNvSpPr>
          <p:nvPr/>
        </p:nvSpPr>
        <p:spPr bwMode="auto">
          <a:xfrm flipH="1">
            <a:off x="1841500" y="5753100"/>
            <a:ext cx="635000" cy="571500"/>
          </a:xfrm>
          <a:prstGeom prst="line">
            <a:avLst/>
          </a:prstGeom>
          <a:noFill/>
          <a:ln w="1016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598" name="Text Box 22"/>
          <p:cNvSpPr txBox="1">
            <a:spLocks noChangeArrowheads="1"/>
          </p:cNvSpPr>
          <p:nvPr/>
        </p:nvSpPr>
        <p:spPr bwMode="auto">
          <a:xfrm>
            <a:off x="1320800" y="6451600"/>
            <a:ext cx="2895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sz="2000" b="1" dirty="0" smtClean="0">
                <a:solidFill>
                  <a:srgbClr val="3333CC"/>
                </a:solidFill>
                <a:latin typeface="Arial" pitchFamily="34" charset="0"/>
                <a:cs typeface="Arial" pitchFamily="34" charset="0"/>
              </a:rPr>
              <a:t>Withdraw (Purchase)</a:t>
            </a:r>
          </a:p>
        </p:txBody>
      </p:sp>
      <p:sp>
        <p:nvSpPr>
          <p:cNvPr id="2456600" name="Text Box 24"/>
          <p:cNvSpPr txBox="1">
            <a:spLocks noChangeArrowheads="1"/>
          </p:cNvSpPr>
          <p:nvPr/>
        </p:nvSpPr>
        <p:spPr bwMode="auto">
          <a:xfrm>
            <a:off x="317500" y="1016000"/>
            <a:ext cx="8610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dirty="0" smtClean="0">
                <a:solidFill>
                  <a:srgbClr val="000000"/>
                </a:solidFill>
                <a:latin typeface="Arial" pitchFamily="34" charset="0"/>
                <a:cs typeface="Arial" pitchFamily="34" charset="0"/>
              </a:rPr>
              <a:t>CONTINUOUS INTRADAY IMPLICIT CROSS BORDER FIRM ENERGY TRADING SYSTEM</a:t>
            </a:r>
          </a:p>
        </p:txBody>
      </p:sp>
      <p:sp>
        <p:nvSpPr>
          <p:cNvPr id="2456601" name="Oval 25"/>
          <p:cNvSpPr>
            <a:spLocks noChangeArrowheads="1"/>
          </p:cNvSpPr>
          <p:nvPr/>
        </p:nvSpPr>
        <p:spPr bwMode="auto">
          <a:xfrm>
            <a:off x="5359400" y="2336800"/>
            <a:ext cx="88900" cy="88900"/>
          </a:xfrm>
          <a:prstGeom prst="ellipse">
            <a:avLst/>
          </a:prstGeom>
          <a:noFill/>
          <a:ln w="920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56602" name="Oval 26"/>
          <p:cNvSpPr>
            <a:spLocks noChangeArrowheads="1"/>
          </p:cNvSpPr>
          <p:nvPr/>
        </p:nvSpPr>
        <p:spPr bwMode="auto">
          <a:xfrm>
            <a:off x="2501900" y="5638800"/>
            <a:ext cx="88900" cy="88900"/>
          </a:xfrm>
          <a:prstGeom prst="ellipse">
            <a:avLst/>
          </a:prstGeom>
          <a:noFill/>
          <a:ln w="920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31" name="Rectangle 16"/>
          <p:cNvSpPr>
            <a:spLocks noChangeArrowheads="1"/>
          </p:cNvSpPr>
          <p:nvPr/>
        </p:nvSpPr>
        <p:spPr bwMode="auto">
          <a:xfrm>
            <a:off x="338919" y="260648"/>
            <a:ext cx="7018362" cy="5715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fontAlgn="base">
              <a:spcBef>
                <a:spcPct val="0"/>
              </a:spcBef>
              <a:spcAft>
                <a:spcPct val="0"/>
              </a:spcAft>
            </a:pPr>
            <a:r>
              <a:rPr lang="en-US" sz="2000" b="1" kern="0" dirty="0">
                <a:solidFill>
                  <a:srgbClr val="92D050"/>
                </a:solidFill>
                <a:latin typeface="Arial" pitchFamily="34" charset="0"/>
                <a:ea typeface="+mj-ea"/>
                <a:cs typeface="Arial" pitchFamily="34" charset="0"/>
              </a:rPr>
              <a:t>PRODUCER THAT </a:t>
            </a:r>
            <a:r>
              <a:rPr lang="en-US" sz="2000" b="1" kern="0" dirty="0" smtClean="0">
                <a:solidFill>
                  <a:srgbClr val="92D050"/>
                </a:solidFill>
                <a:latin typeface="Arial" pitchFamily="34" charset="0"/>
                <a:ea typeface="+mj-ea"/>
                <a:cs typeface="Arial" pitchFamily="34" charset="0"/>
              </a:rPr>
              <a:t>PURCHASED ENERGY IN THE CONTINUOUS TRADING MARKET</a:t>
            </a:r>
            <a:endParaRPr lang="en-US" sz="2000" b="1" u="sng" kern="0" dirty="0">
              <a:solidFill>
                <a:srgbClr val="92D050"/>
              </a:solidFill>
              <a:latin typeface="Arial" pitchFamily="34" charset="0"/>
              <a:ea typeface="+mj-ea"/>
              <a:cs typeface="Arial" pitchFamily="34" charset="0"/>
            </a:endParaRPr>
          </a:p>
        </p:txBody>
      </p:sp>
    </p:spTree>
    <p:extLst>
      <p:ext uri="{BB962C8B-B14F-4D97-AF65-F5344CB8AC3E}">
        <p14:creationId xmlns:p14="http://schemas.microsoft.com/office/powerpoint/2010/main" val="40194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3 Marcador de número de diapositiva"/>
          <p:cNvSpPr>
            <a:spLocks noGrp="1"/>
          </p:cNvSpPr>
          <p:nvPr>
            <p:ph type="sldNum" sz="quarter" idx="10"/>
          </p:nvPr>
        </p:nvSpPr>
        <p:spPr/>
        <p:txBody>
          <a:bodyPr/>
          <a:lstStyle/>
          <a:p>
            <a:fld id="{B3378580-5572-47EA-91BC-368D31724C01}" type="slidenum">
              <a:rPr lang="en-US" smtClean="0">
                <a:solidFill>
                  <a:srgbClr val="000000"/>
                </a:solidFill>
              </a:rPr>
              <a:pPr/>
              <a:t>6</a:t>
            </a:fld>
            <a:endParaRPr lang="en-US">
              <a:solidFill>
                <a:srgbClr val="000000"/>
              </a:solidFill>
            </a:endParaRPr>
          </a:p>
        </p:txBody>
      </p:sp>
      <p:sp>
        <p:nvSpPr>
          <p:cNvPr id="2460680" name="Oval 8"/>
          <p:cNvSpPr>
            <a:spLocks noChangeArrowheads="1"/>
          </p:cNvSpPr>
          <p:nvPr/>
        </p:nvSpPr>
        <p:spPr bwMode="auto">
          <a:xfrm>
            <a:off x="2057400" y="4775200"/>
            <a:ext cx="1549400" cy="1358900"/>
          </a:xfrm>
          <a:prstGeom prst="ellipse">
            <a:avLst/>
          </a:prstGeom>
          <a:noFill/>
          <a:ln w="254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696" name="Oval 24"/>
          <p:cNvSpPr>
            <a:spLocks noChangeArrowheads="1"/>
          </p:cNvSpPr>
          <p:nvPr/>
        </p:nvSpPr>
        <p:spPr bwMode="auto">
          <a:xfrm>
            <a:off x="2501900" y="5638800"/>
            <a:ext cx="88900" cy="88900"/>
          </a:xfrm>
          <a:prstGeom prst="ellipse">
            <a:avLst/>
          </a:prstGeom>
          <a:noFill/>
          <a:ln w="920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698" name="Line 26"/>
          <p:cNvSpPr>
            <a:spLocks noChangeShapeType="1"/>
          </p:cNvSpPr>
          <p:nvPr/>
        </p:nvSpPr>
        <p:spPr bwMode="auto">
          <a:xfrm>
            <a:off x="1173163" y="4684713"/>
            <a:ext cx="3781425"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00" name="Freeform 28"/>
          <p:cNvSpPr>
            <a:spLocks/>
          </p:cNvSpPr>
          <p:nvPr/>
        </p:nvSpPr>
        <p:spPr bwMode="auto">
          <a:xfrm>
            <a:off x="1795463" y="2543175"/>
            <a:ext cx="3478212" cy="2133600"/>
          </a:xfrm>
          <a:custGeom>
            <a:avLst/>
            <a:gdLst>
              <a:gd name="T0" fmla="*/ 0 w 2268"/>
              <a:gd name="T1" fmla="*/ 1608 h 1608"/>
              <a:gd name="T2" fmla="*/ 1344 w 2268"/>
              <a:gd name="T3" fmla="*/ 1242 h 1608"/>
              <a:gd name="T4" fmla="*/ 2268 w 2268"/>
              <a:gd name="T5" fmla="*/ 0 h 1608"/>
            </a:gdLst>
            <a:ahLst/>
            <a:cxnLst>
              <a:cxn ang="0">
                <a:pos x="T0" y="T1"/>
              </a:cxn>
              <a:cxn ang="0">
                <a:pos x="T2" y="T3"/>
              </a:cxn>
              <a:cxn ang="0">
                <a:pos x="T4" y="T5"/>
              </a:cxn>
            </a:cxnLst>
            <a:rect l="0" t="0" r="r" b="b"/>
            <a:pathLst>
              <a:path w="2268" h="1608">
                <a:moveTo>
                  <a:pt x="0" y="1608"/>
                </a:moveTo>
                <a:cubicBezTo>
                  <a:pt x="483" y="1559"/>
                  <a:pt x="966" y="1510"/>
                  <a:pt x="1344" y="1242"/>
                </a:cubicBezTo>
                <a:cubicBezTo>
                  <a:pt x="1722" y="974"/>
                  <a:pt x="2114" y="207"/>
                  <a:pt x="2268" y="0"/>
                </a:cubicBezTo>
              </a:path>
            </a:pathLst>
          </a:custGeom>
          <a:noFill/>
          <a:ln w="38100" cap="flat" cmpd="sng">
            <a:solidFill>
              <a:srgbClr val="3399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01" name="Freeform 29"/>
          <p:cNvSpPr>
            <a:spLocks/>
          </p:cNvSpPr>
          <p:nvPr/>
        </p:nvSpPr>
        <p:spPr bwMode="auto">
          <a:xfrm>
            <a:off x="1154875" y="2435988"/>
            <a:ext cx="4130675" cy="1508943"/>
          </a:xfrm>
          <a:custGeom>
            <a:avLst/>
            <a:gdLst>
              <a:gd name="T0" fmla="*/ 0 w 2292"/>
              <a:gd name="T1" fmla="*/ 0 h 1164"/>
              <a:gd name="T2" fmla="*/ 1200 w 2292"/>
              <a:gd name="T3" fmla="*/ 210 h 1164"/>
              <a:gd name="T4" fmla="*/ 2292 w 2292"/>
              <a:gd name="T5" fmla="*/ 1164 h 1164"/>
            </a:gdLst>
            <a:ahLst/>
            <a:cxnLst>
              <a:cxn ang="0">
                <a:pos x="T0" y="T1"/>
              </a:cxn>
              <a:cxn ang="0">
                <a:pos x="T2" y="T3"/>
              </a:cxn>
              <a:cxn ang="0">
                <a:pos x="T4" y="T5"/>
              </a:cxn>
            </a:cxnLst>
            <a:rect l="0" t="0" r="r" b="b"/>
            <a:pathLst>
              <a:path w="2292" h="1164">
                <a:moveTo>
                  <a:pt x="0" y="0"/>
                </a:moveTo>
                <a:cubicBezTo>
                  <a:pt x="409" y="8"/>
                  <a:pt x="818" y="16"/>
                  <a:pt x="1200" y="210"/>
                </a:cubicBezTo>
                <a:cubicBezTo>
                  <a:pt x="1582" y="404"/>
                  <a:pt x="2110" y="1005"/>
                  <a:pt x="2292" y="1164"/>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02" name="Text Box 30"/>
          <p:cNvSpPr txBox="1">
            <a:spLocks noChangeArrowheads="1"/>
          </p:cNvSpPr>
          <p:nvPr/>
        </p:nvSpPr>
        <p:spPr bwMode="auto">
          <a:xfrm>
            <a:off x="234950" y="2133600"/>
            <a:ext cx="819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dirty="0" smtClean="0">
                <a:solidFill>
                  <a:srgbClr val="000000"/>
                </a:solidFill>
                <a:latin typeface="Arial" pitchFamily="34" charset="0"/>
                <a:cs typeface="Arial" pitchFamily="34" charset="0"/>
              </a:rPr>
              <a:t>€/</a:t>
            </a:r>
            <a:r>
              <a:rPr lang="en-US" sz="1400" dirty="0" err="1" smtClean="0">
                <a:solidFill>
                  <a:srgbClr val="000000"/>
                </a:solidFill>
                <a:latin typeface="Arial" pitchFamily="34" charset="0"/>
                <a:cs typeface="Arial" pitchFamily="34" charset="0"/>
              </a:rPr>
              <a:t>MWh</a:t>
            </a:r>
            <a:endParaRPr lang="en-US" sz="1400" dirty="0" smtClean="0">
              <a:solidFill>
                <a:srgbClr val="000000"/>
              </a:solidFill>
              <a:latin typeface="Arial" pitchFamily="34" charset="0"/>
              <a:cs typeface="Arial" pitchFamily="34" charset="0"/>
            </a:endParaRPr>
          </a:p>
        </p:txBody>
      </p:sp>
      <p:sp>
        <p:nvSpPr>
          <p:cNvPr id="2460703" name="Text Box 31"/>
          <p:cNvSpPr txBox="1">
            <a:spLocks noChangeArrowheads="1"/>
          </p:cNvSpPr>
          <p:nvPr/>
        </p:nvSpPr>
        <p:spPr bwMode="auto">
          <a:xfrm>
            <a:off x="3875088" y="4819650"/>
            <a:ext cx="8001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dirty="0" err="1" smtClean="0">
                <a:solidFill>
                  <a:srgbClr val="000000"/>
                </a:solidFill>
                <a:latin typeface="Arial" pitchFamily="34" charset="0"/>
                <a:cs typeface="Arial" pitchFamily="34" charset="0"/>
              </a:rPr>
              <a:t>MWh</a:t>
            </a:r>
            <a:endParaRPr lang="en-US" sz="1400" dirty="0" smtClean="0">
              <a:solidFill>
                <a:srgbClr val="000000"/>
              </a:solidFill>
              <a:latin typeface="Arial" pitchFamily="34" charset="0"/>
              <a:cs typeface="Arial" pitchFamily="34" charset="0"/>
            </a:endParaRPr>
          </a:p>
        </p:txBody>
      </p:sp>
      <p:grpSp>
        <p:nvGrpSpPr>
          <p:cNvPr id="2460720" name="Group 48"/>
          <p:cNvGrpSpPr>
            <a:grpSpLocks/>
          </p:cNvGrpSpPr>
          <p:nvPr/>
        </p:nvGrpSpPr>
        <p:grpSpPr bwMode="auto">
          <a:xfrm>
            <a:off x="5257800" y="2671766"/>
            <a:ext cx="3122613" cy="1384301"/>
            <a:chOff x="3312" y="1683"/>
            <a:chExt cx="1967" cy="872"/>
          </a:xfrm>
        </p:grpSpPr>
        <p:sp>
          <p:nvSpPr>
            <p:cNvPr id="2460704" name="Text Box 32"/>
            <p:cNvSpPr txBox="1">
              <a:spLocks noChangeArrowheads="1"/>
            </p:cNvSpPr>
            <p:nvPr/>
          </p:nvSpPr>
          <p:spPr bwMode="auto">
            <a:xfrm>
              <a:off x="3312" y="1683"/>
              <a:ext cx="1681" cy="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Sellers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Continuous market firm purchase energy converted to a Price area selling bid </a:t>
              </a:r>
            </a:p>
          </p:txBody>
        </p:sp>
        <p:sp>
          <p:nvSpPr>
            <p:cNvPr id="2460705" name="Line 33"/>
            <p:cNvSpPr>
              <a:spLocks noChangeShapeType="1"/>
            </p:cNvSpPr>
            <p:nvPr/>
          </p:nvSpPr>
          <p:spPr bwMode="auto">
            <a:xfrm>
              <a:off x="4879" y="1780"/>
              <a:ext cx="400" cy="0"/>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06" name="Line 34"/>
            <p:cNvSpPr>
              <a:spLocks noChangeShapeType="1"/>
            </p:cNvSpPr>
            <p:nvPr/>
          </p:nvSpPr>
          <p:spPr bwMode="auto">
            <a:xfrm>
              <a:off x="4879" y="1978"/>
              <a:ext cx="4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07" name="Line 35"/>
            <p:cNvSpPr>
              <a:spLocks noChangeShapeType="1"/>
            </p:cNvSpPr>
            <p:nvPr/>
          </p:nvSpPr>
          <p:spPr bwMode="auto">
            <a:xfrm>
              <a:off x="4879" y="2269"/>
              <a:ext cx="400"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sp>
        <p:nvSpPr>
          <p:cNvPr id="2460710" name="Line 38"/>
          <p:cNvSpPr>
            <a:spLocks noChangeShapeType="1"/>
          </p:cNvSpPr>
          <p:nvPr/>
        </p:nvSpPr>
        <p:spPr bwMode="auto">
          <a:xfrm>
            <a:off x="1196975" y="4676775"/>
            <a:ext cx="633413"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1" name="Line 39"/>
          <p:cNvSpPr>
            <a:spLocks noChangeShapeType="1"/>
          </p:cNvSpPr>
          <p:nvPr/>
        </p:nvSpPr>
        <p:spPr bwMode="auto">
          <a:xfrm>
            <a:off x="1173163" y="3468688"/>
            <a:ext cx="379095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2" name="Text Box 40"/>
          <p:cNvSpPr txBox="1">
            <a:spLocks noChangeArrowheads="1"/>
          </p:cNvSpPr>
          <p:nvPr/>
        </p:nvSpPr>
        <p:spPr bwMode="auto">
          <a:xfrm>
            <a:off x="5436096" y="4559715"/>
            <a:ext cx="3492004"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en-US" sz="2000" b="1" dirty="0" smtClean="0">
                <a:solidFill>
                  <a:srgbClr val="3333CC"/>
                </a:solidFill>
                <a:latin typeface="Arial" pitchFamily="34" charset="0"/>
                <a:cs typeface="Arial" pitchFamily="34" charset="0"/>
              </a:rPr>
              <a:t>Intraday auction renegotiation of the firm cross border energy </a:t>
            </a:r>
            <a:r>
              <a:rPr lang="en-US" sz="2000" b="1" u="sng" dirty="0" smtClean="0">
                <a:solidFill>
                  <a:srgbClr val="FF0000"/>
                </a:solidFill>
                <a:latin typeface="Arial" pitchFamily="34" charset="0"/>
                <a:cs typeface="Arial" pitchFamily="34" charset="0"/>
              </a:rPr>
              <a:t>purchased </a:t>
            </a:r>
            <a:r>
              <a:rPr lang="en-US" sz="2000" b="1" dirty="0" smtClean="0">
                <a:solidFill>
                  <a:srgbClr val="3333CC"/>
                </a:solidFill>
                <a:latin typeface="Arial" pitchFamily="34" charset="0"/>
                <a:cs typeface="Arial" pitchFamily="34" charset="0"/>
              </a:rPr>
              <a:t>in the continuous trading system</a:t>
            </a:r>
          </a:p>
        </p:txBody>
      </p:sp>
      <p:sp>
        <p:nvSpPr>
          <p:cNvPr id="2460713" name="Line 41"/>
          <p:cNvSpPr>
            <a:spLocks noChangeShapeType="1"/>
          </p:cNvSpPr>
          <p:nvPr/>
        </p:nvSpPr>
        <p:spPr bwMode="auto">
          <a:xfrm rot="1223801" flipH="1" flipV="1">
            <a:off x="2781300" y="5765800"/>
            <a:ext cx="393700" cy="685800"/>
          </a:xfrm>
          <a:prstGeom prst="line">
            <a:avLst/>
          </a:prstGeom>
          <a:noFill/>
          <a:ln w="76200">
            <a:solidFill>
              <a:srgbClr val="33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4" name="Line 42"/>
          <p:cNvSpPr>
            <a:spLocks noChangeShapeType="1"/>
          </p:cNvSpPr>
          <p:nvPr/>
        </p:nvSpPr>
        <p:spPr bwMode="auto">
          <a:xfrm rot="28672896" flipH="1" flipV="1">
            <a:off x="3505200" y="5092700"/>
            <a:ext cx="393700" cy="6858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5" name="Line 43"/>
          <p:cNvSpPr>
            <a:spLocks noChangeShapeType="1"/>
          </p:cNvSpPr>
          <p:nvPr/>
        </p:nvSpPr>
        <p:spPr bwMode="auto">
          <a:xfrm rot="-1012635" flipH="1" flipV="1">
            <a:off x="3302000" y="5575300"/>
            <a:ext cx="393700" cy="685800"/>
          </a:xfrm>
          <a:prstGeom prst="line">
            <a:avLst/>
          </a:prstGeom>
          <a:noFill/>
          <a:ln w="76200">
            <a:solidFill>
              <a:srgbClr val="33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6" name="Line 44"/>
          <p:cNvSpPr>
            <a:spLocks noChangeShapeType="1"/>
          </p:cNvSpPr>
          <p:nvPr/>
        </p:nvSpPr>
        <p:spPr bwMode="auto">
          <a:xfrm rot="-2395948" flipH="1" flipV="1">
            <a:off x="2006600" y="4660900"/>
            <a:ext cx="393700" cy="6858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0718" name="Line 46"/>
          <p:cNvSpPr>
            <a:spLocks noChangeShapeType="1"/>
          </p:cNvSpPr>
          <p:nvPr/>
        </p:nvSpPr>
        <p:spPr bwMode="auto">
          <a:xfrm flipH="1">
            <a:off x="1778000" y="5816600"/>
            <a:ext cx="635000" cy="571500"/>
          </a:xfrm>
          <a:prstGeom prst="line">
            <a:avLst/>
          </a:prstGeom>
          <a:noFill/>
          <a:ln w="101600">
            <a:solidFill>
              <a:srgbClr val="0000FF"/>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32" name="Text Box 24"/>
          <p:cNvSpPr txBox="1">
            <a:spLocks noChangeArrowheads="1"/>
          </p:cNvSpPr>
          <p:nvPr/>
        </p:nvSpPr>
        <p:spPr bwMode="auto">
          <a:xfrm>
            <a:off x="317500" y="1016000"/>
            <a:ext cx="8610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dirty="0" smtClean="0">
                <a:solidFill>
                  <a:srgbClr val="000000"/>
                </a:solidFill>
                <a:latin typeface="Arial" pitchFamily="34" charset="0"/>
                <a:cs typeface="Arial" pitchFamily="34" charset="0"/>
              </a:rPr>
              <a:t>INTRADAY IMPLICIT AUCTION IN A PRICE AREA</a:t>
            </a:r>
          </a:p>
        </p:txBody>
      </p:sp>
      <p:sp>
        <p:nvSpPr>
          <p:cNvPr id="34" name="Rectangle 2"/>
          <p:cNvSpPr>
            <a:spLocks noGrp="1" noChangeArrowheads="1"/>
          </p:cNvSpPr>
          <p:nvPr>
            <p:ph type="title"/>
          </p:nvPr>
        </p:nvSpPr>
        <p:spPr bwMode="auto">
          <a:xfrm>
            <a:off x="611560" y="188640"/>
            <a:ext cx="6984776" cy="6477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a:r>
              <a:rPr lang="en-US" sz="2000" b="1" dirty="0" smtClean="0">
                <a:solidFill>
                  <a:srgbClr val="92D050"/>
                </a:solidFill>
                <a:latin typeface="Arial" pitchFamily="34" charset="0"/>
                <a:cs typeface="Arial" pitchFamily="34" charset="0"/>
              </a:rPr>
              <a:t>INTEGRATION OF THE FIRM ENERGY PURCHASED ON THE CONTINUOUS INTRADAY </a:t>
            </a:r>
            <a:r>
              <a:rPr lang="en-US" sz="2000" b="1" dirty="0">
                <a:solidFill>
                  <a:srgbClr val="92D050"/>
                </a:solidFill>
                <a:latin typeface="Arial" pitchFamily="34" charset="0"/>
                <a:cs typeface="Arial" pitchFamily="34" charset="0"/>
              </a:rPr>
              <a:t>CROSS-BORDER </a:t>
            </a:r>
            <a:r>
              <a:rPr lang="en-US" sz="2000" b="1" dirty="0" smtClean="0">
                <a:solidFill>
                  <a:srgbClr val="92D050"/>
                </a:solidFill>
                <a:latin typeface="Arial" pitchFamily="34" charset="0"/>
                <a:cs typeface="Arial" pitchFamily="34" charset="0"/>
              </a:rPr>
              <a:t>MARKET IN THE IMPLICIT INTRADAY AUCTIONS</a:t>
            </a:r>
            <a:endParaRPr lang="en-US" sz="2000" b="1" dirty="0">
              <a:solidFill>
                <a:srgbClr val="92D050"/>
              </a:solidFill>
              <a:latin typeface="Arial" pitchFamily="34" charset="0"/>
              <a:cs typeface="Arial" pitchFamily="34" charset="0"/>
            </a:endParaRPr>
          </a:p>
        </p:txBody>
      </p:sp>
      <p:sp>
        <p:nvSpPr>
          <p:cNvPr id="2460699" name="Line 27"/>
          <p:cNvSpPr>
            <a:spLocks noChangeShapeType="1"/>
          </p:cNvSpPr>
          <p:nvPr/>
        </p:nvSpPr>
        <p:spPr bwMode="auto">
          <a:xfrm flipV="1">
            <a:off x="1189037" y="1701799"/>
            <a:ext cx="7937" cy="2962275"/>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 name="1 Llamada rectangular redondeada"/>
          <p:cNvSpPr/>
          <p:nvPr/>
        </p:nvSpPr>
        <p:spPr>
          <a:xfrm>
            <a:off x="1403648" y="2949010"/>
            <a:ext cx="2298402" cy="877551"/>
          </a:xfrm>
          <a:prstGeom prst="wedgeRoundRectCallout">
            <a:avLst>
              <a:gd name="adj1" fmla="val -44888"/>
              <a:gd name="adj2" fmla="val 147512"/>
              <a:gd name="adj3" fmla="val 16667"/>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Bid from the net position (in this case a purchasing net position) in the continuous market</a:t>
            </a:r>
            <a:endParaRPr lang="en-US" sz="1400" dirty="0">
              <a:solidFill>
                <a:schemeClr val="bg1"/>
              </a:solidFill>
            </a:endParaRPr>
          </a:p>
        </p:txBody>
      </p:sp>
    </p:spTree>
    <p:extLst>
      <p:ext uri="{BB962C8B-B14F-4D97-AF65-F5344CB8AC3E}">
        <p14:creationId xmlns:p14="http://schemas.microsoft.com/office/powerpoint/2010/main" val="2845666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2 Marcador de número de diapositiva"/>
          <p:cNvSpPr>
            <a:spLocks noGrp="1"/>
          </p:cNvSpPr>
          <p:nvPr>
            <p:ph type="sldNum" sz="quarter" idx="10"/>
          </p:nvPr>
        </p:nvSpPr>
        <p:spPr/>
        <p:txBody>
          <a:bodyPr/>
          <a:lstStyle/>
          <a:p>
            <a:fld id="{3566F047-A41F-46A1-AF94-F0B68F064278}" type="slidenum">
              <a:rPr lang="en-US" smtClean="0">
                <a:solidFill>
                  <a:srgbClr val="000000"/>
                </a:solidFill>
              </a:rPr>
              <a:pPr/>
              <a:t>7</a:t>
            </a:fld>
            <a:endParaRPr lang="en-US">
              <a:solidFill>
                <a:srgbClr val="000000"/>
              </a:solidFill>
            </a:endParaRPr>
          </a:p>
        </p:txBody>
      </p:sp>
      <p:sp>
        <p:nvSpPr>
          <p:cNvPr id="2462722" name="Line 2"/>
          <p:cNvSpPr>
            <a:spLocks noChangeShapeType="1"/>
          </p:cNvSpPr>
          <p:nvPr/>
        </p:nvSpPr>
        <p:spPr bwMode="auto">
          <a:xfrm>
            <a:off x="1333500" y="5172075"/>
            <a:ext cx="3914775"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24" name="Freeform 4"/>
          <p:cNvSpPr>
            <a:spLocks/>
          </p:cNvSpPr>
          <p:nvPr/>
        </p:nvSpPr>
        <p:spPr bwMode="auto">
          <a:xfrm>
            <a:off x="2028825" y="2790825"/>
            <a:ext cx="3600450" cy="2371725"/>
          </a:xfrm>
          <a:custGeom>
            <a:avLst/>
            <a:gdLst>
              <a:gd name="T0" fmla="*/ 0 w 2268"/>
              <a:gd name="T1" fmla="*/ 1608 h 1608"/>
              <a:gd name="T2" fmla="*/ 1344 w 2268"/>
              <a:gd name="T3" fmla="*/ 1242 h 1608"/>
              <a:gd name="T4" fmla="*/ 2268 w 2268"/>
              <a:gd name="T5" fmla="*/ 0 h 1608"/>
            </a:gdLst>
            <a:ahLst/>
            <a:cxnLst>
              <a:cxn ang="0">
                <a:pos x="T0" y="T1"/>
              </a:cxn>
              <a:cxn ang="0">
                <a:pos x="T2" y="T3"/>
              </a:cxn>
              <a:cxn ang="0">
                <a:pos x="T4" y="T5"/>
              </a:cxn>
            </a:cxnLst>
            <a:rect l="0" t="0" r="r" b="b"/>
            <a:pathLst>
              <a:path w="2268" h="1608">
                <a:moveTo>
                  <a:pt x="0" y="1608"/>
                </a:moveTo>
                <a:cubicBezTo>
                  <a:pt x="483" y="1559"/>
                  <a:pt x="966" y="1510"/>
                  <a:pt x="1344" y="1242"/>
                </a:cubicBezTo>
                <a:cubicBezTo>
                  <a:pt x="1722" y="974"/>
                  <a:pt x="2114" y="207"/>
                  <a:pt x="2268" y="0"/>
                </a:cubicBezTo>
              </a:path>
            </a:pathLst>
          </a:custGeom>
          <a:noFill/>
          <a:ln w="38100" cap="flat" cmpd="sng">
            <a:solidFill>
              <a:srgbClr val="3399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25" name="Freeform 5"/>
          <p:cNvSpPr>
            <a:spLocks/>
          </p:cNvSpPr>
          <p:nvPr/>
        </p:nvSpPr>
        <p:spPr bwMode="auto">
          <a:xfrm>
            <a:off x="1984375" y="2657475"/>
            <a:ext cx="3638550" cy="1847850"/>
          </a:xfrm>
          <a:custGeom>
            <a:avLst/>
            <a:gdLst>
              <a:gd name="T0" fmla="*/ 0 w 2292"/>
              <a:gd name="T1" fmla="*/ 0 h 1164"/>
              <a:gd name="T2" fmla="*/ 1200 w 2292"/>
              <a:gd name="T3" fmla="*/ 210 h 1164"/>
              <a:gd name="T4" fmla="*/ 2292 w 2292"/>
              <a:gd name="T5" fmla="*/ 1164 h 1164"/>
            </a:gdLst>
            <a:ahLst/>
            <a:cxnLst>
              <a:cxn ang="0">
                <a:pos x="T0" y="T1"/>
              </a:cxn>
              <a:cxn ang="0">
                <a:pos x="T2" y="T3"/>
              </a:cxn>
              <a:cxn ang="0">
                <a:pos x="T4" y="T5"/>
              </a:cxn>
            </a:cxnLst>
            <a:rect l="0" t="0" r="r" b="b"/>
            <a:pathLst>
              <a:path w="2292" h="1164">
                <a:moveTo>
                  <a:pt x="0" y="0"/>
                </a:moveTo>
                <a:cubicBezTo>
                  <a:pt x="409" y="8"/>
                  <a:pt x="818" y="16"/>
                  <a:pt x="1200" y="210"/>
                </a:cubicBezTo>
                <a:cubicBezTo>
                  <a:pt x="1582" y="404"/>
                  <a:pt x="2110" y="1005"/>
                  <a:pt x="2292" y="1164"/>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26" name="Text Box 6"/>
          <p:cNvSpPr txBox="1">
            <a:spLocks noChangeArrowheads="1"/>
          </p:cNvSpPr>
          <p:nvPr/>
        </p:nvSpPr>
        <p:spPr bwMode="auto">
          <a:xfrm>
            <a:off x="361950" y="2333625"/>
            <a:ext cx="8477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b="1" dirty="0" smtClean="0">
                <a:solidFill>
                  <a:srgbClr val="000000"/>
                </a:solidFill>
                <a:latin typeface="Arial" pitchFamily="34" charset="0"/>
                <a:cs typeface="Arial" pitchFamily="34" charset="0"/>
              </a:rPr>
              <a:t>€/</a:t>
            </a:r>
            <a:r>
              <a:rPr lang="en-US" sz="1400" b="1" dirty="0" err="1" smtClean="0">
                <a:solidFill>
                  <a:srgbClr val="000000"/>
                </a:solidFill>
                <a:latin typeface="Arial" pitchFamily="34" charset="0"/>
                <a:cs typeface="Arial" pitchFamily="34" charset="0"/>
              </a:rPr>
              <a:t>MWh</a:t>
            </a:r>
            <a:endParaRPr lang="en-US" sz="1400" b="1" dirty="0" smtClean="0">
              <a:solidFill>
                <a:srgbClr val="000000"/>
              </a:solidFill>
              <a:latin typeface="Arial" pitchFamily="34" charset="0"/>
              <a:cs typeface="Arial" pitchFamily="34" charset="0"/>
            </a:endParaRPr>
          </a:p>
        </p:txBody>
      </p:sp>
      <p:sp>
        <p:nvSpPr>
          <p:cNvPr id="2462727" name="Text Box 7"/>
          <p:cNvSpPr txBox="1">
            <a:spLocks noChangeArrowheads="1"/>
          </p:cNvSpPr>
          <p:nvPr/>
        </p:nvSpPr>
        <p:spPr bwMode="auto">
          <a:xfrm>
            <a:off x="4130675" y="5321300"/>
            <a:ext cx="8286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b="1" dirty="0" err="1" smtClean="0">
                <a:solidFill>
                  <a:srgbClr val="000000"/>
                </a:solidFill>
                <a:latin typeface="Arial" pitchFamily="34" charset="0"/>
                <a:cs typeface="Arial" pitchFamily="34" charset="0"/>
              </a:rPr>
              <a:t>MWh</a:t>
            </a:r>
            <a:endParaRPr lang="en-US" sz="1400" b="1" dirty="0" smtClean="0">
              <a:solidFill>
                <a:srgbClr val="000000"/>
              </a:solidFill>
              <a:latin typeface="Arial" pitchFamily="34" charset="0"/>
              <a:cs typeface="Arial" pitchFamily="34" charset="0"/>
            </a:endParaRPr>
          </a:p>
        </p:txBody>
      </p:sp>
      <p:sp>
        <p:nvSpPr>
          <p:cNvPr id="2462733" name="Line 13"/>
          <p:cNvSpPr>
            <a:spLocks noChangeShapeType="1"/>
          </p:cNvSpPr>
          <p:nvPr/>
        </p:nvSpPr>
        <p:spPr bwMode="auto">
          <a:xfrm>
            <a:off x="1319213" y="2663825"/>
            <a:ext cx="657225"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34" name="Line 14"/>
          <p:cNvSpPr>
            <a:spLocks noChangeShapeType="1"/>
          </p:cNvSpPr>
          <p:nvPr/>
        </p:nvSpPr>
        <p:spPr bwMode="auto">
          <a:xfrm>
            <a:off x="1357313" y="5162550"/>
            <a:ext cx="657225"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35" name="Line 15"/>
          <p:cNvSpPr>
            <a:spLocks noChangeShapeType="1"/>
          </p:cNvSpPr>
          <p:nvPr/>
        </p:nvSpPr>
        <p:spPr bwMode="auto">
          <a:xfrm>
            <a:off x="1333500" y="3819525"/>
            <a:ext cx="39243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36" name="Rectangle 16"/>
          <p:cNvSpPr>
            <a:spLocks noChangeArrowheads="1"/>
          </p:cNvSpPr>
          <p:nvPr/>
        </p:nvSpPr>
        <p:spPr bwMode="auto">
          <a:xfrm>
            <a:off x="361950" y="337220"/>
            <a:ext cx="7018362" cy="5715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fontAlgn="base">
              <a:spcBef>
                <a:spcPct val="0"/>
              </a:spcBef>
              <a:spcAft>
                <a:spcPct val="0"/>
              </a:spcAft>
            </a:pPr>
            <a:r>
              <a:rPr lang="en-US" sz="2000" b="1" kern="0" dirty="0">
                <a:solidFill>
                  <a:srgbClr val="92D050"/>
                </a:solidFill>
                <a:latin typeface="Arial" pitchFamily="34" charset="0"/>
                <a:ea typeface="+mj-ea"/>
                <a:cs typeface="Arial" pitchFamily="34" charset="0"/>
              </a:rPr>
              <a:t>PRODUCER THAT PURCHASES </a:t>
            </a:r>
            <a:r>
              <a:rPr lang="en-US" sz="2000" b="1" kern="0" dirty="0" smtClean="0">
                <a:solidFill>
                  <a:srgbClr val="92D050"/>
                </a:solidFill>
                <a:latin typeface="Arial" pitchFamily="34" charset="0"/>
                <a:ea typeface="+mj-ea"/>
                <a:cs typeface="Arial" pitchFamily="34" charset="0"/>
              </a:rPr>
              <a:t>ENERGY IN THE CONTINUOUS TRADING MARKET FOR </a:t>
            </a:r>
            <a:r>
              <a:rPr lang="en-US" sz="2000" b="1" kern="0" dirty="0">
                <a:solidFill>
                  <a:srgbClr val="92D050"/>
                </a:solidFill>
                <a:latin typeface="Arial" pitchFamily="34" charset="0"/>
                <a:ea typeface="+mj-ea"/>
                <a:cs typeface="Arial" pitchFamily="34" charset="0"/>
              </a:rPr>
              <a:t>HIS OWN NEEDS </a:t>
            </a:r>
            <a:r>
              <a:rPr lang="en-US" sz="2000" b="1" u="sng" kern="0" dirty="0">
                <a:solidFill>
                  <a:srgbClr val="92D050"/>
                </a:solidFill>
                <a:latin typeface="Arial" pitchFamily="34" charset="0"/>
                <a:ea typeface="+mj-ea"/>
                <a:cs typeface="Arial" pitchFamily="34" charset="0"/>
              </a:rPr>
              <a:t>IGNORING PRICES</a:t>
            </a:r>
          </a:p>
        </p:txBody>
      </p:sp>
      <p:grpSp>
        <p:nvGrpSpPr>
          <p:cNvPr id="2462740" name="Group 20"/>
          <p:cNvGrpSpPr>
            <a:grpSpLocks/>
          </p:cNvGrpSpPr>
          <p:nvPr/>
        </p:nvGrpSpPr>
        <p:grpSpPr bwMode="auto">
          <a:xfrm>
            <a:off x="8304212" y="2825749"/>
            <a:ext cx="635000" cy="1492249"/>
            <a:chOff x="4879" y="1780"/>
            <a:chExt cx="400" cy="940"/>
          </a:xfrm>
        </p:grpSpPr>
        <p:sp>
          <p:nvSpPr>
            <p:cNvPr id="2462742" name="Line 22"/>
            <p:cNvSpPr>
              <a:spLocks noChangeShapeType="1"/>
            </p:cNvSpPr>
            <p:nvPr/>
          </p:nvSpPr>
          <p:spPr bwMode="auto">
            <a:xfrm>
              <a:off x="4879" y="1780"/>
              <a:ext cx="400" cy="0"/>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43" name="Line 23"/>
            <p:cNvSpPr>
              <a:spLocks noChangeShapeType="1"/>
            </p:cNvSpPr>
            <p:nvPr/>
          </p:nvSpPr>
          <p:spPr bwMode="auto">
            <a:xfrm>
              <a:off x="4879" y="1978"/>
              <a:ext cx="4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44" name="Line 24"/>
            <p:cNvSpPr>
              <a:spLocks noChangeShapeType="1"/>
            </p:cNvSpPr>
            <p:nvPr/>
          </p:nvSpPr>
          <p:spPr bwMode="auto">
            <a:xfrm>
              <a:off x="4879" y="2269"/>
              <a:ext cx="400"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62745" name="Line 25"/>
            <p:cNvSpPr>
              <a:spLocks noChangeShapeType="1"/>
            </p:cNvSpPr>
            <p:nvPr/>
          </p:nvSpPr>
          <p:spPr bwMode="auto">
            <a:xfrm>
              <a:off x="4879" y="2720"/>
              <a:ext cx="400"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sp>
        <p:nvSpPr>
          <p:cNvPr id="20" name="Text Box 32"/>
          <p:cNvSpPr txBox="1">
            <a:spLocks noChangeArrowheads="1"/>
          </p:cNvSpPr>
          <p:nvPr/>
        </p:nvSpPr>
        <p:spPr bwMode="auto">
          <a:xfrm>
            <a:off x="5796136" y="2671762"/>
            <a:ext cx="2668588" cy="1924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Sellers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a:t>
            </a:r>
            <a:r>
              <a:rPr lang="en-US" sz="1400" dirty="0">
                <a:solidFill>
                  <a:srgbClr val="000000"/>
                </a:solidFill>
                <a:latin typeface="Arial" pitchFamily="34" charset="0"/>
                <a:cs typeface="Arial" pitchFamily="34" charset="0"/>
              </a:rPr>
              <a:t>Continuous market firm purchase energy converted to a Price area selling bid</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acceptance Price area buying order</a:t>
            </a:r>
          </a:p>
        </p:txBody>
      </p:sp>
      <p:sp>
        <p:nvSpPr>
          <p:cNvPr id="21" name="Text Box 24"/>
          <p:cNvSpPr txBox="1">
            <a:spLocks noChangeArrowheads="1"/>
          </p:cNvSpPr>
          <p:nvPr/>
        </p:nvSpPr>
        <p:spPr bwMode="auto">
          <a:xfrm>
            <a:off x="361950" y="1200666"/>
            <a:ext cx="8610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dirty="0" smtClean="0">
                <a:solidFill>
                  <a:srgbClr val="000000"/>
                </a:solidFill>
                <a:latin typeface="Arial" pitchFamily="34" charset="0"/>
                <a:cs typeface="Arial" pitchFamily="34" charset="0"/>
              </a:rPr>
              <a:t>INTRADAY IMPLICIT AUCTION IN A PRICE AREA</a:t>
            </a:r>
          </a:p>
        </p:txBody>
      </p:sp>
      <p:sp>
        <p:nvSpPr>
          <p:cNvPr id="2462723" name="Line 3"/>
          <p:cNvSpPr>
            <a:spLocks noChangeShapeType="1"/>
          </p:cNvSpPr>
          <p:nvPr/>
        </p:nvSpPr>
        <p:spPr bwMode="auto">
          <a:xfrm flipV="1">
            <a:off x="1349374" y="1854199"/>
            <a:ext cx="7938" cy="3294063"/>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2" name="21 Llamada rectangular redondeada"/>
          <p:cNvSpPr/>
          <p:nvPr/>
        </p:nvSpPr>
        <p:spPr>
          <a:xfrm>
            <a:off x="1647824" y="3410493"/>
            <a:ext cx="2223307" cy="871539"/>
          </a:xfrm>
          <a:prstGeom prst="wedgeRoundRectCallout">
            <a:avLst>
              <a:gd name="adj1" fmla="val -44888"/>
              <a:gd name="adj2" fmla="val 147512"/>
              <a:gd name="adj3" fmla="val 16667"/>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Bid from the net position </a:t>
            </a:r>
            <a:r>
              <a:rPr lang="en-US" sz="1400" dirty="0" smtClean="0">
                <a:solidFill>
                  <a:schemeClr val="bg1"/>
                </a:solidFill>
              </a:rPr>
              <a:t>(in this case a purchasing net position) in </a:t>
            </a:r>
            <a:r>
              <a:rPr lang="en-US" sz="1400" dirty="0">
                <a:solidFill>
                  <a:schemeClr val="bg1"/>
                </a:solidFill>
              </a:rPr>
              <a:t>the continuous market</a:t>
            </a:r>
          </a:p>
        </p:txBody>
      </p:sp>
      <p:sp>
        <p:nvSpPr>
          <p:cNvPr id="23" name="22 Llamada rectangular redondeada"/>
          <p:cNvSpPr/>
          <p:nvPr/>
        </p:nvSpPr>
        <p:spPr>
          <a:xfrm>
            <a:off x="1624565" y="1558299"/>
            <a:ext cx="1219243" cy="591799"/>
          </a:xfrm>
          <a:prstGeom prst="wedgeRoundRectCallout">
            <a:avLst>
              <a:gd name="adj1" fmla="val -40649"/>
              <a:gd name="adj2" fmla="val 131342"/>
              <a:gd name="adj3" fmla="val 16667"/>
            </a:avLst>
          </a:prstGeom>
          <a:solidFill>
            <a:srgbClr val="993366"/>
          </a:solidFill>
          <a:ln>
            <a:solidFill>
              <a:srgbClr val="9933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bg1"/>
                </a:solidFill>
              </a:rPr>
              <a:t>Bid from a physical unit</a:t>
            </a:r>
            <a:endParaRPr lang="en-US" sz="1400" dirty="0">
              <a:solidFill>
                <a:schemeClr val="bg1"/>
              </a:solidFill>
            </a:endParaRPr>
          </a:p>
        </p:txBody>
      </p:sp>
    </p:spTree>
    <p:extLst>
      <p:ext uri="{BB962C8B-B14F-4D97-AF65-F5344CB8AC3E}">
        <p14:creationId xmlns:p14="http://schemas.microsoft.com/office/powerpoint/2010/main" val="921424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2 Marcador de número de diapositiva"/>
          <p:cNvSpPr>
            <a:spLocks noGrp="1"/>
          </p:cNvSpPr>
          <p:nvPr>
            <p:ph type="sldNum" sz="quarter" idx="10"/>
          </p:nvPr>
        </p:nvSpPr>
        <p:spPr/>
        <p:txBody>
          <a:bodyPr/>
          <a:lstStyle/>
          <a:p>
            <a:fld id="{BAAC5B12-3775-4F34-B6BF-E59C10BDE608}" type="slidenum">
              <a:rPr lang="en-US" smtClean="0">
                <a:solidFill>
                  <a:srgbClr val="000000"/>
                </a:solidFill>
              </a:rPr>
              <a:pPr/>
              <a:t>8</a:t>
            </a:fld>
            <a:endParaRPr lang="en-US">
              <a:solidFill>
                <a:srgbClr val="000000"/>
              </a:solidFill>
            </a:endParaRPr>
          </a:p>
        </p:txBody>
      </p:sp>
      <p:sp>
        <p:nvSpPr>
          <p:cNvPr id="2448386" name="Line 2"/>
          <p:cNvSpPr>
            <a:spLocks noChangeShapeType="1"/>
          </p:cNvSpPr>
          <p:nvPr/>
        </p:nvSpPr>
        <p:spPr bwMode="auto">
          <a:xfrm>
            <a:off x="1333500" y="5349875"/>
            <a:ext cx="3914775"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388" name="Freeform 4"/>
          <p:cNvSpPr>
            <a:spLocks/>
          </p:cNvSpPr>
          <p:nvPr/>
        </p:nvSpPr>
        <p:spPr bwMode="auto">
          <a:xfrm>
            <a:off x="1990725" y="2968625"/>
            <a:ext cx="3600450" cy="2371725"/>
          </a:xfrm>
          <a:custGeom>
            <a:avLst/>
            <a:gdLst>
              <a:gd name="T0" fmla="*/ 0 w 2268"/>
              <a:gd name="T1" fmla="*/ 1608 h 1608"/>
              <a:gd name="T2" fmla="*/ 1344 w 2268"/>
              <a:gd name="T3" fmla="*/ 1242 h 1608"/>
              <a:gd name="T4" fmla="*/ 2268 w 2268"/>
              <a:gd name="T5" fmla="*/ 0 h 1608"/>
            </a:gdLst>
            <a:ahLst/>
            <a:cxnLst>
              <a:cxn ang="0">
                <a:pos x="T0" y="T1"/>
              </a:cxn>
              <a:cxn ang="0">
                <a:pos x="T2" y="T3"/>
              </a:cxn>
              <a:cxn ang="0">
                <a:pos x="T4" y="T5"/>
              </a:cxn>
            </a:cxnLst>
            <a:rect l="0" t="0" r="r" b="b"/>
            <a:pathLst>
              <a:path w="2268" h="1608">
                <a:moveTo>
                  <a:pt x="0" y="1608"/>
                </a:moveTo>
                <a:cubicBezTo>
                  <a:pt x="483" y="1559"/>
                  <a:pt x="966" y="1510"/>
                  <a:pt x="1344" y="1242"/>
                </a:cubicBezTo>
                <a:cubicBezTo>
                  <a:pt x="1722" y="974"/>
                  <a:pt x="2114" y="207"/>
                  <a:pt x="2268" y="0"/>
                </a:cubicBezTo>
              </a:path>
            </a:pathLst>
          </a:custGeom>
          <a:noFill/>
          <a:ln w="38100" cap="flat" cmpd="sng">
            <a:solidFill>
              <a:srgbClr val="3399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390" name="Text Box 6"/>
          <p:cNvSpPr txBox="1">
            <a:spLocks noChangeArrowheads="1"/>
          </p:cNvSpPr>
          <p:nvPr/>
        </p:nvSpPr>
        <p:spPr bwMode="auto">
          <a:xfrm>
            <a:off x="361950" y="2511425"/>
            <a:ext cx="8477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dirty="0" smtClean="0">
                <a:solidFill>
                  <a:srgbClr val="000000"/>
                </a:solidFill>
                <a:latin typeface="Arial" pitchFamily="34" charset="0"/>
                <a:cs typeface="Arial" pitchFamily="34" charset="0"/>
              </a:rPr>
              <a:t>€/</a:t>
            </a:r>
            <a:r>
              <a:rPr lang="en-US" sz="1400" dirty="0" err="1" smtClean="0">
                <a:solidFill>
                  <a:srgbClr val="000000"/>
                </a:solidFill>
                <a:latin typeface="Arial" pitchFamily="34" charset="0"/>
                <a:cs typeface="Arial" pitchFamily="34" charset="0"/>
              </a:rPr>
              <a:t>MWh</a:t>
            </a:r>
            <a:endParaRPr lang="en-US" sz="1400" dirty="0" smtClean="0">
              <a:solidFill>
                <a:srgbClr val="000000"/>
              </a:solidFill>
              <a:latin typeface="Arial" pitchFamily="34" charset="0"/>
              <a:cs typeface="Arial" pitchFamily="34" charset="0"/>
            </a:endParaRPr>
          </a:p>
        </p:txBody>
      </p:sp>
      <p:sp>
        <p:nvSpPr>
          <p:cNvPr id="2448391" name="Text Box 7"/>
          <p:cNvSpPr txBox="1">
            <a:spLocks noChangeArrowheads="1"/>
          </p:cNvSpPr>
          <p:nvPr/>
        </p:nvSpPr>
        <p:spPr bwMode="auto">
          <a:xfrm>
            <a:off x="4130675" y="5499100"/>
            <a:ext cx="8286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smtClean="0">
                <a:solidFill>
                  <a:srgbClr val="000000"/>
                </a:solidFill>
                <a:latin typeface="Arial" pitchFamily="34" charset="0"/>
                <a:cs typeface="Arial" pitchFamily="34" charset="0"/>
              </a:rPr>
              <a:t>MWh</a:t>
            </a:r>
          </a:p>
        </p:txBody>
      </p:sp>
      <p:sp>
        <p:nvSpPr>
          <p:cNvPr id="2448397" name="Line 13"/>
          <p:cNvSpPr>
            <a:spLocks noChangeShapeType="1"/>
          </p:cNvSpPr>
          <p:nvPr/>
        </p:nvSpPr>
        <p:spPr bwMode="auto">
          <a:xfrm>
            <a:off x="4129566" y="3573015"/>
            <a:ext cx="657225"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398" name="Line 14"/>
          <p:cNvSpPr>
            <a:spLocks noChangeShapeType="1"/>
          </p:cNvSpPr>
          <p:nvPr/>
        </p:nvSpPr>
        <p:spPr bwMode="auto">
          <a:xfrm>
            <a:off x="1357313" y="5340350"/>
            <a:ext cx="657225"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399" name="Line 15"/>
          <p:cNvSpPr>
            <a:spLocks noChangeShapeType="1"/>
          </p:cNvSpPr>
          <p:nvPr/>
        </p:nvSpPr>
        <p:spPr bwMode="auto">
          <a:xfrm>
            <a:off x="1333500" y="3787775"/>
            <a:ext cx="39243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400" name="Rectangle 16"/>
          <p:cNvSpPr>
            <a:spLocks noChangeArrowheads="1"/>
          </p:cNvSpPr>
          <p:nvPr/>
        </p:nvSpPr>
        <p:spPr bwMode="auto">
          <a:xfrm>
            <a:off x="179512" y="359112"/>
            <a:ext cx="7488832" cy="5715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fontAlgn="base">
              <a:spcBef>
                <a:spcPct val="0"/>
              </a:spcBef>
              <a:spcAft>
                <a:spcPct val="0"/>
              </a:spcAft>
            </a:pPr>
            <a:r>
              <a:rPr lang="en-US" b="1" kern="0" dirty="0">
                <a:solidFill>
                  <a:srgbClr val="92D050"/>
                </a:solidFill>
                <a:latin typeface="Arial" pitchFamily="34" charset="0"/>
                <a:ea typeface="+mj-ea"/>
                <a:cs typeface="Arial" pitchFamily="34" charset="0"/>
              </a:rPr>
              <a:t>PRODUCER THAT PURCHASES </a:t>
            </a:r>
            <a:r>
              <a:rPr lang="en-US" b="1" kern="0" dirty="0" smtClean="0">
                <a:solidFill>
                  <a:srgbClr val="92D050"/>
                </a:solidFill>
                <a:latin typeface="Arial" pitchFamily="34" charset="0"/>
                <a:ea typeface="+mj-ea"/>
                <a:cs typeface="Arial" pitchFamily="34" charset="0"/>
              </a:rPr>
              <a:t>ENERGY IN THE CONTINUOUS TRADING MARKET FOR </a:t>
            </a:r>
            <a:r>
              <a:rPr lang="en-US" b="1" kern="0" dirty="0">
                <a:solidFill>
                  <a:srgbClr val="92D050"/>
                </a:solidFill>
                <a:latin typeface="Arial" pitchFamily="34" charset="0"/>
                <a:ea typeface="+mj-ea"/>
                <a:cs typeface="Arial" pitchFamily="34" charset="0"/>
              </a:rPr>
              <a:t>HIS OWN NEEDS, BUT HE HAS A MARGINAL SUBSTITUTION PRICE </a:t>
            </a:r>
            <a:r>
              <a:rPr lang="en-US" b="1" kern="0" dirty="0" smtClean="0">
                <a:solidFill>
                  <a:srgbClr val="92D050"/>
                </a:solidFill>
                <a:latin typeface="Arial" pitchFamily="34" charset="0"/>
                <a:ea typeface="+mj-ea"/>
                <a:cs typeface="Arial" pitchFamily="34" charset="0"/>
              </a:rPr>
              <a:t>(</a:t>
            </a:r>
            <a:r>
              <a:rPr lang="en-US" b="1" u="sng" kern="0" dirty="0">
                <a:solidFill>
                  <a:srgbClr val="92D050"/>
                </a:solidFill>
                <a:latin typeface="Arial" pitchFamily="34" charset="0"/>
                <a:ea typeface="+mj-ea"/>
                <a:cs typeface="Arial" pitchFamily="34" charset="0"/>
              </a:rPr>
              <a:t>BIGGER</a:t>
            </a:r>
            <a:r>
              <a:rPr lang="en-US" b="1" kern="0" dirty="0">
                <a:solidFill>
                  <a:srgbClr val="92D050"/>
                </a:solidFill>
                <a:latin typeface="Arial" pitchFamily="34" charset="0"/>
                <a:ea typeface="+mj-ea"/>
                <a:cs typeface="Arial" pitchFamily="34" charset="0"/>
              </a:rPr>
              <a:t> THAN THE RESULTANT MARGINAL PRICE IN THE AUCTION) </a:t>
            </a:r>
          </a:p>
        </p:txBody>
      </p:sp>
      <p:sp>
        <p:nvSpPr>
          <p:cNvPr id="2448401" name="Freeform 17"/>
          <p:cNvSpPr>
            <a:spLocks/>
          </p:cNvSpPr>
          <p:nvPr/>
        </p:nvSpPr>
        <p:spPr bwMode="auto">
          <a:xfrm>
            <a:off x="1323975" y="2730500"/>
            <a:ext cx="2806700" cy="842515"/>
          </a:xfrm>
          <a:custGeom>
            <a:avLst/>
            <a:gdLst>
              <a:gd name="T0" fmla="*/ 0 w 1524"/>
              <a:gd name="T1" fmla="*/ 0 h 378"/>
              <a:gd name="T2" fmla="*/ 1038 w 1524"/>
              <a:gd name="T3" fmla="*/ 156 h 378"/>
              <a:gd name="T4" fmla="*/ 1524 w 1524"/>
              <a:gd name="T5" fmla="*/ 378 h 378"/>
            </a:gdLst>
            <a:ahLst/>
            <a:cxnLst>
              <a:cxn ang="0">
                <a:pos x="T0" y="T1"/>
              </a:cxn>
              <a:cxn ang="0">
                <a:pos x="T2" y="T3"/>
              </a:cxn>
              <a:cxn ang="0">
                <a:pos x="T4" y="T5"/>
              </a:cxn>
            </a:cxnLst>
            <a:rect l="0" t="0" r="r" b="b"/>
            <a:pathLst>
              <a:path w="1524" h="378">
                <a:moveTo>
                  <a:pt x="0" y="0"/>
                </a:moveTo>
                <a:cubicBezTo>
                  <a:pt x="392" y="46"/>
                  <a:pt x="784" y="93"/>
                  <a:pt x="1038" y="156"/>
                </a:cubicBezTo>
                <a:cubicBezTo>
                  <a:pt x="1292" y="219"/>
                  <a:pt x="1443" y="341"/>
                  <a:pt x="1524" y="378"/>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402" name="Freeform 18"/>
          <p:cNvSpPr>
            <a:spLocks/>
          </p:cNvSpPr>
          <p:nvPr/>
        </p:nvSpPr>
        <p:spPr bwMode="auto">
          <a:xfrm rot="326699">
            <a:off x="4743509" y="3606894"/>
            <a:ext cx="756964" cy="902259"/>
          </a:xfrm>
          <a:custGeom>
            <a:avLst/>
            <a:gdLst>
              <a:gd name="T0" fmla="*/ 0 w 1132"/>
              <a:gd name="T1" fmla="*/ 0 h 933"/>
              <a:gd name="T2" fmla="*/ 684 w 1132"/>
              <a:gd name="T3" fmla="*/ 360 h 933"/>
              <a:gd name="T4" fmla="*/ 1074 w 1132"/>
              <a:gd name="T5" fmla="*/ 858 h 933"/>
              <a:gd name="T6" fmla="*/ 1032 w 1132"/>
              <a:gd name="T7" fmla="*/ 810 h 933"/>
            </a:gdLst>
            <a:ahLst/>
            <a:cxnLst>
              <a:cxn ang="0">
                <a:pos x="T0" y="T1"/>
              </a:cxn>
              <a:cxn ang="0">
                <a:pos x="T2" y="T3"/>
              </a:cxn>
              <a:cxn ang="0">
                <a:pos x="T4" y="T5"/>
              </a:cxn>
              <a:cxn ang="0">
                <a:pos x="T6" y="T7"/>
              </a:cxn>
            </a:cxnLst>
            <a:rect l="0" t="0" r="r" b="b"/>
            <a:pathLst>
              <a:path w="1132" h="933">
                <a:moveTo>
                  <a:pt x="0" y="0"/>
                </a:moveTo>
                <a:cubicBezTo>
                  <a:pt x="252" y="108"/>
                  <a:pt x="505" y="217"/>
                  <a:pt x="684" y="360"/>
                </a:cubicBezTo>
                <a:cubicBezTo>
                  <a:pt x="863" y="503"/>
                  <a:pt x="1016" y="783"/>
                  <a:pt x="1074" y="858"/>
                </a:cubicBezTo>
                <a:cubicBezTo>
                  <a:pt x="1132" y="933"/>
                  <a:pt x="1039" y="818"/>
                  <a:pt x="1032" y="810"/>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nvGrpSpPr>
          <p:cNvPr id="2448410" name="Group 26"/>
          <p:cNvGrpSpPr>
            <a:grpSpLocks/>
          </p:cNvGrpSpPr>
          <p:nvPr/>
        </p:nvGrpSpPr>
        <p:grpSpPr bwMode="auto">
          <a:xfrm>
            <a:off x="8215312" y="2940049"/>
            <a:ext cx="635000" cy="1377949"/>
            <a:chOff x="5175" y="1852"/>
            <a:chExt cx="400" cy="868"/>
          </a:xfrm>
        </p:grpSpPr>
        <p:sp>
          <p:nvSpPr>
            <p:cNvPr id="2448406" name="Line 22"/>
            <p:cNvSpPr>
              <a:spLocks noChangeShapeType="1"/>
            </p:cNvSpPr>
            <p:nvPr/>
          </p:nvSpPr>
          <p:spPr bwMode="auto">
            <a:xfrm>
              <a:off x="5175" y="1852"/>
              <a:ext cx="400" cy="0"/>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407" name="Line 23"/>
            <p:cNvSpPr>
              <a:spLocks noChangeShapeType="1"/>
            </p:cNvSpPr>
            <p:nvPr/>
          </p:nvSpPr>
          <p:spPr bwMode="auto">
            <a:xfrm>
              <a:off x="5175" y="2050"/>
              <a:ext cx="4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408" name="Line 24"/>
            <p:cNvSpPr>
              <a:spLocks noChangeShapeType="1"/>
            </p:cNvSpPr>
            <p:nvPr/>
          </p:nvSpPr>
          <p:spPr bwMode="auto">
            <a:xfrm>
              <a:off x="5175" y="2341"/>
              <a:ext cx="400"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8409" name="Line 25"/>
            <p:cNvSpPr>
              <a:spLocks noChangeShapeType="1"/>
            </p:cNvSpPr>
            <p:nvPr/>
          </p:nvSpPr>
          <p:spPr bwMode="auto">
            <a:xfrm>
              <a:off x="5175" y="2720"/>
              <a:ext cx="400"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sp>
        <p:nvSpPr>
          <p:cNvPr id="21" name="Text Box 32"/>
          <p:cNvSpPr txBox="1">
            <a:spLocks noChangeArrowheads="1"/>
          </p:cNvSpPr>
          <p:nvPr/>
        </p:nvSpPr>
        <p:spPr bwMode="auto">
          <a:xfrm>
            <a:off x="5796136" y="2801095"/>
            <a:ext cx="2668588" cy="1708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Sellers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a:t>
            </a:r>
            <a:r>
              <a:rPr lang="en-US" sz="1400" dirty="0">
                <a:solidFill>
                  <a:srgbClr val="000000"/>
                </a:solidFill>
                <a:latin typeface="Arial" pitchFamily="34" charset="0"/>
                <a:cs typeface="Arial" pitchFamily="34" charset="0"/>
              </a:rPr>
              <a:t>Continuous market firm purchase energy converted to a Price area selling bid</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buying order</a:t>
            </a:r>
          </a:p>
        </p:txBody>
      </p:sp>
      <p:sp>
        <p:nvSpPr>
          <p:cNvPr id="22" name="Text Box 24"/>
          <p:cNvSpPr txBox="1">
            <a:spLocks noChangeArrowheads="1"/>
          </p:cNvSpPr>
          <p:nvPr/>
        </p:nvSpPr>
        <p:spPr bwMode="auto">
          <a:xfrm>
            <a:off x="361950" y="1385332"/>
            <a:ext cx="8610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dirty="0" smtClean="0">
                <a:solidFill>
                  <a:srgbClr val="000000"/>
                </a:solidFill>
                <a:latin typeface="Arial" pitchFamily="34" charset="0"/>
                <a:cs typeface="Arial" pitchFamily="34" charset="0"/>
              </a:rPr>
              <a:t>INTRADAY IMPLICIT AUCTION IN A PRICE AREA</a:t>
            </a:r>
          </a:p>
        </p:txBody>
      </p:sp>
      <p:sp>
        <p:nvSpPr>
          <p:cNvPr id="2448387" name="Line 3"/>
          <p:cNvSpPr>
            <a:spLocks noChangeShapeType="1"/>
          </p:cNvSpPr>
          <p:nvPr/>
        </p:nvSpPr>
        <p:spPr bwMode="auto">
          <a:xfrm flipV="1">
            <a:off x="1349374" y="2031999"/>
            <a:ext cx="7938" cy="3294063"/>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3" name="22 Llamada rectangular redondeada"/>
          <p:cNvSpPr/>
          <p:nvPr/>
        </p:nvSpPr>
        <p:spPr>
          <a:xfrm>
            <a:off x="1624564" y="3426253"/>
            <a:ext cx="2166386" cy="958511"/>
          </a:xfrm>
          <a:prstGeom prst="wedgeRoundRectCallout">
            <a:avLst>
              <a:gd name="adj1" fmla="val -44888"/>
              <a:gd name="adj2" fmla="val 147512"/>
              <a:gd name="adj3" fmla="val 16667"/>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Bid from the net position (in this case a purchasing net position) in the continuous market</a:t>
            </a:r>
            <a:endParaRPr lang="en-US" sz="1400" dirty="0">
              <a:solidFill>
                <a:schemeClr val="bg1"/>
              </a:solidFill>
            </a:endParaRPr>
          </a:p>
        </p:txBody>
      </p:sp>
      <p:sp>
        <p:nvSpPr>
          <p:cNvPr id="24" name="23 Llamada rectangular redondeada"/>
          <p:cNvSpPr/>
          <p:nvPr/>
        </p:nvSpPr>
        <p:spPr>
          <a:xfrm>
            <a:off x="4245056" y="2295715"/>
            <a:ext cx="1191040" cy="677519"/>
          </a:xfrm>
          <a:prstGeom prst="wedgeRoundRectCallout">
            <a:avLst>
              <a:gd name="adj1" fmla="val -40649"/>
              <a:gd name="adj2" fmla="val 131342"/>
              <a:gd name="adj3" fmla="val 16667"/>
            </a:avLst>
          </a:prstGeom>
          <a:solidFill>
            <a:srgbClr val="993366"/>
          </a:solidFill>
          <a:ln>
            <a:solidFill>
              <a:srgbClr val="9933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Bid from a physical unit</a:t>
            </a:r>
          </a:p>
        </p:txBody>
      </p:sp>
    </p:spTree>
    <p:extLst>
      <p:ext uri="{BB962C8B-B14F-4D97-AF65-F5344CB8AC3E}">
        <p14:creationId xmlns:p14="http://schemas.microsoft.com/office/powerpoint/2010/main" val="23128426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2 Marcador de número de diapositiva"/>
          <p:cNvSpPr>
            <a:spLocks noGrp="1"/>
          </p:cNvSpPr>
          <p:nvPr>
            <p:ph type="sldNum" sz="quarter" idx="10"/>
          </p:nvPr>
        </p:nvSpPr>
        <p:spPr/>
        <p:txBody>
          <a:bodyPr/>
          <a:lstStyle/>
          <a:p>
            <a:fld id="{B9AFD430-161C-4971-8A32-5837CA8717BF}" type="slidenum">
              <a:rPr lang="en-US" smtClean="0">
                <a:solidFill>
                  <a:srgbClr val="000000"/>
                </a:solidFill>
              </a:rPr>
              <a:pPr/>
              <a:t>9</a:t>
            </a:fld>
            <a:endParaRPr lang="en-US">
              <a:solidFill>
                <a:srgbClr val="000000"/>
              </a:solidFill>
            </a:endParaRPr>
          </a:p>
        </p:txBody>
      </p:sp>
      <p:sp>
        <p:nvSpPr>
          <p:cNvPr id="2449410" name="Line 2"/>
          <p:cNvSpPr>
            <a:spLocks noChangeShapeType="1"/>
          </p:cNvSpPr>
          <p:nvPr/>
        </p:nvSpPr>
        <p:spPr bwMode="auto">
          <a:xfrm>
            <a:off x="1333500" y="5514975"/>
            <a:ext cx="3914775"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12" name="Freeform 4"/>
          <p:cNvSpPr>
            <a:spLocks/>
          </p:cNvSpPr>
          <p:nvPr/>
        </p:nvSpPr>
        <p:spPr bwMode="auto">
          <a:xfrm>
            <a:off x="2004787" y="3119437"/>
            <a:ext cx="3600450" cy="2371725"/>
          </a:xfrm>
          <a:custGeom>
            <a:avLst/>
            <a:gdLst>
              <a:gd name="T0" fmla="*/ 0 w 2268"/>
              <a:gd name="T1" fmla="*/ 1608 h 1608"/>
              <a:gd name="T2" fmla="*/ 1344 w 2268"/>
              <a:gd name="T3" fmla="*/ 1242 h 1608"/>
              <a:gd name="T4" fmla="*/ 2268 w 2268"/>
              <a:gd name="T5" fmla="*/ 0 h 1608"/>
            </a:gdLst>
            <a:ahLst/>
            <a:cxnLst>
              <a:cxn ang="0">
                <a:pos x="T0" y="T1"/>
              </a:cxn>
              <a:cxn ang="0">
                <a:pos x="T2" y="T3"/>
              </a:cxn>
              <a:cxn ang="0">
                <a:pos x="T4" y="T5"/>
              </a:cxn>
            </a:cxnLst>
            <a:rect l="0" t="0" r="r" b="b"/>
            <a:pathLst>
              <a:path w="2268" h="1608">
                <a:moveTo>
                  <a:pt x="0" y="1608"/>
                </a:moveTo>
                <a:cubicBezTo>
                  <a:pt x="483" y="1559"/>
                  <a:pt x="966" y="1510"/>
                  <a:pt x="1344" y="1242"/>
                </a:cubicBezTo>
                <a:cubicBezTo>
                  <a:pt x="1722" y="974"/>
                  <a:pt x="2114" y="207"/>
                  <a:pt x="2268" y="0"/>
                </a:cubicBezTo>
              </a:path>
            </a:pathLst>
          </a:custGeom>
          <a:noFill/>
          <a:ln w="38100" cap="flat" cmpd="sng">
            <a:solidFill>
              <a:srgbClr val="339966"/>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13" name="Text Box 5"/>
          <p:cNvSpPr txBox="1">
            <a:spLocks noChangeArrowheads="1"/>
          </p:cNvSpPr>
          <p:nvPr/>
        </p:nvSpPr>
        <p:spPr bwMode="auto">
          <a:xfrm>
            <a:off x="361950" y="2676525"/>
            <a:ext cx="8477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dirty="0" smtClean="0">
                <a:solidFill>
                  <a:srgbClr val="000000"/>
                </a:solidFill>
                <a:latin typeface="Arial" pitchFamily="34" charset="0"/>
                <a:cs typeface="Arial" pitchFamily="34" charset="0"/>
              </a:rPr>
              <a:t>€/</a:t>
            </a:r>
            <a:r>
              <a:rPr lang="en-US" sz="1400" dirty="0" err="1" smtClean="0">
                <a:solidFill>
                  <a:srgbClr val="000000"/>
                </a:solidFill>
                <a:latin typeface="Arial" pitchFamily="34" charset="0"/>
                <a:cs typeface="Arial" pitchFamily="34" charset="0"/>
              </a:rPr>
              <a:t>MWh</a:t>
            </a:r>
            <a:endParaRPr lang="en-US" sz="1400" dirty="0" smtClean="0">
              <a:solidFill>
                <a:srgbClr val="000000"/>
              </a:solidFill>
              <a:latin typeface="Arial" pitchFamily="34" charset="0"/>
              <a:cs typeface="Arial" pitchFamily="34" charset="0"/>
            </a:endParaRPr>
          </a:p>
        </p:txBody>
      </p:sp>
      <p:sp>
        <p:nvSpPr>
          <p:cNvPr id="2449414" name="Text Box 6"/>
          <p:cNvSpPr txBox="1">
            <a:spLocks noChangeArrowheads="1"/>
          </p:cNvSpPr>
          <p:nvPr/>
        </p:nvSpPr>
        <p:spPr bwMode="auto">
          <a:xfrm>
            <a:off x="4130675" y="5664200"/>
            <a:ext cx="8286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sz="1400" smtClean="0">
                <a:solidFill>
                  <a:srgbClr val="000000"/>
                </a:solidFill>
                <a:latin typeface="Arial" pitchFamily="34" charset="0"/>
                <a:cs typeface="Arial" pitchFamily="34" charset="0"/>
              </a:rPr>
              <a:t>MWh</a:t>
            </a:r>
          </a:p>
        </p:txBody>
      </p:sp>
      <p:sp>
        <p:nvSpPr>
          <p:cNvPr id="2449420" name="Line 12"/>
          <p:cNvSpPr>
            <a:spLocks noChangeShapeType="1"/>
          </p:cNvSpPr>
          <p:nvPr/>
        </p:nvSpPr>
        <p:spPr bwMode="auto">
          <a:xfrm>
            <a:off x="4957763" y="4549775"/>
            <a:ext cx="657225"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21" name="Line 13"/>
          <p:cNvSpPr>
            <a:spLocks noChangeShapeType="1"/>
          </p:cNvSpPr>
          <p:nvPr/>
        </p:nvSpPr>
        <p:spPr bwMode="auto">
          <a:xfrm>
            <a:off x="1357313" y="5505450"/>
            <a:ext cx="657225"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22" name="Line 14"/>
          <p:cNvSpPr>
            <a:spLocks noChangeShapeType="1"/>
          </p:cNvSpPr>
          <p:nvPr/>
        </p:nvSpPr>
        <p:spPr bwMode="auto">
          <a:xfrm>
            <a:off x="1333500" y="4333875"/>
            <a:ext cx="392430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23" name="Rectangle 15"/>
          <p:cNvSpPr>
            <a:spLocks noChangeArrowheads="1"/>
          </p:cNvSpPr>
          <p:nvPr/>
        </p:nvSpPr>
        <p:spPr bwMode="auto">
          <a:xfrm>
            <a:off x="219451" y="461571"/>
            <a:ext cx="7232869" cy="5715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just" fontAlgn="base">
              <a:spcBef>
                <a:spcPct val="0"/>
              </a:spcBef>
              <a:spcAft>
                <a:spcPct val="0"/>
              </a:spcAft>
            </a:pPr>
            <a:r>
              <a:rPr lang="en-US" b="1" kern="0" dirty="0">
                <a:solidFill>
                  <a:srgbClr val="92D050"/>
                </a:solidFill>
                <a:latin typeface="Arial" pitchFamily="34" charset="0"/>
                <a:ea typeface="+mj-ea"/>
                <a:cs typeface="Arial" pitchFamily="34" charset="0"/>
              </a:rPr>
              <a:t>PRODUCER THAT PURCHASES CROSS-BORDER </a:t>
            </a:r>
            <a:r>
              <a:rPr lang="en-US" b="1" kern="0" dirty="0" smtClean="0">
                <a:solidFill>
                  <a:srgbClr val="92D050"/>
                </a:solidFill>
                <a:latin typeface="Arial" pitchFamily="34" charset="0"/>
                <a:ea typeface="+mj-ea"/>
                <a:cs typeface="Arial" pitchFamily="34" charset="0"/>
              </a:rPr>
              <a:t>ENERGY FOR </a:t>
            </a:r>
            <a:r>
              <a:rPr lang="en-US" b="1" kern="0" dirty="0">
                <a:solidFill>
                  <a:srgbClr val="92D050"/>
                </a:solidFill>
                <a:latin typeface="Arial" pitchFamily="34" charset="0"/>
                <a:ea typeface="+mj-ea"/>
                <a:cs typeface="Arial" pitchFamily="34" charset="0"/>
              </a:rPr>
              <a:t>HIS OWN </a:t>
            </a:r>
            <a:r>
              <a:rPr lang="en-US" b="1" kern="0" dirty="0" smtClean="0">
                <a:solidFill>
                  <a:srgbClr val="92D050"/>
                </a:solidFill>
                <a:latin typeface="Arial" pitchFamily="34" charset="0"/>
                <a:ea typeface="+mj-ea"/>
                <a:cs typeface="Arial" pitchFamily="34" charset="0"/>
              </a:rPr>
              <a:t>NEEDS, </a:t>
            </a:r>
            <a:r>
              <a:rPr lang="en-US" b="1" kern="0" dirty="0">
                <a:solidFill>
                  <a:srgbClr val="92D050"/>
                </a:solidFill>
                <a:latin typeface="Arial" pitchFamily="34" charset="0"/>
                <a:ea typeface="+mj-ea"/>
                <a:cs typeface="Arial" pitchFamily="34" charset="0"/>
              </a:rPr>
              <a:t>BUT HE HAS A MARGINAL SUBSTITUTION PRICE </a:t>
            </a:r>
            <a:r>
              <a:rPr lang="en-US" b="1" kern="0" dirty="0" smtClean="0">
                <a:solidFill>
                  <a:srgbClr val="92D050"/>
                </a:solidFill>
                <a:latin typeface="Arial" pitchFamily="34" charset="0"/>
                <a:ea typeface="+mj-ea"/>
                <a:cs typeface="Arial" pitchFamily="34" charset="0"/>
              </a:rPr>
              <a:t>(</a:t>
            </a:r>
            <a:r>
              <a:rPr lang="en-US" b="1" u="sng" kern="0" dirty="0">
                <a:solidFill>
                  <a:srgbClr val="92D050"/>
                </a:solidFill>
                <a:latin typeface="Arial" pitchFamily="34" charset="0"/>
                <a:ea typeface="+mj-ea"/>
                <a:cs typeface="Arial" pitchFamily="34" charset="0"/>
              </a:rPr>
              <a:t>SMALLER</a:t>
            </a:r>
            <a:r>
              <a:rPr lang="en-US" b="1" kern="0" dirty="0">
                <a:solidFill>
                  <a:srgbClr val="92D050"/>
                </a:solidFill>
                <a:latin typeface="Arial" pitchFamily="34" charset="0"/>
                <a:ea typeface="+mj-ea"/>
                <a:cs typeface="Arial" pitchFamily="34" charset="0"/>
              </a:rPr>
              <a:t> THAN THE RESULTANT MARGINAL PRICE IN THE AUCTION)</a:t>
            </a:r>
          </a:p>
        </p:txBody>
      </p:sp>
      <p:sp>
        <p:nvSpPr>
          <p:cNvPr id="2449424" name="Freeform 16"/>
          <p:cNvSpPr>
            <a:spLocks/>
          </p:cNvSpPr>
          <p:nvPr/>
        </p:nvSpPr>
        <p:spPr bwMode="auto">
          <a:xfrm>
            <a:off x="1323975" y="2895600"/>
            <a:ext cx="3667125" cy="1676400"/>
          </a:xfrm>
          <a:custGeom>
            <a:avLst/>
            <a:gdLst>
              <a:gd name="T0" fmla="*/ 0 w 1524"/>
              <a:gd name="T1" fmla="*/ 0 h 378"/>
              <a:gd name="T2" fmla="*/ 1038 w 1524"/>
              <a:gd name="T3" fmla="*/ 156 h 378"/>
              <a:gd name="T4" fmla="*/ 1524 w 1524"/>
              <a:gd name="T5" fmla="*/ 378 h 378"/>
            </a:gdLst>
            <a:ahLst/>
            <a:cxnLst>
              <a:cxn ang="0">
                <a:pos x="T0" y="T1"/>
              </a:cxn>
              <a:cxn ang="0">
                <a:pos x="T2" y="T3"/>
              </a:cxn>
              <a:cxn ang="0">
                <a:pos x="T4" y="T5"/>
              </a:cxn>
            </a:cxnLst>
            <a:rect l="0" t="0" r="r" b="b"/>
            <a:pathLst>
              <a:path w="1524" h="378">
                <a:moveTo>
                  <a:pt x="0" y="0"/>
                </a:moveTo>
                <a:cubicBezTo>
                  <a:pt x="392" y="46"/>
                  <a:pt x="784" y="93"/>
                  <a:pt x="1038" y="156"/>
                </a:cubicBezTo>
                <a:cubicBezTo>
                  <a:pt x="1292" y="219"/>
                  <a:pt x="1443" y="341"/>
                  <a:pt x="1524" y="378"/>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25" name="Freeform 17"/>
          <p:cNvSpPr>
            <a:spLocks/>
          </p:cNvSpPr>
          <p:nvPr/>
        </p:nvSpPr>
        <p:spPr bwMode="auto">
          <a:xfrm rot="18666202" flipV="1">
            <a:off x="5788025" y="4414838"/>
            <a:ext cx="234950" cy="1054100"/>
          </a:xfrm>
          <a:custGeom>
            <a:avLst/>
            <a:gdLst>
              <a:gd name="T0" fmla="*/ 0 w 1132"/>
              <a:gd name="T1" fmla="*/ 0 h 933"/>
              <a:gd name="T2" fmla="*/ 684 w 1132"/>
              <a:gd name="T3" fmla="*/ 360 h 933"/>
              <a:gd name="T4" fmla="*/ 1074 w 1132"/>
              <a:gd name="T5" fmla="*/ 858 h 933"/>
              <a:gd name="T6" fmla="*/ 1032 w 1132"/>
              <a:gd name="T7" fmla="*/ 810 h 933"/>
            </a:gdLst>
            <a:ahLst/>
            <a:cxnLst>
              <a:cxn ang="0">
                <a:pos x="T0" y="T1"/>
              </a:cxn>
              <a:cxn ang="0">
                <a:pos x="T2" y="T3"/>
              </a:cxn>
              <a:cxn ang="0">
                <a:pos x="T4" y="T5"/>
              </a:cxn>
              <a:cxn ang="0">
                <a:pos x="T6" y="T7"/>
              </a:cxn>
            </a:cxnLst>
            <a:rect l="0" t="0" r="r" b="b"/>
            <a:pathLst>
              <a:path w="1132" h="933">
                <a:moveTo>
                  <a:pt x="0" y="0"/>
                </a:moveTo>
                <a:cubicBezTo>
                  <a:pt x="252" y="108"/>
                  <a:pt x="505" y="217"/>
                  <a:pt x="684" y="360"/>
                </a:cubicBezTo>
                <a:cubicBezTo>
                  <a:pt x="863" y="503"/>
                  <a:pt x="1016" y="783"/>
                  <a:pt x="1074" y="858"/>
                </a:cubicBezTo>
                <a:cubicBezTo>
                  <a:pt x="1132" y="933"/>
                  <a:pt x="1039" y="818"/>
                  <a:pt x="1032" y="810"/>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27" name="Line 19"/>
          <p:cNvSpPr>
            <a:spLocks noChangeShapeType="1"/>
          </p:cNvSpPr>
          <p:nvPr/>
        </p:nvSpPr>
        <p:spPr bwMode="auto">
          <a:xfrm>
            <a:off x="5080000" y="4343400"/>
            <a:ext cx="0" cy="177800"/>
          </a:xfrm>
          <a:prstGeom prst="line">
            <a:avLst/>
          </a:prstGeom>
          <a:noFill/>
          <a:ln w="254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nvGrpSpPr>
          <p:cNvPr id="2449428" name="Group 20"/>
          <p:cNvGrpSpPr>
            <a:grpSpLocks/>
          </p:cNvGrpSpPr>
          <p:nvPr/>
        </p:nvGrpSpPr>
        <p:grpSpPr bwMode="auto">
          <a:xfrm>
            <a:off x="8215312" y="2940049"/>
            <a:ext cx="635000" cy="1377949"/>
            <a:chOff x="5175" y="1852"/>
            <a:chExt cx="400" cy="868"/>
          </a:xfrm>
        </p:grpSpPr>
        <p:sp>
          <p:nvSpPr>
            <p:cNvPr id="2449430" name="Line 22"/>
            <p:cNvSpPr>
              <a:spLocks noChangeShapeType="1"/>
            </p:cNvSpPr>
            <p:nvPr/>
          </p:nvSpPr>
          <p:spPr bwMode="auto">
            <a:xfrm>
              <a:off x="5175" y="1852"/>
              <a:ext cx="400" cy="0"/>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31" name="Line 23"/>
            <p:cNvSpPr>
              <a:spLocks noChangeShapeType="1"/>
            </p:cNvSpPr>
            <p:nvPr/>
          </p:nvSpPr>
          <p:spPr bwMode="auto">
            <a:xfrm>
              <a:off x="5175" y="2050"/>
              <a:ext cx="400"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32" name="Line 24"/>
            <p:cNvSpPr>
              <a:spLocks noChangeShapeType="1"/>
            </p:cNvSpPr>
            <p:nvPr/>
          </p:nvSpPr>
          <p:spPr bwMode="auto">
            <a:xfrm>
              <a:off x="5175" y="2341"/>
              <a:ext cx="400" cy="0"/>
            </a:xfrm>
            <a:prstGeom prst="line">
              <a:avLst/>
            </a:prstGeom>
            <a:noFill/>
            <a:ln w="635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49433" name="Line 25"/>
            <p:cNvSpPr>
              <a:spLocks noChangeShapeType="1"/>
            </p:cNvSpPr>
            <p:nvPr/>
          </p:nvSpPr>
          <p:spPr bwMode="auto">
            <a:xfrm>
              <a:off x="5175" y="2720"/>
              <a:ext cx="400" cy="0"/>
            </a:xfrm>
            <a:prstGeom prst="line">
              <a:avLst/>
            </a:prstGeom>
            <a:noFill/>
            <a:ln w="63500">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grpSp>
      <p:sp>
        <p:nvSpPr>
          <p:cNvPr id="22" name="Text Box 32"/>
          <p:cNvSpPr txBox="1">
            <a:spLocks noChangeArrowheads="1"/>
          </p:cNvSpPr>
          <p:nvPr/>
        </p:nvSpPr>
        <p:spPr bwMode="auto">
          <a:xfrm>
            <a:off x="5796136" y="2801095"/>
            <a:ext cx="2668588" cy="1708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Sellers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Buyers</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a:t>
            </a:r>
            <a:r>
              <a:rPr lang="en-US" sz="1400" dirty="0">
                <a:solidFill>
                  <a:srgbClr val="000000"/>
                </a:solidFill>
                <a:latin typeface="Arial" pitchFamily="34" charset="0"/>
                <a:cs typeface="Arial" pitchFamily="34" charset="0"/>
              </a:rPr>
              <a:t>Continuous market firm purchase energy converted to a Price area selling bid</a:t>
            </a:r>
          </a:p>
          <a:p>
            <a:pPr fontAlgn="base">
              <a:spcBef>
                <a:spcPct val="50000"/>
              </a:spcBef>
              <a:spcAft>
                <a:spcPct val="0"/>
              </a:spcAft>
              <a:buFontTx/>
              <a:buChar char="•"/>
            </a:pPr>
            <a:r>
              <a:rPr lang="en-US" sz="1400" dirty="0" smtClean="0">
                <a:solidFill>
                  <a:srgbClr val="000000"/>
                </a:solidFill>
                <a:latin typeface="Arial" pitchFamily="34" charset="0"/>
                <a:cs typeface="Arial" pitchFamily="34" charset="0"/>
              </a:rPr>
              <a:t> Price area buying order</a:t>
            </a:r>
          </a:p>
        </p:txBody>
      </p:sp>
      <p:sp>
        <p:nvSpPr>
          <p:cNvPr id="23" name="Text Box 24"/>
          <p:cNvSpPr txBox="1">
            <a:spLocks noChangeArrowheads="1"/>
          </p:cNvSpPr>
          <p:nvPr/>
        </p:nvSpPr>
        <p:spPr bwMode="auto">
          <a:xfrm>
            <a:off x="361950" y="1385332"/>
            <a:ext cx="8610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b="1" dirty="0" smtClean="0">
                <a:solidFill>
                  <a:srgbClr val="000000"/>
                </a:solidFill>
                <a:latin typeface="Arial" pitchFamily="34" charset="0"/>
                <a:cs typeface="Arial" pitchFamily="34" charset="0"/>
              </a:rPr>
              <a:t>INTRADAY IMPLICIT AUCTION IN A PRICE AREA</a:t>
            </a:r>
          </a:p>
        </p:txBody>
      </p:sp>
      <p:sp>
        <p:nvSpPr>
          <p:cNvPr id="2449411" name="Line 3"/>
          <p:cNvSpPr>
            <a:spLocks noChangeShapeType="1"/>
          </p:cNvSpPr>
          <p:nvPr/>
        </p:nvSpPr>
        <p:spPr bwMode="auto">
          <a:xfrm flipV="1">
            <a:off x="1349374" y="2197099"/>
            <a:ext cx="7938" cy="3294063"/>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fontAlgn="base">
              <a:spcBef>
                <a:spcPct val="0"/>
              </a:spcBef>
              <a:spcAft>
                <a:spcPct val="0"/>
              </a:spcAft>
            </a:pPr>
            <a:endParaRPr lang="en-US" sz="2000" smtClean="0">
              <a:solidFill>
                <a:srgbClr val="000000"/>
              </a:solidFill>
              <a:latin typeface="Times New Roman" pitchFamily="18" charset="0"/>
            </a:endParaRPr>
          </a:p>
        </p:txBody>
      </p:sp>
      <p:sp>
        <p:nvSpPr>
          <p:cNvPr id="24" name="23 Llamada rectangular redondeada"/>
          <p:cNvSpPr/>
          <p:nvPr/>
        </p:nvSpPr>
        <p:spPr>
          <a:xfrm>
            <a:off x="1550730" y="3762928"/>
            <a:ext cx="2254282" cy="872099"/>
          </a:xfrm>
          <a:prstGeom prst="wedgeRoundRectCallout">
            <a:avLst>
              <a:gd name="adj1" fmla="val -44888"/>
              <a:gd name="adj2" fmla="val 147512"/>
              <a:gd name="adj3" fmla="val 16667"/>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Bid from the net position (in this case a purchasing net position) in the continuous market</a:t>
            </a:r>
            <a:endParaRPr lang="en-US" sz="1400" dirty="0">
              <a:solidFill>
                <a:schemeClr val="bg1"/>
              </a:solidFill>
            </a:endParaRPr>
          </a:p>
        </p:txBody>
      </p:sp>
      <p:sp>
        <p:nvSpPr>
          <p:cNvPr id="25" name="24 Llamada rectangular redondeada"/>
          <p:cNvSpPr/>
          <p:nvPr/>
        </p:nvSpPr>
        <p:spPr>
          <a:xfrm>
            <a:off x="5021950" y="4877658"/>
            <a:ext cx="1368152" cy="591799"/>
          </a:xfrm>
          <a:prstGeom prst="wedgeRoundRectCallout">
            <a:avLst>
              <a:gd name="adj1" fmla="val -36409"/>
              <a:gd name="adj2" fmla="val -104019"/>
              <a:gd name="adj3" fmla="val 16667"/>
            </a:avLst>
          </a:prstGeom>
          <a:solidFill>
            <a:srgbClr val="993366"/>
          </a:solidFill>
          <a:ln>
            <a:solidFill>
              <a:srgbClr val="9933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rPr>
              <a:t>Bid from a physical unit</a:t>
            </a:r>
          </a:p>
        </p:txBody>
      </p:sp>
    </p:spTree>
    <p:extLst>
      <p:ext uri="{BB962C8B-B14F-4D97-AF65-F5344CB8AC3E}">
        <p14:creationId xmlns:p14="http://schemas.microsoft.com/office/powerpoint/2010/main" val="495960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Patron OMIE_NIC">
  <a:themeElements>
    <a:clrScheme name="Presentacion_consej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sentacion_consej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cion_consej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cion_consej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cion_consej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cion_consej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cion_consej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cion_consej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cion_consej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985daa2e-53d8-4475-82b8-9c7d25324e34">ACER-2015-04442</_dlc_DocId>
    <_dlc_DocIdUrl xmlns="985daa2e-53d8-4475-82b8-9c7d25324e34">
      <Url>https://extranet.acer.europa.eu/Events/17th-SWE-IG-Meeting/_layouts/DocIdRedir.aspx?ID=ACER-2015-04442</Url>
      <Description>ACER-2015-04442</Description>
    </_dlc_DocIdUrl>
    <ACER_Abstract xmlns="985daa2e-53d8-4475-82b8-9c7d25324e3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3D949C6AFBAA843B983D7023708F974" ma:contentTypeVersion="30" ma:contentTypeDescription="Create a new document." ma:contentTypeScope="" ma:versionID="8b42802f0dd0e4c02d683aacd91d11ea">
  <xsd:schema xmlns:xsd="http://www.w3.org/2001/XMLSchema" xmlns:xs="http://www.w3.org/2001/XMLSchema" xmlns:p="http://schemas.microsoft.com/office/2006/metadata/properties" xmlns:ns2="985daa2e-53d8-4475-82b8-9c7d25324e34" targetNamespace="http://schemas.microsoft.com/office/2006/metadata/properties" ma:root="true" ma:fieldsID="38680840ea61619d02341c7615e4007e" ns2:_="">
    <xsd:import namespace="985daa2e-53d8-4475-82b8-9c7d25324e34"/>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Props1.xml><?xml version="1.0" encoding="utf-8"?>
<ds:datastoreItem xmlns:ds="http://schemas.openxmlformats.org/officeDocument/2006/customXml" ds:itemID="{44F9E900-9A61-47CB-BD8E-36C1CF4572ED}"/>
</file>

<file path=customXml/itemProps2.xml><?xml version="1.0" encoding="utf-8"?>
<ds:datastoreItem xmlns:ds="http://schemas.openxmlformats.org/officeDocument/2006/customXml" ds:itemID="{072194AD-D9DB-4A2A-91BF-505C6495B182}"/>
</file>

<file path=customXml/itemProps3.xml><?xml version="1.0" encoding="utf-8"?>
<ds:datastoreItem xmlns:ds="http://schemas.openxmlformats.org/officeDocument/2006/customXml" ds:itemID="{BDAAE189-8594-4C96-A17F-340C57EAB540}"/>
</file>

<file path=customXml/itemProps4.xml><?xml version="1.0" encoding="utf-8"?>
<ds:datastoreItem xmlns:ds="http://schemas.openxmlformats.org/officeDocument/2006/customXml" ds:itemID="{CDFE18EF-CBE1-40C0-973E-A439A1785456}"/>
</file>

<file path=docProps/app.xml><?xml version="1.0" encoding="utf-8"?>
<Properties xmlns="http://schemas.openxmlformats.org/officeDocument/2006/extended-properties" xmlns:vt="http://schemas.openxmlformats.org/officeDocument/2006/docPropsVTypes">
  <Template>Patron OMIE_NIC</Template>
  <TotalTime>796</TotalTime>
  <Words>1075</Words>
  <Application>Microsoft Office PowerPoint</Application>
  <PresentationFormat>Presentación en pantalla (4:3)</PresentationFormat>
  <Paragraphs>99</Paragraphs>
  <Slides>11</Slides>
  <Notes>11</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Patron OMIE_NIC</vt:lpstr>
      <vt:lpstr>Presentación de PowerPoint</vt:lpstr>
      <vt:lpstr>COEXISTENCE OF CONTINUOUS INTRADAY CROSS-BORDER MARKET AND IMPLICIT INTRADAY AUCTIONS IN PRICE AREAS (I)</vt:lpstr>
      <vt:lpstr>COEXISTENCE OF CONTINUOUS INTRADAY CROSS-BORDER MARKET AND IMPLICIT INTRADAY AUCTIONS IN PRICE AREAS (II)</vt:lpstr>
      <vt:lpstr>COEXISTENCE OF CONTINUOUS INTRADAY CROSS-BORDER MARKET AND IMPLICIT INTRADAY AUCTIONS IN PRICE AREAS (III). Advantages</vt:lpstr>
      <vt:lpstr>Presentación de PowerPoint</vt:lpstr>
      <vt:lpstr>INTEGRATION OF THE FIRM ENERGY PURCHASED ON THE CONTINUOUS INTRADAY CROSS-BORDER MARKET IN THE IMPLICIT INTRADAY AUCTIONS</vt:lpstr>
      <vt:lpstr>Presentación de PowerPoint</vt:lpstr>
      <vt:lpstr>Presentación de PowerPoint</vt:lpstr>
      <vt:lpstr>Presentación de PowerPoint</vt:lpstr>
      <vt:lpstr>Presentación de PowerPoint</vt:lpstr>
      <vt:lpstr>Presentación de PowerPoint</vt:lpstr>
    </vt:vector>
  </TitlesOfParts>
  <Company>OMEL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03 intraday continuous and auctions</dc:title>
  <dc:creator>Julio Hornos</dc:creator>
  <cp:lastModifiedBy>Juan Bogas</cp:lastModifiedBy>
  <cp:revision>65</cp:revision>
  <cp:lastPrinted>2014-09-01T12:02:19Z</cp:lastPrinted>
  <dcterms:created xsi:type="dcterms:W3CDTF">2013-07-15T09:15:46Z</dcterms:created>
  <dcterms:modified xsi:type="dcterms:W3CDTF">2014-09-30T09:26:32Z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0x01010083D949C6AFBAA843B983D7023708F974</vt:lpwstr>
  </property>
  <property fmtid="{D5CDD505-2E9C-101B-9397-08002B2CF9AE}" pid="3" name="_dlc_DocIdItemGuid">
    <vt:lpwstr>d7d8edd1-5bd8-4be0-aea1-a2311ef05ba7</vt:lpwstr>
  </property>
</Properties>
</file>