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slides/slide41.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4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slideLayouts/slideLayout2.xml" ContentType="application/vnd.openxmlformats-officedocument.presentationml.slideLayout+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5.xml" ContentType="application/vnd.openxmlformats-officedocument.presentationml.notesSlide+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notesSlides/notesSlide16.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notesSlides/notesSlide18.xml" ContentType="application/vnd.openxmlformats-officedocument.presentationml.notesSlide+xml"/>
  <Override PartName="/ppt/theme/theme6.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diagrams/layout1.xml" ContentType="application/vnd.openxmlformats-officedocument.drawingml.diagramLayout+xml"/>
  <Override PartName="/ppt/theme/theme7.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7" r:id="rId2"/>
    <p:sldMasterId id="2147483800" r:id="rId3"/>
    <p:sldMasterId id="2147483803" r:id="rId4"/>
    <p:sldMasterId id="2147483806" r:id="rId5"/>
    <p:sldMasterId id="2147483811" r:id="rId6"/>
  </p:sldMasterIdLst>
  <p:notesMasterIdLst>
    <p:notesMasterId r:id="rId48"/>
  </p:notesMasterIdLst>
  <p:handoutMasterIdLst>
    <p:handoutMasterId r:id="rId49"/>
  </p:handoutMasterIdLst>
  <p:sldIdLst>
    <p:sldId id="291" r:id="rId7"/>
    <p:sldId id="633" r:id="rId8"/>
    <p:sldId id="674" r:id="rId9"/>
    <p:sldId id="675" r:id="rId10"/>
    <p:sldId id="676" r:id="rId11"/>
    <p:sldId id="677" r:id="rId12"/>
    <p:sldId id="589" r:id="rId13"/>
    <p:sldId id="670" r:id="rId14"/>
    <p:sldId id="671" r:id="rId15"/>
    <p:sldId id="672" r:id="rId16"/>
    <p:sldId id="700" r:id="rId17"/>
    <p:sldId id="679" r:id="rId18"/>
    <p:sldId id="634" r:id="rId19"/>
    <p:sldId id="690" r:id="rId20"/>
    <p:sldId id="691" r:id="rId21"/>
    <p:sldId id="692" r:id="rId22"/>
    <p:sldId id="693" r:id="rId23"/>
    <p:sldId id="654" r:id="rId24"/>
    <p:sldId id="655" r:id="rId25"/>
    <p:sldId id="656" r:id="rId26"/>
    <p:sldId id="657" r:id="rId27"/>
    <p:sldId id="658" r:id="rId28"/>
    <p:sldId id="659" r:id="rId29"/>
    <p:sldId id="686" r:id="rId30"/>
    <p:sldId id="662" r:id="rId31"/>
    <p:sldId id="687" r:id="rId32"/>
    <p:sldId id="663" r:id="rId33"/>
    <p:sldId id="678" r:id="rId34"/>
    <p:sldId id="683" r:id="rId35"/>
    <p:sldId id="684" r:id="rId36"/>
    <p:sldId id="688" r:id="rId37"/>
    <p:sldId id="689" r:id="rId38"/>
    <p:sldId id="652" r:id="rId39"/>
    <p:sldId id="680" r:id="rId40"/>
    <p:sldId id="681" r:id="rId41"/>
    <p:sldId id="697" r:id="rId42"/>
    <p:sldId id="698" r:id="rId43"/>
    <p:sldId id="699" r:id="rId44"/>
    <p:sldId id="696" r:id="rId45"/>
    <p:sldId id="695" r:id="rId46"/>
    <p:sldId id="532" r:id="rId47"/>
  </p:sldIdLst>
  <p:sldSz cx="9144000" cy="6858000" type="screen4x3"/>
  <p:notesSz cx="6797675" cy="9874250"/>
  <p:defaultTextStyle>
    <a:defPPr>
      <a:defRPr lang="de-AT"/>
    </a:defPPr>
    <a:lvl1pPr algn="l" rtl="0" fontAlgn="base">
      <a:spcBef>
        <a:spcPct val="0"/>
      </a:spcBef>
      <a:spcAft>
        <a:spcPct val="0"/>
      </a:spcAft>
      <a:defRPr sz="2400" b="1" kern="1200">
        <a:solidFill>
          <a:schemeClr val="bg1"/>
        </a:solidFill>
        <a:latin typeface="Arial" charset="0"/>
        <a:ea typeface="+mn-ea"/>
        <a:cs typeface="Arial" charset="0"/>
      </a:defRPr>
    </a:lvl1pPr>
    <a:lvl2pPr marL="457200" algn="l" rtl="0" fontAlgn="base">
      <a:spcBef>
        <a:spcPct val="0"/>
      </a:spcBef>
      <a:spcAft>
        <a:spcPct val="0"/>
      </a:spcAft>
      <a:defRPr sz="2400" b="1" kern="1200">
        <a:solidFill>
          <a:schemeClr val="bg1"/>
        </a:solidFill>
        <a:latin typeface="Arial" charset="0"/>
        <a:ea typeface="+mn-ea"/>
        <a:cs typeface="Arial" charset="0"/>
      </a:defRPr>
    </a:lvl2pPr>
    <a:lvl3pPr marL="914400" algn="l" rtl="0" fontAlgn="base">
      <a:spcBef>
        <a:spcPct val="0"/>
      </a:spcBef>
      <a:spcAft>
        <a:spcPct val="0"/>
      </a:spcAft>
      <a:defRPr sz="2400" b="1" kern="1200">
        <a:solidFill>
          <a:schemeClr val="bg1"/>
        </a:solidFill>
        <a:latin typeface="Arial" charset="0"/>
        <a:ea typeface="+mn-ea"/>
        <a:cs typeface="Arial" charset="0"/>
      </a:defRPr>
    </a:lvl3pPr>
    <a:lvl4pPr marL="1371600" algn="l" rtl="0" fontAlgn="base">
      <a:spcBef>
        <a:spcPct val="0"/>
      </a:spcBef>
      <a:spcAft>
        <a:spcPct val="0"/>
      </a:spcAft>
      <a:defRPr sz="2400" b="1" kern="1200">
        <a:solidFill>
          <a:schemeClr val="bg1"/>
        </a:solidFill>
        <a:latin typeface="Arial" charset="0"/>
        <a:ea typeface="+mn-ea"/>
        <a:cs typeface="Arial" charset="0"/>
      </a:defRPr>
    </a:lvl4pPr>
    <a:lvl5pPr marL="1828800" algn="l" rtl="0" fontAlgn="base">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ter Diniz" initials="VD" lastIdx="1" clrIdx="0"/>
  <p:cmAuthor id="1" name="J0424266"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969696"/>
    <a:srgbClr val="2A4677"/>
    <a:srgbClr val="007AAE"/>
    <a:srgbClr val="4F81BD"/>
    <a:srgbClr val="FFFF99"/>
    <a:srgbClr val="FF9900"/>
    <a:srgbClr val="00FF00"/>
    <a:srgbClr val="FFFF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42" autoAdjust="0"/>
    <p:restoredTop sz="99878" autoAdjust="0"/>
  </p:normalViewPr>
  <p:slideViewPr>
    <p:cSldViewPr showGuides="1">
      <p:cViewPr>
        <p:scale>
          <a:sx n="58" d="100"/>
          <a:sy n="58" d="100"/>
        </p:scale>
        <p:origin x="-1027" y="-96"/>
      </p:cViewPr>
      <p:guideLst>
        <p:guide orient="horz" pos="2160"/>
        <p:guide pos="2925"/>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10" d="100"/>
        <a:sy n="110" d="100"/>
      </p:scale>
      <p:origin x="0" y="61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8" Type="http://schemas.openxmlformats.org/officeDocument/2006/relationships/customXml" Target="../customXml/item4.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57" Type="http://schemas.openxmlformats.org/officeDocument/2006/relationships/customXml" Target="../customXml/item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33.xml"/><Relationship Id="rId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F7E0B-1CF2-422F-8D7D-67EA55F60877}" type="doc">
      <dgm:prSet loTypeId="urn:microsoft.com/office/officeart/2005/8/layout/arrow5" loCatId="relationship" qsTypeId="urn:microsoft.com/office/officeart/2005/8/quickstyle/3d1" qsCatId="3D" csTypeId="urn:microsoft.com/office/officeart/2005/8/colors/accent3_3" csCatId="accent3" phldr="1"/>
      <dgm:spPr/>
      <dgm:t>
        <a:bodyPr/>
        <a:lstStyle/>
        <a:p>
          <a:endParaRPr lang="es-ES"/>
        </a:p>
      </dgm:t>
    </dgm:pt>
    <dgm:pt modelId="{DA836E4A-E1EB-4538-BC7D-5022CA0D0E73}">
      <dgm:prSet phldrT="[Texto]"/>
      <dgm:spPr>
        <a:solidFill>
          <a:schemeClr val="tx1">
            <a:lumMod val="75000"/>
          </a:schemeClr>
        </a:solidFill>
      </dgm:spPr>
      <dgm:t>
        <a:bodyPr/>
        <a:lstStyle/>
        <a:p>
          <a:r>
            <a:rPr lang="es-ES" dirty="0" smtClean="0">
              <a:solidFill>
                <a:schemeClr val="accent4">
                  <a:lumMod val="10000"/>
                </a:schemeClr>
              </a:solidFill>
            </a:rPr>
            <a:t>TSO 1 </a:t>
          </a:r>
          <a:r>
            <a:rPr lang="es-ES" dirty="0" err="1" smtClean="0">
              <a:solidFill>
                <a:schemeClr val="accent4">
                  <a:lumMod val="10000"/>
                </a:schemeClr>
              </a:solidFill>
            </a:rPr>
            <a:t>simulation</a:t>
          </a:r>
          <a:endParaRPr lang="es-ES" dirty="0">
            <a:solidFill>
              <a:schemeClr val="accent4">
                <a:lumMod val="10000"/>
              </a:schemeClr>
            </a:solidFill>
          </a:endParaRPr>
        </a:p>
      </dgm:t>
    </dgm:pt>
    <dgm:pt modelId="{8CBB766F-E017-4605-AF6E-C97296DBE779}" type="parTrans" cxnId="{8F255226-365F-41AA-A7FC-ACC29F133A5D}">
      <dgm:prSet/>
      <dgm:spPr/>
      <dgm:t>
        <a:bodyPr/>
        <a:lstStyle/>
        <a:p>
          <a:endParaRPr lang="es-ES"/>
        </a:p>
      </dgm:t>
    </dgm:pt>
    <dgm:pt modelId="{E467785F-A660-4172-A472-DF86BBAC512F}" type="sibTrans" cxnId="{8F255226-365F-41AA-A7FC-ACC29F133A5D}">
      <dgm:prSet/>
      <dgm:spPr/>
      <dgm:t>
        <a:bodyPr/>
        <a:lstStyle/>
        <a:p>
          <a:endParaRPr lang="es-ES"/>
        </a:p>
      </dgm:t>
    </dgm:pt>
    <dgm:pt modelId="{2EEB247C-173D-4305-B154-BB17C4E37290}">
      <dgm:prSet phldrT="[Texto]"/>
      <dgm:spPr>
        <a:solidFill>
          <a:schemeClr val="tx1">
            <a:lumMod val="75000"/>
          </a:schemeClr>
        </a:solidFill>
      </dgm:spPr>
      <dgm:t>
        <a:bodyPr/>
        <a:lstStyle/>
        <a:p>
          <a:r>
            <a:rPr lang="es-ES" dirty="0" smtClean="0">
              <a:solidFill>
                <a:schemeClr val="accent4">
                  <a:lumMod val="10000"/>
                </a:schemeClr>
              </a:solidFill>
            </a:rPr>
            <a:t>TSO 2 </a:t>
          </a:r>
          <a:r>
            <a:rPr lang="es-ES" dirty="0" err="1" smtClean="0">
              <a:solidFill>
                <a:schemeClr val="accent4">
                  <a:lumMod val="10000"/>
                </a:schemeClr>
              </a:solidFill>
            </a:rPr>
            <a:t>simulation</a:t>
          </a:r>
          <a:endParaRPr lang="es-ES" dirty="0">
            <a:solidFill>
              <a:schemeClr val="accent4">
                <a:lumMod val="10000"/>
              </a:schemeClr>
            </a:solidFill>
          </a:endParaRPr>
        </a:p>
      </dgm:t>
    </dgm:pt>
    <dgm:pt modelId="{0E8FCE2A-C369-42DD-8D28-663FA619DCB3}" type="parTrans" cxnId="{1EB9A02C-8263-4BB6-8025-09A9AE2709C3}">
      <dgm:prSet/>
      <dgm:spPr/>
      <dgm:t>
        <a:bodyPr/>
        <a:lstStyle/>
        <a:p>
          <a:endParaRPr lang="es-ES"/>
        </a:p>
      </dgm:t>
    </dgm:pt>
    <dgm:pt modelId="{71E4F33A-7E5B-4DF9-8D2A-757E22BB0B4A}" type="sibTrans" cxnId="{1EB9A02C-8263-4BB6-8025-09A9AE2709C3}">
      <dgm:prSet/>
      <dgm:spPr/>
      <dgm:t>
        <a:bodyPr/>
        <a:lstStyle/>
        <a:p>
          <a:endParaRPr lang="es-ES"/>
        </a:p>
      </dgm:t>
    </dgm:pt>
    <dgm:pt modelId="{B0FE66AD-6173-4F24-A5CB-259F59208D2E}" type="pres">
      <dgm:prSet presAssocID="{F3CF7E0B-1CF2-422F-8D7D-67EA55F60877}" presName="diagram" presStyleCnt="0">
        <dgm:presLayoutVars>
          <dgm:dir/>
          <dgm:resizeHandles val="exact"/>
        </dgm:presLayoutVars>
      </dgm:prSet>
      <dgm:spPr/>
      <dgm:t>
        <a:bodyPr/>
        <a:lstStyle/>
        <a:p>
          <a:endParaRPr lang="es-ES"/>
        </a:p>
      </dgm:t>
    </dgm:pt>
    <dgm:pt modelId="{D52CA1DF-03E1-425C-A4B4-E767FEB89746}" type="pres">
      <dgm:prSet presAssocID="{DA836E4A-E1EB-4538-BC7D-5022CA0D0E73}" presName="arrow" presStyleLbl="node1" presStyleIdx="0" presStyleCnt="2" custScaleX="36223" custScaleY="38745" custRadScaleRad="123269" custRadScaleInc="-1464">
        <dgm:presLayoutVars>
          <dgm:bulletEnabled val="1"/>
        </dgm:presLayoutVars>
      </dgm:prSet>
      <dgm:spPr/>
      <dgm:t>
        <a:bodyPr/>
        <a:lstStyle/>
        <a:p>
          <a:endParaRPr lang="es-ES"/>
        </a:p>
      </dgm:t>
    </dgm:pt>
    <dgm:pt modelId="{37485188-5D6A-4DC9-A690-0E50651C7D55}" type="pres">
      <dgm:prSet presAssocID="{2EEB247C-173D-4305-B154-BB17C4E37290}" presName="arrow" presStyleLbl="node1" presStyleIdx="1" presStyleCnt="2" custScaleX="31184" custScaleY="40153" custRadScaleRad="101755" custRadScaleInc="1593">
        <dgm:presLayoutVars>
          <dgm:bulletEnabled val="1"/>
        </dgm:presLayoutVars>
      </dgm:prSet>
      <dgm:spPr/>
      <dgm:t>
        <a:bodyPr/>
        <a:lstStyle/>
        <a:p>
          <a:endParaRPr lang="es-ES"/>
        </a:p>
      </dgm:t>
    </dgm:pt>
  </dgm:ptLst>
  <dgm:cxnLst>
    <dgm:cxn modelId="{761ECED9-D2CF-4D64-A2E0-E0BDE06F149D}" type="presOf" srcId="{DA836E4A-E1EB-4538-BC7D-5022CA0D0E73}" destId="{D52CA1DF-03E1-425C-A4B4-E767FEB89746}" srcOrd="0" destOrd="0" presId="urn:microsoft.com/office/officeart/2005/8/layout/arrow5"/>
    <dgm:cxn modelId="{BEEAA298-C0AA-4F30-A66A-BC09A660E0F2}" type="presOf" srcId="{F3CF7E0B-1CF2-422F-8D7D-67EA55F60877}" destId="{B0FE66AD-6173-4F24-A5CB-259F59208D2E}" srcOrd="0" destOrd="0" presId="urn:microsoft.com/office/officeart/2005/8/layout/arrow5"/>
    <dgm:cxn modelId="{9024CE6E-D22E-495A-AA3C-B87CBC692230}" type="presOf" srcId="{2EEB247C-173D-4305-B154-BB17C4E37290}" destId="{37485188-5D6A-4DC9-A690-0E50651C7D55}" srcOrd="0" destOrd="0" presId="urn:microsoft.com/office/officeart/2005/8/layout/arrow5"/>
    <dgm:cxn modelId="{8F255226-365F-41AA-A7FC-ACC29F133A5D}" srcId="{F3CF7E0B-1CF2-422F-8D7D-67EA55F60877}" destId="{DA836E4A-E1EB-4538-BC7D-5022CA0D0E73}" srcOrd="0" destOrd="0" parTransId="{8CBB766F-E017-4605-AF6E-C97296DBE779}" sibTransId="{E467785F-A660-4172-A472-DF86BBAC512F}"/>
    <dgm:cxn modelId="{1EB9A02C-8263-4BB6-8025-09A9AE2709C3}" srcId="{F3CF7E0B-1CF2-422F-8D7D-67EA55F60877}" destId="{2EEB247C-173D-4305-B154-BB17C4E37290}" srcOrd="1" destOrd="0" parTransId="{0E8FCE2A-C369-42DD-8D28-663FA619DCB3}" sibTransId="{71E4F33A-7E5B-4DF9-8D2A-757E22BB0B4A}"/>
    <dgm:cxn modelId="{CCE0092E-E23C-4AA3-9E00-D920EF004CD2}" type="presParOf" srcId="{B0FE66AD-6173-4F24-A5CB-259F59208D2E}" destId="{D52CA1DF-03E1-425C-A4B4-E767FEB89746}" srcOrd="0" destOrd="0" presId="urn:microsoft.com/office/officeart/2005/8/layout/arrow5"/>
    <dgm:cxn modelId="{172CBFE1-65F1-43CD-98DA-98CA431E9BDE}" type="presParOf" srcId="{B0FE66AD-6173-4F24-A5CB-259F59208D2E}" destId="{37485188-5D6A-4DC9-A690-0E50651C7D55}"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CA1DF-03E1-425C-A4B4-E767FEB89746}">
      <dsp:nvSpPr>
        <dsp:cNvPr id="0" name=""/>
        <dsp:cNvSpPr/>
      </dsp:nvSpPr>
      <dsp:spPr>
        <a:xfrm rot="16200000">
          <a:off x="270063" y="846117"/>
          <a:ext cx="852399" cy="911746"/>
        </a:xfrm>
        <a:prstGeom prst="downArrow">
          <a:avLst>
            <a:gd name="adj1" fmla="val 50000"/>
            <a:gd name="adj2" fmla="val 35000"/>
          </a:avLst>
        </a:prstGeom>
        <a:solidFill>
          <a:schemeClr val="tx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S" sz="900" kern="1200" dirty="0" smtClean="0">
              <a:solidFill>
                <a:schemeClr val="accent4">
                  <a:lumMod val="10000"/>
                </a:schemeClr>
              </a:solidFill>
            </a:rPr>
            <a:t>TSO 1 </a:t>
          </a:r>
          <a:r>
            <a:rPr lang="es-ES" sz="900" kern="1200" dirty="0" err="1" smtClean="0">
              <a:solidFill>
                <a:schemeClr val="accent4">
                  <a:lumMod val="10000"/>
                </a:schemeClr>
              </a:solidFill>
            </a:rPr>
            <a:t>simulation</a:t>
          </a:r>
          <a:endParaRPr lang="es-ES" sz="900" kern="1200" dirty="0">
            <a:solidFill>
              <a:schemeClr val="accent4">
                <a:lumMod val="10000"/>
              </a:schemeClr>
            </a:solidFill>
          </a:endParaRPr>
        </a:p>
      </dsp:txBody>
      <dsp:txXfrm rot="5400000">
        <a:off x="240390" y="1088890"/>
        <a:ext cx="762576" cy="426199"/>
      </dsp:txXfrm>
    </dsp:sp>
    <dsp:sp modelId="{37485188-5D6A-4DC9-A690-0E50651C7D55}">
      <dsp:nvSpPr>
        <dsp:cNvPr id="0" name=""/>
        <dsp:cNvSpPr/>
      </dsp:nvSpPr>
      <dsp:spPr>
        <a:xfrm rot="5400000">
          <a:off x="5290103" y="816810"/>
          <a:ext cx="733821" cy="944879"/>
        </a:xfrm>
        <a:prstGeom prst="downArrow">
          <a:avLst>
            <a:gd name="adj1" fmla="val 50000"/>
            <a:gd name="adj2" fmla="val 35000"/>
          </a:avLst>
        </a:prstGeom>
        <a:solidFill>
          <a:schemeClr val="tx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S" sz="900" kern="1200" dirty="0" smtClean="0">
              <a:solidFill>
                <a:schemeClr val="accent4">
                  <a:lumMod val="10000"/>
                </a:schemeClr>
              </a:solidFill>
            </a:rPr>
            <a:t>TSO 2 </a:t>
          </a:r>
          <a:r>
            <a:rPr lang="es-ES" sz="900" kern="1200" dirty="0" err="1" smtClean="0">
              <a:solidFill>
                <a:schemeClr val="accent4">
                  <a:lumMod val="10000"/>
                </a:schemeClr>
              </a:solidFill>
            </a:rPr>
            <a:t>simulation</a:t>
          </a:r>
          <a:endParaRPr lang="es-ES" sz="900" kern="1200" dirty="0">
            <a:solidFill>
              <a:schemeClr val="accent4">
                <a:lumMod val="10000"/>
              </a:schemeClr>
            </a:solidFill>
          </a:endParaRPr>
        </a:p>
      </dsp:txBody>
      <dsp:txXfrm rot="-5400000">
        <a:off x="5312994" y="1105794"/>
        <a:ext cx="816460" cy="36691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1" name="Rectangle 3"/>
          <p:cNvSpPr>
            <a:spLocks noGrp="1" noChangeArrowheads="1"/>
          </p:cNvSpPr>
          <p:nvPr>
            <p:ph type="dt" sz="quarter" idx="1"/>
          </p:nvPr>
        </p:nvSpPr>
        <p:spPr bwMode="auto">
          <a:xfrm>
            <a:off x="3851275"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endParaRPr lang="es-ES"/>
          </a:p>
        </p:txBody>
      </p:sp>
      <p:sp>
        <p:nvSpPr>
          <p:cNvPr id="12292" name="Rectangle 4"/>
          <p:cNvSpPr>
            <a:spLocks noGrp="1" noChangeArrowheads="1"/>
          </p:cNvSpPr>
          <p:nvPr>
            <p:ph type="ftr" sz="quarter" idx="2"/>
          </p:nvPr>
        </p:nvSpPr>
        <p:spPr bwMode="auto">
          <a:xfrm>
            <a:off x="0"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3" name="Rectangle 5"/>
          <p:cNvSpPr>
            <a:spLocks noGrp="1" noChangeArrowheads="1"/>
          </p:cNvSpPr>
          <p:nvPr>
            <p:ph type="sldNum" sz="quarter" idx="3"/>
          </p:nvPr>
        </p:nvSpPr>
        <p:spPr bwMode="auto">
          <a:xfrm>
            <a:off x="3851275"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fld id="{39C37C66-3E85-4E93-B1FA-9A57F855EA69}" type="slidenum">
              <a:rPr lang="de-AT"/>
              <a:pPr>
                <a:defRPr/>
              </a:pPr>
              <a:t>‹Nº›</a:t>
            </a:fld>
            <a:endParaRPr lang="de-AT"/>
          </a:p>
        </p:txBody>
      </p:sp>
    </p:spTree>
    <p:extLst>
      <p:ext uri="{BB962C8B-B14F-4D97-AF65-F5344CB8AC3E}">
        <p14:creationId xmlns:p14="http://schemas.microsoft.com/office/powerpoint/2010/main" val="6769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1" name="Rectangle 3"/>
          <p:cNvSpPr>
            <a:spLocks noGrp="1" noChangeArrowheads="1"/>
          </p:cNvSpPr>
          <p:nvPr>
            <p:ph type="dt" idx="1"/>
          </p:nvPr>
        </p:nvSpPr>
        <p:spPr bwMode="auto">
          <a:xfrm>
            <a:off x="3851275"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endParaRPr lang="es-ES"/>
          </a:p>
        </p:txBody>
      </p:sp>
      <p:sp>
        <p:nvSpPr>
          <p:cNvPr id="20484"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463" y="4689993"/>
            <a:ext cx="4984750" cy="444364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p>
            <a:pPr lvl="0"/>
            <a:r>
              <a:rPr lang="de-AT" noProof="0" smtClean="0"/>
              <a:t>Klicken Sie, um die Formate des Vorlagentextes zu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7174" name="Rectangle 6"/>
          <p:cNvSpPr>
            <a:spLocks noGrp="1" noChangeArrowheads="1"/>
          </p:cNvSpPr>
          <p:nvPr>
            <p:ph type="ftr" sz="quarter" idx="4"/>
          </p:nvPr>
        </p:nvSpPr>
        <p:spPr bwMode="auto">
          <a:xfrm>
            <a:off x="0"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5" name="Rectangle 7"/>
          <p:cNvSpPr>
            <a:spLocks noGrp="1" noChangeArrowheads="1"/>
          </p:cNvSpPr>
          <p:nvPr>
            <p:ph type="sldNum" sz="quarter" idx="5"/>
          </p:nvPr>
        </p:nvSpPr>
        <p:spPr bwMode="auto">
          <a:xfrm>
            <a:off x="3851275"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fld id="{B9BD426E-5311-4DE4-B062-B5F88D8CE4CB}" type="slidenum">
              <a:rPr lang="de-AT"/>
              <a:pPr>
                <a:defRPr/>
              </a:pPr>
              <a:t>‹Nº›</a:t>
            </a:fld>
            <a:endParaRPr lang="de-AT"/>
          </a:p>
        </p:txBody>
      </p:sp>
    </p:spTree>
    <p:extLst>
      <p:ext uri="{BB962C8B-B14F-4D97-AF65-F5344CB8AC3E}">
        <p14:creationId xmlns:p14="http://schemas.microsoft.com/office/powerpoint/2010/main" val="333009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1</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17</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18</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19</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20</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21</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3F9B80A-2F3A-4FD2-9EE2-A7EF05005E43}" type="slidenum">
              <a:rPr lang="es-ES" smtClean="0"/>
              <a:pPr/>
              <a:t>22</a:t>
            </a:fld>
            <a:endParaRPr lang="es-ES"/>
          </a:p>
        </p:txBody>
      </p:sp>
    </p:spTree>
    <p:extLst>
      <p:ext uri="{BB962C8B-B14F-4D97-AF65-F5344CB8AC3E}">
        <p14:creationId xmlns:p14="http://schemas.microsoft.com/office/powerpoint/2010/main" val="840148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3F9B80A-2F3A-4FD2-9EE2-A7EF05005E43}" type="slidenum">
              <a:rPr lang="es-ES" smtClean="0"/>
              <a:pPr/>
              <a:t>23</a:t>
            </a:fld>
            <a:endParaRPr lang="es-ES"/>
          </a:p>
        </p:txBody>
      </p:sp>
    </p:spTree>
    <p:extLst>
      <p:ext uri="{BB962C8B-B14F-4D97-AF65-F5344CB8AC3E}">
        <p14:creationId xmlns:p14="http://schemas.microsoft.com/office/powerpoint/2010/main" val="840148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27</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28</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33</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2</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36</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37</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38</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41</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3</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4</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5</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6</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7</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11</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13</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cid:image016.png@01CFFDC7.00300520" TargetMode="External"/><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cid:image016.png@01CFFDC7.00300520"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212"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850"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95075390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4" name="3 Imagen" descr="TIGF"/>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51922" y="6237312"/>
            <a:ext cx="1020000" cy="324000"/>
          </a:xfrm>
          <a:prstGeom prst="rect">
            <a:avLst/>
          </a:prstGeom>
          <a:noFill/>
          <a:ln>
            <a:noFill/>
          </a:ln>
        </p:spPr>
      </p:pic>
    </p:spTree>
    <p:extLst>
      <p:ext uri="{BB962C8B-B14F-4D97-AF65-F5344CB8AC3E}">
        <p14:creationId xmlns:p14="http://schemas.microsoft.com/office/powerpoint/2010/main" val="112938666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1946886924"/>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9074957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kumimoji="0" lang="fr-FR" sz="4800" b="1" i="0" u="none" strike="noStrike" kern="1200" cap="none" spc="0" normalizeH="0" baseline="0" noProof="0" dirty="0">
                <a:ln w="18000">
                  <a:solidFill>
                    <a:schemeClr val="bg1"/>
                  </a:solidFill>
                  <a:prstDash val="solid"/>
                  <a:miter lim="800000"/>
                </a:ln>
                <a:solidFill>
                  <a:schemeClr val="tx1">
                    <a:lumMod val="65000"/>
                    <a:lumOff val="35000"/>
                  </a:schemeClr>
                </a:solidFill>
                <a:effectLst>
                  <a:outerShdw blurRad="152400" dist="50800" dir="3000000" algn="tl">
                    <a:srgbClr val="000000">
                      <a:alpha val="50000"/>
                    </a:srgbClr>
                  </a:outerShdw>
                </a:effectLst>
                <a:uLnTx/>
                <a:uFillTx/>
                <a:latin typeface="Frutiger LT Std 45 Light" pitchFamily="34" charset="0"/>
                <a:ea typeface="+mj-ea"/>
                <a:cs typeface="+mj-cs"/>
              </a:defRPr>
            </a:lvl1pPr>
          </a:lstStyle>
          <a:p>
            <a:pPr marL="12700" marR="0" lvl="0" indent="-12700" algn="l" defTabSz="914400" rtl="0" eaLnBrk="1" fontAlgn="auto" latinLnBrk="0" hangingPunct="1">
              <a:lnSpc>
                <a:spcPct val="100000"/>
              </a:lnSpc>
              <a:spcBef>
                <a:spcPct val="0"/>
              </a:spcBef>
              <a:spcAft>
                <a:spcPts val="0"/>
              </a:spcAft>
              <a:buClrTx/>
              <a:buSzTx/>
              <a:buFontTx/>
              <a:buNone/>
              <a:tabLst/>
              <a:defRPr/>
            </a:pPr>
            <a:r>
              <a:rPr lang="fr-FR" dirty="0" smtClean="0"/>
              <a:t>Cliquez pour modifier le style du titre</a:t>
            </a:r>
            <a:endParaRPr lang="fr-FR" dirty="0"/>
          </a:p>
        </p:txBody>
      </p:sp>
      <p:sp>
        <p:nvSpPr>
          <p:cNvPr id="3" name="Sous-titre 2"/>
          <p:cNvSpPr>
            <a:spLocks noGrp="1"/>
          </p:cNvSpPr>
          <p:nvPr>
            <p:ph type="subTitle" idx="1"/>
          </p:nvPr>
        </p:nvSpPr>
        <p:spPr>
          <a:xfrm>
            <a:off x="714348" y="4143380"/>
            <a:ext cx="6400800" cy="471494"/>
          </a:xfrm>
          <a:prstGeom prst="rect">
            <a:avLst/>
          </a:prstGeom>
        </p:spPr>
        <p:txBody>
          <a:bodyPr/>
          <a:lstStyle>
            <a:lvl1pPr marL="0" indent="0" algn="ctr">
              <a:buNone/>
              <a:defRPr kumimoji="0" lang="fr-FR" sz="1800" b="0" i="0" u="none" strike="noStrike" kern="1200" cap="none" spc="0" normalizeH="0" baseline="0" noProof="0" dirty="0">
                <a:ln>
                  <a:noFill/>
                </a:ln>
                <a:solidFill>
                  <a:schemeClr val="bg1">
                    <a:lumMod val="50000"/>
                  </a:schemeClr>
                </a:solidFill>
                <a:effectLst/>
                <a:uLnTx/>
                <a:uFillTx/>
                <a:latin typeface="Frutiger LT Std 55 Roman"/>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marL="0" marR="0" lvl="0" indent="0" algn="l" defTabSz="914400" rtl="0" eaLnBrk="1" fontAlgn="base" latinLnBrk="0" hangingPunct="1">
              <a:lnSpc>
                <a:spcPct val="100000"/>
              </a:lnSpc>
              <a:spcBef>
                <a:spcPts val="600"/>
              </a:spcBef>
              <a:spcAft>
                <a:spcPct val="0"/>
              </a:spcAft>
              <a:buClr>
                <a:srgbClr val="007E69"/>
              </a:buClr>
              <a:buSzPct val="90000"/>
              <a:buFontTx/>
              <a:buNone/>
              <a:tabLst/>
              <a:defRPr/>
            </a:pPr>
            <a:r>
              <a:rPr lang="fr-FR" dirty="0" smtClean="0"/>
              <a:t>Cliquez pour modifier le style des sous-titres du masque</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fld id="{26BC950F-CB4B-47EE-9C03-87090FB7CDA2}" type="slidenum">
              <a:rPr lang="fr-FR">
                <a:solidFill>
                  <a:srgbClr val="000000"/>
                </a:solidFill>
              </a:rPr>
              <a:pPr>
                <a:defRPr/>
              </a:pPr>
              <a:t>‹Nº›</a:t>
            </a:fld>
            <a:endParaRPr lang="fr-FR" sz="900">
              <a:solidFill>
                <a:srgbClr val="000000"/>
              </a:solidFill>
            </a:endParaRPr>
          </a:p>
        </p:txBody>
      </p:sp>
      <p:sp>
        <p:nvSpPr>
          <p:cNvPr id="13" name="Espace réservé du contenu 12"/>
          <p:cNvSpPr>
            <a:spLocks noGrp="1"/>
          </p:cNvSpPr>
          <p:nvPr>
            <p:ph sz="quarter" idx="11" hasCustomPrompt="1"/>
          </p:nvPr>
        </p:nvSpPr>
        <p:spPr>
          <a:xfrm>
            <a:off x="785786" y="5000636"/>
            <a:ext cx="4286280" cy="428628"/>
          </a:xfrm>
          <a:prstGeom prst="rect">
            <a:avLst/>
          </a:prstGeom>
        </p:spPr>
        <p:txBody>
          <a:bodyPr/>
          <a:lstStyle>
            <a:lvl1pPr>
              <a:buFontTx/>
              <a:buNone/>
              <a:defRPr kumimoji="0" lang="fr-FR" sz="1800" b="0" i="0" u="none" strike="noStrike" kern="1200" cap="none" spc="0" normalizeH="0" baseline="0" noProof="0" dirty="0" smtClean="0">
                <a:ln>
                  <a:noFill/>
                </a:ln>
                <a:solidFill>
                  <a:schemeClr val="bg1">
                    <a:lumMod val="50000"/>
                  </a:schemeClr>
                </a:solidFill>
                <a:effectLst/>
                <a:uLnTx/>
                <a:uFillTx/>
                <a:latin typeface="Frutiger LT Std 55 Roman"/>
                <a:ea typeface="+mn-ea"/>
                <a:cs typeface="+mn-cs"/>
              </a:defRPr>
            </a:lvl1pPr>
            <a:lvl5pPr algn="l">
              <a:buNone/>
              <a:defRPr kumimoji="0" lang="fr-FR" sz="1800" b="0" i="0" u="none" strike="noStrike" kern="1200" cap="none" spc="0" normalizeH="0" baseline="0" noProof="0" dirty="0" smtClean="0">
                <a:ln>
                  <a:noFill/>
                </a:ln>
                <a:solidFill>
                  <a:schemeClr val="bg1">
                    <a:lumMod val="50000"/>
                  </a:schemeClr>
                </a:solidFill>
                <a:effectLst/>
                <a:uLnTx/>
                <a:uFillTx/>
                <a:latin typeface="Frutiger LT Std 55 Roman"/>
                <a:ea typeface="+mn-ea"/>
                <a:cs typeface="+mn-cs"/>
              </a:defRPr>
            </a:lvl5pPr>
          </a:lstStyle>
          <a:p>
            <a:pPr lvl="0"/>
            <a:r>
              <a:rPr lang="fr-FR" dirty="0" smtClean="0"/>
              <a:t>Date de la présentation</a:t>
            </a:r>
            <a:endParaRPr lang="fr-FR" dirty="0"/>
          </a:p>
        </p:txBody>
      </p:sp>
    </p:spTree>
    <p:extLst>
      <p:ext uri="{BB962C8B-B14F-4D97-AF65-F5344CB8AC3E}">
        <p14:creationId xmlns:p14="http://schemas.microsoft.com/office/powerpoint/2010/main" val="908608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48" y="1714488"/>
            <a:ext cx="7543800" cy="4114800"/>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AB420AC9-110D-41E8-BA94-4870B6070D56}" type="slidenum">
              <a:rPr lang="fr-FR">
                <a:solidFill>
                  <a:srgbClr val="000000"/>
                </a:solidFill>
              </a:rPr>
              <a:pPr>
                <a:defRPr/>
              </a:pPr>
              <a:t>‹Nº›</a:t>
            </a:fld>
            <a:endParaRPr lang="fr-FR" sz="900">
              <a:solidFill>
                <a:srgbClr val="000000"/>
              </a:solidFill>
            </a:endParaRPr>
          </a:p>
        </p:txBody>
      </p:sp>
      <p:sp>
        <p:nvSpPr>
          <p:cNvPr id="8" name="Titre 1"/>
          <p:cNvSpPr>
            <a:spLocks noGrp="1"/>
          </p:cNvSpPr>
          <p:nvPr>
            <p:ph type="title"/>
          </p:nvPr>
        </p:nvSpPr>
        <p:spPr>
          <a:xfrm>
            <a:off x="0" y="0"/>
            <a:ext cx="8382000" cy="1143000"/>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3951150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43109" y="2214555"/>
            <a:ext cx="5929354" cy="1357321"/>
          </a:xfrm>
        </p:spPr>
        <p:txBody>
          <a:bodyPr anchor="t"/>
          <a:lstStyle>
            <a:lvl1pPr marL="12700" indent="-12700" algn="l" rtl="0" eaLnBrk="0" fontAlgn="base" hangingPunct="0">
              <a:spcBef>
                <a:spcPct val="0"/>
              </a:spcBef>
              <a:spcAft>
                <a:spcPct val="0"/>
              </a:spcAft>
              <a:buNone/>
              <a:defRPr lang="fr-FR" sz="4800" b="1" dirty="0">
                <a:ln w="18000">
                  <a:solidFill>
                    <a:schemeClr val="bg1"/>
                  </a:solidFill>
                  <a:prstDash val="solid"/>
                  <a:miter lim="800000"/>
                </a:ln>
                <a:solidFill>
                  <a:schemeClr val="tx1">
                    <a:lumMod val="65000"/>
                    <a:lumOff val="35000"/>
                  </a:schemeClr>
                </a:solidFill>
                <a:effectLst>
                  <a:outerShdw blurRad="152400" dist="50800" dir="3000000" algn="tl">
                    <a:srgbClr val="000000">
                      <a:alpha val="50000"/>
                    </a:srgbClr>
                  </a:outerShdw>
                </a:effectLst>
                <a:latin typeface="+mj-lt"/>
                <a:ea typeface="+mj-ea"/>
                <a:cs typeface="ヒラギノ角ゴ Pro W3"/>
              </a:defRPr>
            </a:lvl1pPr>
          </a:lstStyle>
          <a:p>
            <a:r>
              <a:rPr lang="fr-FR" dirty="0" smtClean="0"/>
              <a:t>Cliquez pour modifier le style du titre</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fld id="{5BB7F9B0-8AEE-482C-958E-2E0C07F2F099}"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1925102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buNone/>
              <a:defRPr/>
            </a:lvl1pPr>
          </a:lstStyle>
          <a:p>
            <a:r>
              <a:rPr lang="fr-FR" smtClean="0"/>
              <a:t>Cliquez pour modifier le style du titre</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C43C99EF-0CD0-4418-B4DA-FBA4AEA18FBD}" type="slidenum">
              <a:rPr lang="fr-FR">
                <a:solidFill>
                  <a:srgbClr val="000000"/>
                </a:solidFill>
              </a:rPr>
              <a:pPr>
                <a:defRPr/>
              </a:pPr>
              <a:t>‹Nº›</a:t>
            </a:fld>
            <a:endParaRPr lang="fr-FR" sz="900">
              <a:solidFill>
                <a:srgbClr val="000000"/>
              </a:solidFill>
            </a:endParaRPr>
          </a:p>
        </p:txBody>
      </p:sp>
      <p:sp>
        <p:nvSpPr>
          <p:cNvPr id="6" name="Espace réservé du contenu 2"/>
          <p:cNvSpPr>
            <a:spLocks noGrp="1"/>
          </p:cNvSpPr>
          <p:nvPr>
            <p:ph idx="1"/>
          </p:nvPr>
        </p:nvSpPr>
        <p:spPr>
          <a:xfrm>
            <a:off x="571472" y="1643050"/>
            <a:ext cx="4000528" cy="442915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7" name="Espace réservé du contenu 2"/>
          <p:cNvSpPr>
            <a:spLocks noGrp="1"/>
          </p:cNvSpPr>
          <p:nvPr>
            <p:ph idx="11"/>
          </p:nvPr>
        </p:nvSpPr>
        <p:spPr>
          <a:xfrm>
            <a:off x="4714876" y="1643050"/>
            <a:ext cx="4000528" cy="442915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1738438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Rectangle 6"/>
          <p:cNvSpPr>
            <a:spLocks noGrp="1" noChangeArrowheads="1"/>
          </p:cNvSpPr>
          <p:nvPr>
            <p:ph type="sldNum" sz="quarter" idx="10"/>
          </p:nvPr>
        </p:nvSpPr>
        <p:spPr>
          <a:ln/>
        </p:spPr>
        <p:txBody>
          <a:bodyPr/>
          <a:lstStyle>
            <a:lvl1pPr>
              <a:defRPr/>
            </a:lvl1pPr>
          </a:lstStyle>
          <a:p>
            <a:pPr>
              <a:defRPr/>
            </a:pPr>
            <a:fld id="{3372350D-D0F7-4688-802B-7592882EDB49}"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659636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BA8296-4DA9-4368-9894-DB93FDB474FA}"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300096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E8F3CE68-1C93-439B-AF75-C50E8CF7F982}"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323733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01757676"/>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F061AD34-10EB-4D9D-87C8-462905D90107}" type="slidenum">
              <a:rPr lang="fr-FR">
                <a:solidFill>
                  <a:srgbClr val="000000"/>
                </a:solidFill>
              </a:rPr>
              <a:pPr>
                <a:defRPr/>
              </a:pPr>
              <a:t>‹Nº›</a:t>
            </a:fld>
            <a:endParaRPr lang="fr-FR" sz="900">
              <a:solidFill>
                <a:srgbClr val="000000"/>
              </a:solidFill>
            </a:endParaRPr>
          </a:p>
        </p:txBody>
      </p:sp>
      <p:sp>
        <p:nvSpPr>
          <p:cNvPr id="5" name="Espace réservé du contenu 2"/>
          <p:cNvSpPr>
            <a:spLocks noGrp="1"/>
          </p:cNvSpPr>
          <p:nvPr>
            <p:ph idx="1"/>
          </p:nvPr>
        </p:nvSpPr>
        <p:spPr>
          <a:xfrm rot="5400000">
            <a:off x="2050259" y="-335803"/>
            <a:ext cx="5186358" cy="8429684"/>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222073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8450" y="457200"/>
            <a:ext cx="2114550" cy="5410200"/>
          </a:xfrm>
        </p:spPr>
        <p:txBody>
          <a:bodyPr vert="eaVert"/>
          <a:lstStyle/>
          <a:p>
            <a:r>
              <a:rPr lang="fr-FR" smtClean="0"/>
              <a:t>Cliquez pour modifier le style du titre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6E7BF62A-6460-42E1-A36C-2463C7E905D4}" type="slidenum">
              <a:rPr lang="fr-FR">
                <a:solidFill>
                  <a:srgbClr val="000000"/>
                </a:solidFill>
              </a:rPr>
              <a:pPr>
                <a:defRPr/>
              </a:pPr>
              <a:t>‹Nº›</a:t>
            </a:fld>
            <a:endParaRPr lang="fr-FR" sz="900">
              <a:solidFill>
                <a:srgbClr val="000000"/>
              </a:solidFill>
            </a:endParaRPr>
          </a:p>
        </p:txBody>
      </p:sp>
      <p:sp>
        <p:nvSpPr>
          <p:cNvPr id="5" name="Espace réservé du contenu 2"/>
          <p:cNvSpPr>
            <a:spLocks noGrp="1"/>
          </p:cNvSpPr>
          <p:nvPr>
            <p:ph idx="1"/>
          </p:nvPr>
        </p:nvSpPr>
        <p:spPr>
          <a:xfrm rot="5400000">
            <a:off x="500034" y="285728"/>
            <a:ext cx="5786478" cy="621510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97851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o de título">
    <p:spTree>
      <p:nvGrpSpPr>
        <p:cNvPr id="1" name=""/>
        <p:cNvGrpSpPr/>
        <p:nvPr/>
      </p:nvGrpSpPr>
      <p:grpSpPr>
        <a:xfrm>
          <a:off x="0" y="0"/>
          <a:ext cx="0" cy="0"/>
          <a:chOff x="0" y="0"/>
          <a:chExt cx="0" cy="0"/>
        </a:xfrm>
      </p:grpSpPr>
      <p:sp>
        <p:nvSpPr>
          <p:cNvPr id="2" name="TextBox 2"/>
          <p:cNvSpPr txBox="1">
            <a:spLocks noChangeArrowheads="1"/>
          </p:cNvSpPr>
          <p:nvPr userDrawn="1"/>
        </p:nvSpPr>
        <p:spPr bwMode="auto">
          <a:xfrm>
            <a:off x="1379538" y="12604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a:defRPr/>
            </a:pPr>
            <a:endParaRPr lang="en-US" sz="1800" b="0" smtClean="0">
              <a:solidFill>
                <a:prstClr val="black"/>
              </a:solidFill>
            </a:endParaRPr>
          </a:p>
        </p:txBody>
      </p:sp>
    </p:spTree>
    <p:extLst>
      <p:ext uri="{BB962C8B-B14F-4D97-AF65-F5344CB8AC3E}">
        <p14:creationId xmlns:p14="http://schemas.microsoft.com/office/powerpoint/2010/main" val="39973318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37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8 Imagen" descr="TIGF"/>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242279467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88392932"/>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4111830124"/>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86052752"/>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3539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212"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850"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09263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cid:image016.png@01CFFDC7.00300520"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8.xml"/><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4.xml"/><Relationship Id="rId7" Type="http://schemas.openxmlformats.org/officeDocument/2006/relationships/image" Target="../media/image4.gi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cid:image016.png@01CFFDC7.00300520" TargetMode="Externa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0.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9.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8.jpeg"/><Relationship Id="rId5" Type="http://schemas.openxmlformats.org/officeDocument/2006/relationships/slideLayout" Target="../slideLayouts/slideLayout17.xml"/><Relationship Id="rId10" Type="http://schemas.openxmlformats.org/officeDocument/2006/relationships/theme" Target="../theme/theme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11 Imagen" descr="TIGF"/>
          <p:cNvPicPr>
            <a:picLocks noChangeAspect="1"/>
          </p:cNvPicPr>
          <p:nvPr userDrawn="1"/>
        </p:nvPicPr>
        <p:blipFill>
          <a:blip r:embed="rId8" r:link="rId9" cstate="print">
            <a:extLst>
              <a:ext uri="{28A0092B-C50C-407E-A947-70E740481C1C}">
                <a14:useLocalDpi xmlns:a14="http://schemas.microsoft.com/office/drawing/2010/main" val="0"/>
              </a:ext>
            </a:extLst>
          </a:blip>
          <a:srcRect/>
          <a:stretch>
            <a:fillRect/>
          </a:stretch>
        </p:blipFill>
        <p:spPr bwMode="auto">
          <a:xfrm>
            <a:off x="3851920" y="6262935"/>
            <a:ext cx="1020000" cy="324000"/>
          </a:xfrm>
          <a:prstGeom prst="rect">
            <a:avLst/>
          </a:prstGeom>
          <a:noFill/>
          <a:ln>
            <a:noFill/>
          </a:ln>
        </p:spPr>
      </p:pic>
    </p:spTree>
  </p:cSld>
  <p:clrMap bg1="dk2" tx1="lt1" bg2="dk1" tx2="lt2" accent1="accent1" accent2="accent2" accent3="accent3" accent4="accent4" accent5="accent5" accent6="accent6" hlink="hlink" folHlink="folHlink"/>
  <p:sldLayoutIdLst>
    <p:sldLayoutId id="2147483796" r:id="rId1"/>
    <p:sldLayoutId id="2147483795" r:id="rId2"/>
    <p:sldLayoutId id="2147483809"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1181228" y="6243466"/>
            <a:ext cx="1020000" cy="324000"/>
          </a:xfrm>
          <a:prstGeom prst="rect">
            <a:avLst/>
          </a:prstGeom>
          <a:noFill/>
          <a:ln>
            <a:noFill/>
          </a:ln>
        </p:spPr>
      </p:pic>
    </p:spTree>
    <p:extLst>
      <p:ext uri="{BB962C8B-B14F-4D97-AF65-F5344CB8AC3E}">
        <p14:creationId xmlns:p14="http://schemas.microsoft.com/office/powerpoint/2010/main" val="1845117752"/>
      </p:ext>
    </p:extLst>
  </p:cSld>
  <p:clrMap bg1="dk2" tx1="lt1" bg2="dk1" tx2="lt2" accent1="accent1" accent2="accent2" accent3="accent3" accent4="accent4" accent5="accent5" accent6="accent6" hlink="hlink" folHlink="folHlink"/>
  <p:sldLayoutIdLst>
    <p:sldLayoutId id="2147483798" r:id="rId1"/>
    <p:sldLayoutId id="2147483799"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2771802" y="6251078"/>
            <a:ext cx="1020000" cy="324000"/>
          </a:xfrm>
          <a:prstGeom prst="rect">
            <a:avLst/>
          </a:prstGeom>
          <a:noFill/>
          <a:ln>
            <a:noFill/>
          </a:ln>
        </p:spPr>
      </p:pic>
    </p:spTree>
    <p:extLst>
      <p:ext uri="{BB962C8B-B14F-4D97-AF65-F5344CB8AC3E}">
        <p14:creationId xmlns:p14="http://schemas.microsoft.com/office/powerpoint/2010/main" val="916097969"/>
      </p:ext>
    </p:extLst>
  </p:cSld>
  <p:clrMap bg1="dk2" tx1="lt1" bg2="dk1" tx2="lt2" accent1="accent1" accent2="accent2" accent3="accent3" accent4="accent4" accent5="accent5" accent6="accent6" hlink="hlink" folHlink="folHlink"/>
  <p:sldLayoutIdLst>
    <p:sldLayoutId id="2147483801" r:id="rId1"/>
    <p:sldLayoutId id="2147483802" r:id="rId2"/>
    <p:sldLayoutId id="2147483810"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12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3851922" y="6256097"/>
            <a:ext cx="1020000" cy="324000"/>
          </a:xfrm>
          <a:prstGeom prst="rect">
            <a:avLst/>
          </a:prstGeom>
          <a:noFill/>
          <a:ln>
            <a:noFill/>
          </a:ln>
        </p:spPr>
      </p:pic>
    </p:spTree>
    <p:extLst>
      <p:ext uri="{BB962C8B-B14F-4D97-AF65-F5344CB8AC3E}">
        <p14:creationId xmlns:p14="http://schemas.microsoft.com/office/powerpoint/2010/main" val="462777341"/>
      </p:ext>
    </p:extLst>
  </p:cSld>
  <p:clrMap bg1="dk2" tx1="lt1" bg2="dk1" tx2="lt2" accent1="accent1" accent2="accent2" accent3="accent3" accent4="accent4" accent5="accent5" accent6="accent6" hlink="hlink" folHlink="folHlink"/>
  <p:sldLayoutIdLst>
    <p:sldLayoutId id="2147483804" r:id="rId1"/>
    <p:sldLayoutId id="214748380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699794" y="6287450"/>
            <a:ext cx="1020000" cy="324000"/>
          </a:xfrm>
          <a:prstGeom prst="rect">
            <a:avLst/>
          </a:prstGeom>
          <a:noFill/>
          <a:ln>
            <a:noFill/>
          </a:ln>
        </p:spPr>
      </p:pic>
    </p:spTree>
    <p:extLst>
      <p:ext uri="{BB962C8B-B14F-4D97-AF65-F5344CB8AC3E}">
        <p14:creationId xmlns:p14="http://schemas.microsoft.com/office/powerpoint/2010/main" val="966725131"/>
      </p:ext>
    </p:extLst>
  </p:cSld>
  <p:clrMap bg1="dk2" tx1="lt1" bg2="dk1" tx2="lt2" accent1="accent1" accent2="accent2" accent3="accent3" accent4="accent4" accent5="accent5" accent6="accent6" hlink="hlink" folHlink="folHlink"/>
  <p:sldLayoutIdLst>
    <p:sldLayoutId id="2147483807" r:id="rId1"/>
    <p:sldLayoutId id="2147483808"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et modifiez</a:t>
            </a:r>
          </a:p>
        </p:txBody>
      </p:sp>
      <p:sp>
        <p:nvSpPr>
          <p:cNvPr id="1030" name="Rectangle 6"/>
          <p:cNvSpPr>
            <a:spLocks noGrp="1" noChangeArrowheads="1"/>
          </p:cNvSpPr>
          <p:nvPr>
            <p:ph type="sldNum" sz="quarter" idx="4"/>
          </p:nvPr>
        </p:nvSpPr>
        <p:spPr bwMode="auto">
          <a:xfrm>
            <a:off x="0" y="6604000"/>
            <a:ext cx="609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aseline="0">
                <a:latin typeface="+mn-lt"/>
                <a:ea typeface="ヒラギノ角ゴ Pro W3" pitchFamily="-128" charset="-128"/>
                <a:cs typeface="+mn-cs"/>
              </a:defRPr>
            </a:lvl1pPr>
          </a:lstStyle>
          <a:p>
            <a:pPr fontAlgn="auto">
              <a:spcBef>
                <a:spcPts val="0"/>
              </a:spcBef>
              <a:spcAft>
                <a:spcPts val="0"/>
              </a:spcAft>
              <a:defRPr/>
            </a:pPr>
            <a:fld id="{C50A3E4B-80C8-461E-AC60-F4C994AD9D1B}" type="slidenum">
              <a:rPr lang="fr-FR" b="0">
                <a:solidFill>
                  <a:srgbClr val="000000"/>
                </a:solidFill>
              </a:rPr>
              <a:pPr fontAlgn="auto">
                <a:spcBef>
                  <a:spcPts val="0"/>
                </a:spcBef>
                <a:spcAft>
                  <a:spcPts val="0"/>
                </a:spcAft>
                <a:defRPr/>
              </a:pPr>
              <a:t>‹Nº›</a:t>
            </a:fld>
            <a:endParaRPr lang="fr-FR" sz="900" b="0">
              <a:solidFill>
                <a:srgbClr val="000000"/>
              </a:solidFill>
            </a:endParaRPr>
          </a:p>
        </p:txBody>
      </p:sp>
      <p:sp>
        <p:nvSpPr>
          <p:cNvPr id="1031" name="Line 7"/>
          <p:cNvSpPr>
            <a:spLocks noChangeShapeType="1"/>
          </p:cNvSpPr>
          <p:nvPr/>
        </p:nvSpPr>
        <p:spPr bwMode="auto">
          <a:xfrm>
            <a:off x="0" y="6578600"/>
            <a:ext cx="9144000" cy="0"/>
          </a:xfrm>
          <a:prstGeom prst="line">
            <a:avLst/>
          </a:prstGeom>
          <a:noFill/>
          <a:ln w="9525">
            <a:solidFill>
              <a:schemeClr val="tx1"/>
            </a:solidFill>
            <a:round/>
            <a:headEnd/>
            <a:tailEnd/>
          </a:ln>
        </p:spPr>
        <p:txBody>
          <a:bodyPr wrap="none" anchor="ctr"/>
          <a:lstStyle/>
          <a:p>
            <a:pPr eaLnBrk="0" fontAlgn="auto" hangingPunct="0">
              <a:spcBef>
                <a:spcPts val="0"/>
              </a:spcBef>
              <a:spcAft>
                <a:spcPts val="0"/>
              </a:spcAft>
              <a:defRPr/>
            </a:pPr>
            <a:endParaRPr lang="fr-FR" sz="1800" b="0">
              <a:solidFill>
                <a:srgbClr val="000000"/>
              </a:solidFill>
              <a:latin typeface="GazdeFranceMedium" pitchFamily="-128" charset="0"/>
              <a:cs typeface="+mn-cs"/>
            </a:endParaRPr>
          </a:p>
        </p:txBody>
      </p:sp>
    </p:spTree>
    <p:extLst>
      <p:ext uri="{BB962C8B-B14F-4D97-AF65-F5344CB8AC3E}">
        <p14:creationId xmlns:p14="http://schemas.microsoft.com/office/powerpoint/2010/main" val="22339429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Lst>
  <p:hf hdr="0"/>
  <p:txStyles>
    <p:titleStyle>
      <a:lvl1pPr algn="l" rtl="0" eaLnBrk="0" fontAlgn="base" hangingPunct="0">
        <a:spcBef>
          <a:spcPct val="0"/>
        </a:spcBef>
        <a:spcAft>
          <a:spcPct val="0"/>
        </a:spcAft>
        <a:buBlip>
          <a:blip r:embed="rId12"/>
        </a:buBlip>
        <a:defRPr sz="3200">
          <a:solidFill>
            <a:schemeClr val="tx2"/>
          </a:solidFill>
          <a:latin typeface="+mj-lt"/>
          <a:ea typeface="+mj-ea"/>
          <a:cs typeface="ヒラギノ角ゴ Pro W3"/>
        </a:defRPr>
      </a:lvl1pPr>
      <a:lvl2pPr algn="l" rtl="0" eaLnBrk="0" fontAlgn="base" hangingPunct="0">
        <a:spcBef>
          <a:spcPct val="0"/>
        </a:spcBef>
        <a:spcAft>
          <a:spcPct val="0"/>
        </a:spcAft>
        <a:buBlip>
          <a:blip r:embed="rId12"/>
        </a:buBlip>
        <a:defRPr sz="3600">
          <a:solidFill>
            <a:schemeClr val="tx2"/>
          </a:solidFill>
          <a:latin typeface="Frutiger 65 Bold" pitchFamily="-128" charset="0"/>
          <a:ea typeface="ヒラギノ角ゴ Pro W3" pitchFamily="-128" charset="-128"/>
          <a:cs typeface="ヒラギノ角ゴ Pro W3"/>
        </a:defRPr>
      </a:lvl2pPr>
      <a:lvl3pPr algn="l" rtl="0" eaLnBrk="0" fontAlgn="base" hangingPunct="0">
        <a:spcBef>
          <a:spcPct val="0"/>
        </a:spcBef>
        <a:spcAft>
          <a:spcPct val="0"/>
        </a:spcAft>
        <a:buBlip>
          <a:blip r:embed="rId12"/>
        </a:buBlip>
        <a:defRPr sz="3600">
          <a:solidFill>
            <a:schemeClr val="tx2"/>
          </a:solidFill>
          <a:latin typeface="Frutiger 65 Bold" pitchFamily="-128" charset="0"/>
          <a:ea typeface="ヒラギノ角ゴ Pro W3" pitchFamily="-128" charset="-128"/>
          <a:cs typeface="ヒラギノ角ゴ Pro W3"/>
        </a:defRPr>
      </a:lvl3pPr>
      <a:lvl4pPr algn="l" rtl="0" eaLnBrk="0" fontAlgn="base" hangingPunct="0">
        <a:spcBef>
          <a:spcPct val="0"/>
        </a:spcBef>
        <a:spcAft>
          <a:spcPct val="0"/>
        </a:spcAft>
        <a:buBlip>
          <a:blip r:embed="rId12"/>
        </a:buBlip>
        <a:defRPr sz="3600">
          <a:solidFill>
            <a:schemeClr val="tx2"/>
          </a:solidFill>
          <a:latin typeface="Frutiger 65 Bold" pitchFamily="-128" charset="0"/>
          <a:ea typeface="ヒラギノ角ゴ Pro W3" pitchFamily="-128" charset="-128"/>
          <a:cs typeface="ヒラギノ角ゴ Pro W3"/>
        </a:defRPr>
      </a:lvl4pPr>
      <a:lvl5pPr algn="l" rtl="0" eaLnBrk="0" fontAlgn="base" hangingPunct="0">
        <a:spcBef>
          <a:spcPct val="0"/>
        </a:spcBef>
        <a:spcAft>
          <a:spcPct val="0"/>
        </a:spcAft>
        <a:buBlip>
          <a:blip r:embed="rId12"/>
        </a:buBlip>
        <a:defRPr sz="3600">
          <a:solidFill>
            <a:schemeClr val="tx2"/>
          </a:solidFill>
          <a:latin typeface="Frutiger 65 Bold" pitchFamily="-128" charset="0"/>
          <a:ea typeface="ヒラギノ角ゴ Pro W3" pitchFamily="-128" charset="-128"/>
          <a:cs typeface="ヒラギノ角ゴ Pro W3"/>
        </a:defRPr>
      </a:lvl5pPr>
      <a:lvl6pPr marL="457200" algn="l" rtl="0" eaLnBrk="1" fontAlgn="base" hangingPunct="1">
        <a:spcBef>
          <a:spcPct val="0"/>
        </a:spcBef>
        <a:spcAft>
          <a:spcPct val="0"/>
        </a:spcAft>
        <a:buBlip>
          <a:blip r:embed="rId12"/>
        </a:buBlip>
        <a:defRPr sz="3600">
          <a:solidFill>
            <a:schemeClr val="tx2"/>
          </a:solidFill>
          <a:latin typeface="Frutiger 65 Bold" pitchFamily="-128" charset="0"/>
          <a:ea typeface="ヒラギノ角ゴ Pro W3" pitchFamily="-128" charset="-128"/>
        </a:defRPr>
      </a:lvl6pPr>
      <a:lvl7pPr marL="914400" algn="l" rtl="0" eaLnBrk="1" fontAlgn="base" hangingPunct="1">
        <a:spcBef>
          <a:spcPct val="0"/>
        </a:spcBef>
        <a:spcAft>
          <a:spcPct val="0"/>
        </a:spcAft>
        <a:buBlip>
          <a:blip r:embed="rId12"/>
        </a:buBlip>
        <a:defRPr sz="3600">
          <a:solidFill>
            <a:schemeClr val="tx2"/>
          </a:solidFill>
          <a:latin typeface="Frutiger 65 Bold" pitchFamily="-128" charset="0"/>
          <a:ea typeface="ヒラギノ角ゴ Pro W3" pitchFamily="-128" charset="-128"/>
        </a:defRPr>
      </a:lvl7pPr>
      <a:lvl8pPr marL="1371600" algn="l" rtl="0" eaLnBrk="1" fontAlgn="base" hangingPunct="1">
        <a:spcBef>
          <a:spcPct val="0"/>
        </a:spcBef>
        <a:spcAft>
          <a:spcPct val="0"/>
        </a:spcAft>
        <a:buBlip>
          <a:blip r:embed="rId12"/>
        </a:buBlip>
        <a:defRPr sz="3600">
          <a:solidFill>
            <a:schemeClr val="tx2"/>
          </a:solidFill>
          <a:latin typeface="Frutiger 65 Bold" pitchFamily="-128" charset="0"/>
          <a:ea typeface="ヒラギノ角ゴ Pro W3" pitchFamily="-128" charset="-128"/>
        </a:defRPr>
      </a:lvl8pPr>
      <a:lvl9pPr marL="1828800" algn="l" rtl="0" eaLnBrk="1" fontAlgn="base" hangingPunct="1">
        <a:spcBef>
          <a:spcPct val="0"/>
        </a:spcBef>
        <a:spcAft>
          <a:spcPct val="0"/>
        </a:spcAft>
        <a:buBlip>
          <a:blip r:embed="rId12"/>
        </a:buBlip>
        <a:defRPr sz="3600">
          <a:solidFill>
            <a:schemeClr val="tx2"/>
          </a:solidFill>
          <a:latin typeface="Frutiger 65 Bold" pitchFamily="-128" charset="0"/>
          <a:ea typeface="ヒラギノ角ゴ Pro W3" pitchFamily="-128" charset="-128"/>
        </a:defRPr>
      </a:lvl9pPr>
    </p:titleStyle>
    <p:bodyStyle>
      <a:lvl1pPr marL="342900" indent="-342900" algn="l" rtl="0" eaLnBrk="0" fontAlgn="base" hangingPunct="0">
        <a:spcBef>
          <a:spcPct val="20000"/>
        </a:spcBef>
        <a:spcAft>
          <a:spcPct val="0"/>
        </a:spcAft>
        <a:buBlip>
          <a:blip r:embed="rId13"/>
        </a:buBlip>
        <a:defRPr sz="28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SzPct val="70000"/>
        <a:buBlip>
          <a:blip r:embed="rId14"/>
        </a:buBlip>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Font typeface="Times" pitchFamily="18" charset="0"/>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8.emf"/><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www.tigf.fr/en/what-we-can-offer/transport/capacity-trading/capacity-calculation.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enagas.es/stfls/EnagasImport/Ficheros/912/744/PD%20-actualizaci%C3%B3n%20may-13.pdf" TargetMode="External"/><Relationship Id="rId5" Type="http://schemas.openxmlformats.org/officeDocument/2006/relationships/hyperlink" Target="http://www.enagas.es/stfls/EnagasImport/Ficheros/667/432/NGTS%20-actualizaci%C3%B3n%20dic-13,0.pdf" TargetMode="External"/><Relationship Id="rId4" Type="http://schemas.openxmlformats.org/officeDocument/2006/relationships/hyperlink" Target="https://www.ign.ren.pt/web/guest/sub-regulamentacao"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p:txBody>
          <a:bodyPr/>
          <a:lstStyle/>
          <a:p>
            <a:r>
              <a:rPr lang="de-DE" dirty="0" smtClean="0"/>
              <a:t/>
            </a:r>
            <a:br>
              <a:rPr lang="de-DE" dirty="0" smtClean="0"/>
            </a:br>
            <a:endParaRPr lang="de-DE" dirty="0" smtClean="0"/>
          </a:p>
        </p:txBody>
      </p:sp>
      <p:sp>
        <p:nvSpPr>
          <p:cNvPr id="3075" name="Rectangle 5"/>
          <p:cNvSpPr>
            <a:spLocks noGrp="1" noChangeArrowheads="1"/>
          </p:cNvSpPr>
          <p:nvPr>
            <p:ph type="subTitle" sz="quarter" idx="1"/>
          </p:nvPr>
        </p:nvSpPr>
        <p:spPr>
          <a:xfrm>
            <a:off x="838200" y="5410200"/>
            <a:ext cx="7405688" cy="733425"/>
          </a:xfrm>
        </p:spPr>
        <p:txBody>
          <a:bodyPr/>
          <a:lstStyle/>
          <a:p>
            <a:pPr algn="ctr"/>
            <a:r>
              <a:rPr lang="en-US" sz="2000" dirty="0" smtClean="0"/>
              <a:t>31</a:t>
            </a:r>
            <a:r>
              <a:rPr lang="en-US" sz="2000" baseline="30000" dirty="0" smtClean="0"/>
              <a:t>st</a:t>
            </a:r>
            <a:r>
              <a:rPr lang="en-US" sz="2000" dirty="0" smtClean="0"/>
              <a:t> IG </a:t>
            </a:r>
            <a:r>
              <a:rPr lang="en-US" sz="2000" dirty="0"/>
              <a:t>meeting</a:t>
            </a:r>
          </a:p>
          <a:p>
            <a:pPr algn="ctr"/>
            <a:r>
              <a:rPr lang="en-US" sz="2000" dirty="0" smtClean="0">
                <a:solidFill>
                  <a:schemeClr val="tx2"/>
                </a:solidFill>
              </a:rPr>
              <a:t>26</a:t>
            </a:r>
            <a:r>
              <a:rPr lang="en-US" sz="2000" baseline="30000" dirty="0" smtClean="0">
                <a:solidFill>
                  <a:schemeClr val="tx2"/>
                </a:solidFill>
              </a:rPr>
              <a:t>th</a:t>
            </a:r>
            <a:r>
              <a:rPr lang="en-US" sz="2000" dirty="0" smtClean="0">
                <a:solidFill>
                  <a:schemeClr val="tx2"/>
                </a:solidFill>
              </a:rPr>
              <a:t> February 2015</a:t>
            </a:r>
          </a:p>
        </p:txBody>
      </p:sp>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err="1" smtClean="0"/>
              <a:t>Enagás</a:t>
            </a:r>
            <a:r>
              <a:rPr lang="en-GB" sz="3200" dirty="0" smtClean="0"/>
              <a:t>, </a:t>
            </a:r>
            <a:r>
              <a:rPr lang="en-GB" sz="3200" dirty="0" err="1" smtClean="0"/>
              <a:t>GRTgaz</a:t>
            </a:r>
            <a:r>
              <a:rPr lang="en-GB" sz="3200" dirty="0" smtClean="0"/>
              <a:t>, REN and TIGF</a:t>
            </a:r>
            <a:endParaRPr lang="en-GB"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0075" y="332656"/>
            <a:ext cx="8332788" cy="365125"/>
          </a:xfrm>
        </p:spPr>
        <p:txBody>
          <a:bodyPr/>
          <a:lstStyle/>
          <a:p>
            <a:r>
              <a:rPr lang="en-US" sz="2400" dirty="0" smtClean="0"/>
              <a:t>II.3 Status </a:t>
            </a:r>
            <a:r>
              <a:rPr lang="en-US" sz="2400" dirty="0"/>
              <a:t>of TSO’s IT systems for adaptation to daily auctions by 1st November 2015</a:t>
            </a:r>
            <a:endParaRPr lang="fr-FR" sz="2400" dirty="0" smtClean="0"/>
          </a:p>
        </p:txBody>
      </p:sp>
      <p:sp>
        <p:nvSpPr>
          <p:cNvPr id="5" name="Rectangle 3"/>
          <p:cNvSpPr txBox="1">
            <a:spLocks noChangeAspect="1" noChangeArrowheads="1"/>
          </p:cNvSpPr>
          <p:nvPr/>
        </p:nvSpPr>
        <p:spPr bwMode="auto">
          <a:xfrm>
            <a:off x="565729" y="1556792"/>
            <a:ext cx="8280920" cy="36004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spcBef>
                <a:spcPct val="40000"/>
              </a:spcBef>
              <a:buClr>
                <a:schemeClr val="tx2"/>
              </a:buClr>
            </a:pPr>
            <a:r>
              <a:rPr lang="en-US" sz="2200" dirty="0" smtClean="0">
                <a:solidFill>
                  <a:schemeClr val="tx2"/>
                </a:solidFill>
              </a:rPr>
              <a:t> Road Map</a:t>
            </a:r>
          </a:p>
        </p:txBody>
      </p:sp>
      <p:sp>
        <p:nvSpPr>
          <p:cNvPr id="6" name="Rectangle 2"/>
          <p:cNvSpPr txBox="1">
            <a:spLocks noChangeArrowheads="1"/>
          </p:cNvSpPr>
          <p:nvPr/>
        </p:nvSpPr>
        <p:spPr bwMode="auto">
          <a:xfrm>
            <a:off x="554603" y="758254"/>
            <a:ext cx="8332788" cy="515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US" sz="2200" kern="0" dirty="0">
                <a:solidFill>
                  <a:srgbClr val="FF0000"/>
                </a:solidFill>
              </a:rPr>
              <a:t>I</a:t>
            </a:r>
            <a:r>
              <a:rPr lang="en-US" sz="2200" kern="0" dirty="0" smtClean="0">
                <a:solidFill>
                  <a:srgbClr val="FF0000"/>
                </a:solidFill>
              </a:rPr>
              <a:t>mplementation </a:t>
            </a:r>
            <a:r>
              <a:rPr lang="en-US" sz="2200" kern="0" dirty="0">
                <a:solidFill>
                  <a:srgbClr val="FF0000"/>
                </a:solidFill>
              </a:rPr>
              <a:t>of the nomination and </a:t>
            </a:r>
            <a:r>
              <a:rPr lang="en-US" sz="2200" kern="0" dirty="0" smtClean="0">
                <a:solidFill>
                  <a:srgbClr val="FF0000"/>
                </a:solidFill>
              </a:rPr>
              <a:t>re nomination scheme</a:t>
            </a:r>
          </a:p>
        </p:txBody>
      </p:sp>
      <p:pic>
        <p:nvPicPr>
          <p:cNvPr id="7"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440"/>
          <a:stretch/>
        </p:blipFill>
        <p:spPr bwMode="auto">
          <a:xfrm>
            <a:off x="501099" y="1923282"/>
            <a:ext cx="8247365" cy="402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6486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860032" y="548680"/>
            <a:ext cx="3312368" cy="100811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pt-PT" sz="2400" b="1" i="0" u="none" strike="noStrike" cap="none" normalizeH="0" baseline="0" smtClean="0">
              <a:ln>
                <a:noFill/>
              </a:ln>
              <a:solidFill>
                <a:schemeClr val="bg1"/>
              </a:solidFill>
              <a:effectLst/>
              <a:latin typeface="Arial" charset="0"/>
            </a:endParaRPr>
          </a:p>
        </p:txBody>
      </p:sp>
      <p:sp>
        <p:nvSpPr>
          <p:cNvPr id="6" name="Rectangle 2"/>
          <p:cNvSpPr>
            <a:spLocks noGrp="1" noChangeArrowheads="1"/>
          </p:cNvSpPr>
          <p:nvPr>
            <p:ph type="title"/>
          </p:nvPr>
        </p:nvSpPr>
        <p:spPr>
          <a:xfrm>
            <a:off x="600075" y="364743"/>
            <a:ext cx="8332788" cy="365125"/>
          </a:xfrm>
        </p:spPr>
        <p:txBody>
          <a:bodyPr/>
          <a:lstStyle/>
          <a:p>
            <a:pPr marL="354013" indent="-354013" algn="just"/>
            <a:r>
              <a:rPr lang="en-US" sz="2400" dirty="0"/>
              <a:t>II.3 </a:t>
            </a:r>
            <a:r>
              <a:rPr lang="en-US" sz="2400" dirty="0" smtClean="0"/>
              <a:t>Status </a:t>
            </a:r>
            <a:r>
              <a:rPr lang="en-US" sz="2400" dirty="0"/>
              <a:t>of TSO’s IT systems for adaptation to daily auctions by 1st November 2015</a:t>
            </a:r>
            <a:endParaRPr lang="fr-FR" sz="2400" dirty="0" smtClean="0"/>
          </a:p>
        </p:txBody>
      </p:sp>
      <p:sp>
        <p:nvSpPr>
          <p:cNvPr id="7" name="Rectangle 3"/>
          <p:cNvSpPr txBox="1">
            <a:spLocks noChangeAspect="1" noChangeArrowheads="1"/>
          </p:cNvSpPr>
          <p:nvPr/>
        </p:nvSpPr>
        <p:spPr bwMode="auto">
          <a:xfrm>
            <a:off x="633152" y="1052736"/>
            <a:ext cx="8280920" cy="36004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lgn="just">
              <a:spcBef>
                <a:spcPct val="40000"/>
              </a:spcBef>
              <a:buClr>
                <a:schemeClr val="tx2"/>
              </a:buClr>
            </a:pPr>
            <a:r>
              <a:rPr lang="en-US" sz="2200" dirty="0" smtClean="0">
                <a:solidFill>
                  <a:schemeClr val="tx2"/>
                </a:solidFill>
              </a:rPr>
              <a:t> </a:t>
            </a:r>
            <a:r>
              <a:rPr lang="en-US" sz="2200" dirty="0" err="1" smtClean="0">
                <a:solidFill>
                  <a:schemeClr val="tx2"/>
                </a:solidFill>
              </a:rPr>
              <a:t>Enagás</a:t>
            </a:r>
            <a:r>
              <a:rPr lang="en-US" sz="2200" dirty="0" smtClean="0">
                <a:solidFill>
                  <a:schemeClr val="tx2"/>
                </a:solidFill>
              </a:rPr>
              <a:t> Project </a:t>
            </a:r>
            <a:r>
              <a:rPr lang="en-US" sz="2200" dirty="0" smtClean="0">
                <a:solidFill>
                  <a:schemeClr val="tx2"/>
                </a:solidFill>
              </a:rPr>
              <a:t>Planning 2015</a:t>
            </a:r>
          </a:p>
          <a:p>
            <a:pPr marL="400050" lvl="2" indent="0" algn="just">
              <a:spcBef>
                <a:spcPct val="40000"/>
              </a:spcBef>
              <a:buClr>
                <a:schemeClr val="tx2"/>
              </a:buClr>
            </a:pPr>
            <a:endParaRPr lang="en-US" sz="2200" b="0" dirty="0" smtClean="0"/>
          </a:p>
        </p:txBody>
      </p:sp>
      <p:sp>
        <p:nvSpPr>
          <p:cNvPr id="9" name="8 Rectángulo"/>
          <p:cNvSpPr/>
          <p:nvPr/>
        </p:nvSpPr>
        <p:spPr bwMode="auto">
          <a:xfrm>
            <a:off x="1839428" y="2373567"/>
            <a:ext cx="838589" cy="2700603"/>
          </a:xfrm>
          <a:prstGeom prst="rect">
            <a:avLst/>
          </a:prstGeom>
          <a:solidFill>
            <a:schemeClr val="accent5">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solidFill>
                  <a:schemeClr val="tx1"/>
                </a:solidFill>
              </a:ln>
              <a:solidFill>
                <a:schemeClr val="tx2">
                  <a:lumMod val="40000"/>
                  <a:lumOff val="60000"/>
                </a:schemeClr>
              </a:solidFill>
              <a:effectLst/>
              <a:latin typeface="Verdana" pitchFamily="34" charset="0"/>
              <a:cs typeface="Arial" charset="0"/>
            </a:endParaRPr>
          </a:p>
        </p:txBody>
      </p:sp>
      <p:sp>
        <p:nvSpPr>
          <p:cNvPr id="10" name="Rectangle 7"/>
          <p:cNvSpPr>
            <a:spLocks noChangeArrowheads="1"/>
          </p:cNvSpPr>
          <p:nvPr/>
        </p:nvSpPr>
        <p:spPr bwMode="auto">
          <a:xfrm>
            <a:off x="6938963" y="2365356"/>
            <a:ext cx="1898650" cy="2708815"/>
          </a:xfrm>
          <a:prstGeom prst="rect">
            <a:avLst/>
          </a:prstGeom>
          <a:solidFill>
            <a:srgbClr val="D9E8F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s-ES"/>
          </a:p>
        </p:txBody>
      </p:sp>
      <p:sp>
        <p:nvSpPr>
          <p:cNvPr id="11" name="Rectangle 562"/>
          <p:cNvSpPr>
            <a:spLocks noChangeArrowheads="1"/>
          </p:cNvSpPr>
          <p:nvPr/>
        </p:nvSpPr>
        <p:spPr bwMode="auto">
          <a:xfrm>
            <a:off x="6913563" y="1843335"/>
            <a:ext cx="1928813" cy="522022"/>
          </a:xfrm>
          <a:prstGeom prst="rect">
            <a:avLst/>
          </a:prstGeom>
          <a:solidFill>
            <a:srgbClr val="007AA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spcAft>
                <a:spcPct val="0"/>
              </a:spcAft>
              <a:buClrTx/>
              <a:buSzTx/>
              <a:buFontTx/>
              <a:buNone/>
            </a:pPr>
            <a:r>
              <a:rPr lang="es-ES" sz="1000" b="1" baseline="0" dirty="0" smtClean="0">
                <a:solidFill>
                  <a:schemeClr val="tx1"/>
                </a:solidFill>
              </a:rPr>
              <a:t>2016</a:t>
            </a:r>
            <a:endParaRPr lang="es-ES" sz="1000" b="1" baseline="0" dirty="0">
              <a:solidFill>
                <a:schemeClr val="tx1"/>
              </a:solidFill>
            </a:endParaRPr>
          </a:p>
        </p:txBody>
      </p:sp>
      <p:sp>
        <p:nvSpPr>
          <p:cNvPr id="12" name="Rectangle 2"/>
          <p:cNvSpPr>
            <a:spLocks noChangeArrowheads="1"/>
          </p:cNvSpPr>
          <p:nvPr/>
        </p:nvSpPr>
        <p:spPr bwMode="auto">
          <a:xfrm>
            <a:off x="2647671" y="2365357"/>
            <a:ext cx="4265892" cy="2708814"/>
          </a:xfrm>
          <a:prstGeom prst="rect">
            <a:avLst/>
          </a:prstGeom>
          <a:solidFill>
            <a:srgbClr val="EDF1F7"/>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spcAft>
                <a:spcPct val="0"/>
              </a:spcAft>
              <a:buClrTx/>
              <a:buSzTx/>
              <a:buFontTx/>
              <a:buNone/>
            </a:pPr>
            <a:endParaRPr lang="es-ES" sz="2400" baseline="0">
              <a:solidFill>
                <a:schemeClr val="tx1"/>
              </a:solidFill>
            </a:endParaRPr>
          </a:p>
        </p:txBody>
      </p:sp>
      <p:sp>
        <p:nvSpPr>
          <p:cNvPr id="13" name="Rectangle 13"/>
          <p:cNvSpPr>
            <a:spLocks noChangeArrowheads="1"/>
          </p:cNvSpPr>
          <p:nvPr/>
        </p:nvSpPr>
        <p:spPr bwMode="auto">
          <a:xfrm>
            <a:off x="2603501" y="2078285"/>
            <a:ext cx="4311650" cy="280987"/>
          </a:xfrm>
          <a:prstGeom prst="rect">
            <a:avLst/>
          </a:prstGeom>
          <a:solidFill>
            <a:srgbClr val="007AA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 name="Rectangle 562"/>
          <p:cNvSpPr>
            <a:spLocks noChangeArrowheads="1"/>
          </p:cNvSpPr>
          <p:nvPr/>
        </p:nvSpPr>
        <p:spPr bwMode="auto">
          <a:xfrm>
            <a:off x="2603501" y="1843335"/>
            <a:ext cx="4337312" cy="241300"/>
          </a:xfrm>
          <a:prstGeom prst="rect">
            <a:avLst/>
          </a:prstGeom>
          <a:solidFill>
            <a:srgbClr val="007AA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0"/>
              </a:spcAft>
              <a:buClrTx/>
              <a:buSzTx/>
              <a:buFontTx/>
              <a:buNone/>
            </a:pPr>
            <a:r>
              <a:rPr lang="es-ES" sz="1000" b="1" baseline="0" dirty="0" smtClean="0">
                <a:solidFill>
                  <a:schemeClr val="tx1"/>
                </a:solidFill>
              </a:rPr>
              <a:t>2015</a:t>
            </a:r>
            <a:endParaRPr lang="es-ES" sz="1000" b="1" baseline="0" dirty="0">
              <a:solidFill>
                <a:schemeClr val="tx1"/>
              </a:solidFill>
            </a:endParaRPr>
          </a:p>
        </p:txBody>
      </p:sp>
      <p:sp>
        <p:nvSpPr>
          <p:cNvPr id="15" name="Line 19"/>
          <p:cNvSpPr>
            <a:spLocks noChangeShapeType="1"/>
          </p:cNvSpPr>
          <p:nvPr/>
        </p:nvSpPr>
        <p:spPr bwMode="auto">
          <a:xfrm>
            <a:off x="6543676" y="2086221"/>
            <a:ext cx="6240"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 name="Line 20"/>
          <p:cNvSpPr>
            <a:spLocks noChangeShapeType="1"/>
          </p:cNvSpPr>
          <p:nvPr/>
        </p:nvSpPr>
        <p:spPr bwMode="auto">
          <a:xfrm>
            <a:off x="5822951" y="2086221"/>
            <a:ext cx="0"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7" name="Line 21"/>
          <p:cNvSpPr>
            <a:spLocks noChangeShapeType="1"/>
          </p:cNvSpPr>
          <p:nvPr/>
        </p:nvSpPr>
        <p:spPr bwMode="auto">
          <a:xfrm>
            <a:off x="5473700" y="2086221"/>
            <a:ext cx="14287"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8" name="Line 22"/>
          <p:cNvSpPr>
            <a:spLocks noChangeShapeType="1"/>
          </p:cNvSpPr>
          <p:nvPr/>
        </p:nvSpPr>
        <p:spPr bwMode="auto">
          <a:xfrm>
            <a:off x="5122863" y="2086221"/>
            <a:ext cx="0"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 name="Line 24"/>
          <p:cNvSpPr>
            <a:spLocks noChangeShapeType="1"/>
          </p:cNvSpPr>
          <p:nvPr/>
        </p:nvSpPr>
        <p:spPr bwMode="auto">
          <a:xfrm>
            <a:off x="4422775" y="2086221"/>
            <a:ext cx="15875" cy="2987949"/>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0" name="Line 25"/>
          <p:cNvSpPr>
            <a:spLocks noChangeShapeType="1"/>
          </p:cNvSpPr>
          <p:nvPr/>
        </p:nvSpPr>
        <p:spPr bwMode="auto">
          <a:xfrm>
            <a:off x="4071937" y="2086221"/>
            <a:ext cx="28575" cy="2987949"/>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1" name="Line 26"/>
          <p:cNvSpPr>
            <a:spLocks noChangeShapeType="1"/>
          </p:cNvSpPr>
          <p:nvPr/>
        </p:nvSpPr>
        <p:spPr bwMode="auto">
          <a:xfrm>
            <a:off x="3722688" y="2086221"/>
            <a:ext cx="0"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2" name="Line 27"/>
          <p:cNvSpPr>
            <a:spLocks noChangeShapeType="1"/>
          </p:cNvSpPr>
          <p:nvPr/>
        </p:nvSpPr>
        <p:spPr bwMode="auto">
          <a:xfrm>
            <a:off x="3371850" y="2086221"/>
            <a:ext cx="1829"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3" name="Line 28"/>
          <p:cNvSpPr>
            <a:spLocks noChangeShapeType="1"/>
          </p:cNvSpPr>
          <p:nvPr/>
        </p:nvSpPr>
        <p:spPr bwMode="auto">
          <a:xfrm>
            <a:off x="3022601" y="2086221"/>
            <a:ext cx="0"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 name="Line 9"/>
          <p:cNvSpPr>
            <a:spLocks noChangeShapeType="1"/>
          </p:cNvSpPr>
          <p:nvPr/>
        </p:nvSpPr>
        <p:spPr bwMode="auto">
          <a:xfrm>
            <a:off x="8401051" y="2070347"/>
            <a:ext cx="0" cy="3003823"/>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 name="Line 10"/>
          <p:cNvSpPr>
            <a:spLocks noChangeShapeType="1"/>
          </p:cNvSpPr>
          <p:nvPr/>
        </p:nvSpPr>
        <p:spPr bwMode="auto">
          <a:xfrm>
            <a:off x="7904163" y="2070347"/>
            <a:ext cx="0" cy="3003823"/>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 name="Line 11"/>
          <p:cNvSpPr>
            <a:spLocks noChangeShapeType="1"/>
          </p:cNvSpPr>
          <p:nvPr/>
        </p:nvSpPr>
        <p:spPr bwMode="auto">
          <a:xfrm>
            <a:off x="7386638" y="2079871"/>
            <a:ext cx="0" cy="2994299"/>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 name="Line 8"/>
          <p:cNvSpPr>
            <a:spLocks noChangeShapeType="1"/>
          </p:cNvSpPr>
          <p:nvPr/>
        </p:nvSpPr>
        <p:spPr bwMode="auto">
          <a:xfrm flipH="1">
            <a:off x="6167992" y="2087809"/>
            <a:ext cx="5796" cy="2986362"/>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8" name="Line 23"/>
          <p:cNvSpPr>
            <a:spLocks noChangeShapeType="1"/>
          </p:cNvSpPr>
          <p:nvPr/>
        </p:nvSpPr>
        <p:spPr bwMode="auto">
          <a:xfrm>
            <a:off x="4773612" y="2087810"/>
            <a:ext cx="9525" cy="2986361"/>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 name="Text Box 53"/>
          <p:cNvSpPr txBox="1">
            <a:spLocks noChangeArrowheads="1"/>
          </p:cNvSpPr>
          <p:nvPr/>
        </p:nvSpPr>
        <p:spPr bwMode="auto">
          <a:xfrm>
            <a:off x="2603501" y="2105272"/>
            <a:ext cx="45193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_tradnl" sz="900" baseline="0" dirty="0" err="1" smtClean="0">
                <a:solidFill>
                  <a:schemeClr val="tx1"/>
                </a:solidFill>
              </a:rPr>
              <a:t>Jan</a:t>
            </a:r>
            <a:endParaRPr lang="es-ES" sz="900" baseline="0" dirty="0">
              <a:solidFill>
                <a:schemeClr val="tx1"/>
              </a:solidFill>
            </a:endParaRPr>
          </a:p>
        </p:txBody>
      </p:sp>
      <p:sp>
        <p:nvSpPr>
          <p:cNvPr id="30" name="Text Box 54"/>
          <p:cNvSpPr txBox="1">
            <a:spLocks noChangeArrowheads="1"/>
          </p:cNvSpPr>
          <p:nvPr/>
        </p:nvSpPr>
        <p:spPr bwMode="auto">
          <a:xfrm>
            <a:off x="6151563" y="2105272"/>
            <a:ext cx="43633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a:solidFill>
                  <a:schemeClr val="tx1"/>
                </a:solidFill>
              </a:rPr>
              <a:t>Nov</a:t>
            </a:r>
          </a:p>
        </p:txBody>
      </p:sp>
      <p:sp>
        <p:nvSpPr>
          <p:cNvPr id="31" name="Text Box 55"/>
          <p:cNvSpPr txBox="1">
            <a:spLocks noChangeArrowheads="1"/>
          </p:cNvSpPr>
          <p:nvPr/>
        </p:nvSpPr>
        <p:spPr bwMode="auto">
          <a:xfrm>
            <a:off x="3008313" y="2105272"/>
            <a:ext cx="4171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a:solidFill>
                  <a:schemeClr val="tx1"/>
                </a:solidFill>
              </a:rPr>
              <a:t>Feb</a:t>
            </a:r>
          </a:p>
        </p:txBody>
      </p:sp>
      <p:sp>
        <p:nvSpPr>
          <p:cNvPr id="32" name="Text Box 56"/>
          <p:cNvSpPr txBox="1">
            <a:spLocks noChangeArrowheads="1"/>
          </p:cNvSpPr>
          <p:nvPr/>
        </p:nvSpPr>
        <p:spPr bwMode="auto">
          <a:xfrm>
            <a:off x="5811838" y="2105272"/>
            <a:ext cx="4026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a:solidFill>
                  <a:schemeClr val="tx1"/>
                </a:solidFill>
              </a:rPr>
              <a:t>Oct</a:t>
            </a:r>
          </a:p>
        </p:txBody>
      </p:sp>
      <p:sp>
        <p:nvSpPr>
          <p:cNvPr id="33" name="Rectangle 562"/>
          <p:cNvSpPr>
            <a:spLocks noChangeArrowheads="1"/>
          </p:cNvSpPr>
          <p:nvPr/>
        </p:nvSpPr>
        <p:spPr bwMode="auto">
          <a:xfrm>
            <a:off x="225604" y="2056571"/>
            <a:ext cx="1640898" cy="316995"/>
          </a:xfrm>
          <a:prstGeom prst="rect">
            <a:avLst/>
          </a:prstGeom>
          <a:solidFill>
            <a:srgbClr val="007AA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0"/>
              </a:spcAft>
              <a:buClrTx/>
              <a:buSzTx/>
              <a:buFontTx/>
              <a:buNone/>
            </a:pPr>
            <a:r>
              <a:rPr lang="es-ES" sz="1000" b="1" baseline="0" dirty="0" err="1" smtClean="0">
                <a:solidFill>
                  <a:schemeClr val="tx1"/>
                </a:solidFill>
              </a:rPr>
              <a:t>Projects</a:t>
            </a:r>
            <a:endParaRPr lang="es-ES" sz="1000" b="1" baseline="0" dirty="0">
              <a:solidFill>
                <a:schemeClr val="tx1"/>
              </a:solidFill>
            </a:endParaRPr>
          </a:p>
        </p:txBody>
      </p:sp>
      <p:sp>
        <p:nvSpPr>
          <p:cNvPr id="34" name="Text Box 59"/>
          <p:cNvSpPr txBox="1">
            <a:spLocks noChangeArrowheads="1"/>
          </p:cNvSpPr>
          <p:nvPr/>
        </p:nvSpPr>
        <p:spPr bwMode="auto">
          <a:xfrm>
            <a:off x="6969126" y="2110035"/>
            <a:ext cx="364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smtClean="0">
                <a:solidFill>
                  <a:schemeClr val="tx1"/>
                </a:solidFill>
              </a:rPr>
              <a:t>Q1</a:t>
            </a:r>
            <a:endParaRPr lang="es-ES" sz="900" baseline="0" dirty="0">
              <a:solidFill>
                <a:schemeClr val="tx1"/>
              </a:solidFill>
            </a:endParaRPr>
          </a:p>
        </p:txBody>
      </p:sp>
      <p:sp>
        <p:nvSpPr>
          <p:cNvPr id="35" name="Text Box 60"/>
          <p:cNvSpPr txBox="1">
            <a:spLocks noChangeArrowheads="1"/>
          </p:cNvSpPr>
          <p:nvPr/>
        </p:nvSpPr>
        <p:spPr bwMode="auto">
          <a:xfrm>
            <a:off x="7475538" y="2111622"/>
            <a:ext cx="364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a:solidFill>
                  <a:schemeClr val="tx1"/>
                </a:solidFill>
              </a:rPr>
              <a:t>Q</a:t>
            </a:r>
            <a:r>
              <a:rPr lang="es-ES" sz="900" baseline="0" dirty="0" smtClean="0">
                <a:solidFill>
                  <a:schemeClr val="tx1"/>
                </a:solidFill>
              </a:rPr>
              <a:t>2</a:t>
            </a:r>
            <a:endParaRPr lang="es-ES" sz="900" baseline="0" dirty="0">
              <a:solidFill>
                <a:schemeClr val="tx1"/>
              </a:solidFill>
            </a:endParaRPr>
          </a:p>
        </p:txBody>
      </p:sp>
      <p:sp>
        <p:nvSpPr>
          <p:cNvPr id="36" name="Text Box 61"/>
          <p:cNvSpPr txBox="1">
            <a:spLocks noChangeArrowheads="1"/>
          </p:cNvSpPr>
          <p:nvPr/>
        </p:nvSpPr>
        <p:spPr bwMode="auto">
          <a:xfrm>
            <a:off x="7983538" y="2111622"/>
            <a:ext cx="364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smtClean="0">
                <a:solidFill>
                  <a:schemeClr val="tx1"/>
                </a:solidFill>
              </a:rPr>
              <a:t>Q3</a:t>
            </a:r>
            <a:endParaRPr lang="es-ES" sz="900" baseline="0" dirty="0">
              <a:solidFill>
                <a:schemeClr val="tx1"/>
              </a:solidFill>
            </a:endParaRPr>
          </a:p>
        </p:txBody>
      </p:sp>
      <p:sp>
        <p:nvSpPr>
          <p:cNvPr id="37" name="Text Box 62"/>
          <p:cNvSpPr txBox="1">
            <a:spLocks noChangeArrowheads="1"/>
          </p:cNvSpPr>
          <p:nvPr/>
        </p:nvSpPr>
        <p:spPr bwMode="auto">
          <a:xfrm>
            <a:off x="8489951" y="2121147"/>
            <a:ext cx="364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smtClean="0">
                <a:solidFill>
                  <a:schemeClr val="tx1"/>
                </a:solidFill>
              </a:rPr>
              <a:t>Q4</a:t>
            </a:r>
            <a:endParaRPr lang="es-ES" sz="900" baseline="0" dirty="0">
              <a:solidFill>
                <a:schemeClr val="tx1"/>
              </a:solidFill>
            </a:endParaRPr>
          </a:p>
        </p:txBody>
      </p:sp>
      <p:sp>
        <p:nvSpPr>
          <p:cNvPr id="38" name="Text Box 63"/>
          <p:cNvSpPr txBox="1">
            <a:spLocks noChangeArrowheads="1"/>
          </p:cNvSpPr>
          <p:nvPr/>
        </p:nvSpPr>
        <p:spPr bwMode="auto">
          <a:xfrm>
            <a:off x="3357563" y="2105272"/>
            <a:ext cx="4283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a:solidFill>
                  <a:schemeClr val="tx1"/>
                </a:solidFill>
              </a:rPr>
              <a:t>Mar</a:t>
            </a:r>
          </a:p>
        </p:txBody>
      </p:sp>
      <p:sp>
        <p:nvSpPr>
          <p:cNvPr id="39" name="Text Box 64"/>
          <p:cNvSpPr txBox="1">
            <a:spLocks noChangeArrowheads="1"/>
          </p:cNvSpPr>
          <p:nvPr/>
        </p:nvSpPr>
        <p:spPr bwMode="auto">
          <a:xfrm>
            <a:off x="4060826" y="2105272"/>
            <a:ext cx="44595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a:solidFill>
                  <a:schemeClr val="tx1"/>
                </a:solidFill>
              </a:rPr>
              <a:t>May</a:t>
            </a:r>
          </a:p>
        </p:txBody>
      </p:sp>
      <p:sp>
        <p:nvSpPr>
          <p:cNvPr id="40" name="Text Box 65"/>
          <p:cNvSpPr txBox="1">
            <a:spLocks noChangeArrowheads="1"/>
          </p:cNvSpPr>
          <p:nvPr/>
        </p:nvSpPr>
        <p:spPr bwMode="auto">
          <a:xfrm>
            <a:off x="4783138" y="2105272"/>
            <a:ext cx="37061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a:solidFill>
                  <a:schemeClr val="tx1"/>
                </a:solidFill>
              </a:rPr>
              <a:t>Jul</a:t>
            </a:r>
          </a:p>
        </p:txBody>
      </p:sp>
      <p:sp>
        <p:nvSpPr>
          <p:cNvPr id="41" name="Text Box 66"/>
          <p:cNvSpPr txBox="1">
            <a:spLocks noChangeArrowheads="1"/>
          </p:cNvSpPr>
          <p:nvPr/>
        </p:nvSpPr>
        <p:spPr bwMode="auto">
          <a:xfrm>
            <a:off x="5448301" y="2105272"/>
            <a:ext cx="42351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err="1">
                <a:solidFill>
                  <a:schemeClr val="tx1"/>
                </a:solidFill>
              </a:rPr>
              <a:t>Sep</a:t>
            </a:r>
            <a:endParaRPr lang="es-ES" sz="900" baseline="0" dirty="0">
              <a:solidFill>
                <a:schemeClr val="tx1"/>
              </a:solidFill>
            </a:endParaRPr>
          </a:p>
        </p:txBody>
      </p:sp>
      <p:sp>
        <p:nvSpPr>
          <p:cNvPr id="42" name="Text Box 67"/>
          <p:cNvSpPr txBox="1">
            <a:spLocks noChangeArrowheads="1"/>
          </p:cNvSpPr>
          <p:nvPr/>
        </p:nvSpPr>
        <p:spPr bwMode="auto">
          <a:xfrm>
            <a:off x="3717926" y="2105272"/>
            <a:ext cx="41229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err="1" smtClean="0">
                <a:solidFill>
                  <a:schemeClr val="tx1"/>
                </a:solidFill>
              </a:rPr>
              <a:t>Apr</a:t>
            </a:r>
            <a:endParaRPr lang="es-ES" sz="900" baseline="0" dirty="0">
              <a:solidFill>
                <a:schemeClr val="tx1"/>
              </a:solidFill>
            </a:endParaRPr>
          </a:p>
        </p:txBody>
      </p:sp>
      <p:sp>
        <p:nvSpPr>
          <p:cNvPr id="43" name="Text Box 68"/>
          <p:cNvSpPr txBox="1">
            <a:spLocks noChangeArrowheads="1"/>
          </p:cNvSpPr>
          <p:nvPr/>
        </p:nvSpPr>
        <p:spPr bwMode="auto">
          <a:xfrm>
            <a:off x="4438651" y="2105272"/>
            <a:ext cx="41229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a:solidFill>
                  <a:schemeClr val="tx1"/>
                </a:solidFill>
              </a:rPr>
              <a:t>Jun</a:t>
            </a:r>
          </a:p>
        </p:txBody>
      </p:sp>
      <p:sp>
        <p:nvSpPr>
          <p:cNvPr id="44" name="Text Box 69"/>
          <p:cNvSpPr txBox="1">
            <a:spLocks noChangeArrowheads="1"/>
          </p:cNvSpPr>
          <p:nvPr/>
        </p:nvSpPr>
        <p:spPr bwMode="auto">
          <a:xfrm>
            <a:off x="5084763" y="2105272"/>
            <a:ext cx="43633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err="1" smtClean="0">
                <a:solidFill>
                  <a:schemeClr val="tx1"/>
                </a:solidFill>
              </a:rPr>
              <a:t>Aug</a:t>
            </a:r>
            <a:endParaRPr lang="es-ES" sz="900" baseline="0" dirty="0">
              <a:solidFill>
                <a:schemeClr val="tx1"/>
              </a:solidFill>
            </a:endParaRPr>
          </a:p>
        </p:txBody>
      </p:sp>
      <p:sp>
        <p:nvSpPr>
          <p:cNvPr id="45" name="Text Box 71"/>
          <p:cNvSpPr txBox="1">
            <a:spLocks noChangeArrowheads="1"/>
          </p:cNvSpPr>
          <p:nvPr/>
        </p:nvSpPr>
        <p:spPr bwMode="auto">
          <a:xfrm>
            <a:off x="6540138" y="2113234"/>
            <a:ext cx="5189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err="1" smtClean="0">
                <a:solidFill>
                  <a:schemeClr val="tx1"/>
                </a:solidFill>
              </a:rPr>
              <a:t>Dec</a:t>
            </a:r>
            <a:endParaRPr lang="es-ES" sz="900" baseline="0" dirty="0">
              <a:solidFill>
                <a:schemeClr val="tx1"/>
              </a:solidFill>
            </a:endParaRPr>
          </a:p>
        </p:txBody>
      </p:sp>
      <p:sp>
        <p:nvSpPr>
          <p:cNvPr id="46" name="Line 40"/>
          <p:cNvSpPr>
            <a:spLocks noChangeShapeType="1"/>
          </p:cNvSpPr>
          <p:nvPr/>
        </p:nvSpPr>
        <p:spPr bwMode="auto">
          <a:xfrm>
            <a:off x="346076" y="4006236"/>
            <a:ext cx="848201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7" name="Line 47"/>
          <p:cNvSpPr>
            <a:spLocks noChangeShapeType="1"/>
          </p:cNvSpPr>
          <p:nvPr/>
        </p:nvSpPr>
        <p:spPr bwMode="auto">
          <a:xfrm>
            <a:off x="346076" y="3255936"/>
            <a:ext cx="848201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8" name="Line 58"/>
          <p:cNvSpPr>
            <a:spLocks noChangeShapeType="1"/>
          </p:cNvSpPr>
          <p:nvPr/>
        </p:nvSpPr>
        <p:spPr bwMode="auto">
          <a:xfrm>
            <a:off x="2603501" y="2359272"/>
            <a:ext cx="622776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9" name="Text Box 106"/>
          <p:cNvSpPr txBox="1">
            <a:spLocks noChangeArrowheads="1"/>
          </p:cNvSpPr>
          <p:nvPr/>
        </p:nvSpPr>
        <p:spPr bwMode="auto">
          <a:xfrm flipV="1">
            <a:off x="1829854" y="2708206"/>
            <a:ext cx="4356093" cy="308632"/>
          </a:xfrm>
          <a:prstGeom prst="rect">
            <a:avLst/>
          </a:prstGeom>
          <a:solidFill>
            <a:srgbClr val="184C6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ctr" eaLnBrk="1" hangingPunct="1">
              <a:spcAft>
                <a:spcPct val="0"/>
              </a:spcAft>
              <a:buClrTx/>
              <a:buSzTx/>
              <a:buFontTx/>
              <a:buNone/>
            </a:pPr>
            <a:endParaRPr lang="en-US" sz="1200" b="1" baseline="0">
              <a:solidFill>
                <a:schemeClr val="bg1"/>
              </a:solidFill>
            </a:endParaRPr>
          </a:p>
        </p:txBody>
      </p:sp>
      <p:pic>
        <p:nvPicPr>
          <p:cNvPr id="50" name="Picture 115" descr="Flecha azul hacia abajo icono 96x96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0754" y="2661336"/>
            <a:ext cx="666068" cy="66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Line 39"/>
          <p:cNvSpPr>
            <a:spLocks noChangeShapeType="1"/>
          </p:cNvSpPr>
          <p:nvPr/>
        </p:nvSpPr>
        <p:spPr bwMode="auto">
          <a:xfrm>
            <a:off x="342631" y="5074170"/>
            <a:ext cx="848201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2" name="Text Box 34"/>
          <p:cNvSpPr txBox="1">
            <a:spLocks noChangeArrowheads="1"/>
          </p:cNvSpPr>
          <p:nvPr/>
        </p:nvSpPr>
        <p:spPr bwMode="auto">
          <a:xfrm>
            <a:off x="346076" y="3354783"/>
            <a:ext cx="13468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ctr" eaLnBrk="1" hangingPunct="1">
              <a:spcAft>
                <a:spcPct val="0"/>
              </a:spcAft>
              <a:buClrTx/>
              <a:buSzTx/>
              <a:buFontTx/>
              <a:buNone/>
            </a:pPr>
            <a:r>
              <a:rPr lang="es-ES" sz="1000" baseline="0" dirty="0" smtClean="0">
                <a:solidFill>
                  <a:srgbClr val="5F5F5F"/>
                </a:solidFill>
              </a:rPr>
              <a:t>Gas Day, PCS/</a:t>
            </a:r>
            <a:r>
              <a:rPr lang="es-ES" sz="1000" baseline="0" dirty="0" err="1" smtClean="0">
                <a:solidFill>
                  <a:srgbClr val="5F5F5F"/>
                </a:solidFill>
              </a:rPr>
              <a:t>Wobbe</a:t>
            </a:r>
            <a:r>
              <a:rPr lang="es-ES" sz="1000" baseline="0" dirty="0" smtClean="0">
                <a:solidFill>
                  <a:srgbClr val="5F5F5F"/>
                </a:solidFill>
              </a:rPr>
              <a:t>  &amp; C. Ref.</a:t>
            </a:r>
            <a:endParaRPr lang="es-ES" sz="1000" baseline="0" dirty="0">
              <a:solidFill>
                <a:srgbClr val="5F5F5F"/>
              </a:solidFill>
            </a:endParaRPr>
          </a:p>
        </p:txBody>
      </p:sp>
      <p:sp>
        <p:nvSpPr>
          <p:cNvPr id="53" name="Text Box 34"/>
          <p:cNvSpPr txBox="1">
            <a:spLocks noChangeArrowheads="1"/>
          </p:cNvSpPr>
          <p:nvPr/>
        </p:nvSpPr>
        <p:spPr bwMode="auto">
          <a:xfrm>
            <a:off x="382079" y="4274026"/>
            <a:ext cx="131083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ctr" eaLnBrk="1" hangingPunct="1">
              <a:spcAft>
                <a:spcPct val="0"/>
              </a:spcAft>
              <a:buClrTx/>
              <a:buSzTx/>
              <a:buFontTx/>
              <a:buNone/>
            </a:pPr>
            <a:r>
              <a:rPr lang="es-ES_tradnl" sz="1000" baseline="0" dirty="0" err="1" smtClean="0">
                <a:solidFill>
                  <a:srgbClr val="5F5F5F"/>
                </a:solidFill>
              </a:rPr>
              <a:t>Secondary</a:t>
            </a:r>
            <a:r>
              <a:rPr lang="es-ES_tradnl" sz="1000" baseline="0" dirty="0" smtClean="0">
                <a:solidFill>
                  <a:srgbClr val="5F5F5F"/>
                </a:solidFill>
              </a:rPr>
              <a:t> </a:t>
            </a:r>
            <a:r>
              <a:rPr lang="es-ES_tradnl" sz="1000" baseline="0" dirty="0" err="1" smtClean="0">
                <a:solidFill>
                  <a:srgbClr val="5F5F5F"/>
                </a:solidFill>
              </a:rPr>
              <a:t>Market</a:t>
            </a:r>
            <a:r>
              <a:rPr lang="es-ES_tradnl" sz="1000" baseline="0" dirty="0" smtClean="0">
                <a:solidFill>
                  <a:srgbClr val="5F5F5F"/>
                </a:solidFill>
              </a:rPr>
              <a:t> (re-</a:t>
            </a:r>
            <a:r>
              <a:rPr lang="es-ES_tradnl" sz="1000" baseline="0" dirty="0" err="1" smtClean="0">
                <a:solidFill>
                  <a:srgbClr val="5F5F5F"/>
                </a:solidFill>
              </a:rPr>
              <a:t>sell</a:t>
            </a:r>
            <a:r>
              <a:rPr lang="es-ES_tradnl" sz="1000" baseline="0" dirty="0" smtClean="0">
                <a:solidFill>
                  <a:srgbClr val="5F5F5F"/>
                </a:solidFill>
              </a:rPr>
              <a:t> &amp; </a:t>
            </a:r>
            <a:r>
              <a:rPr lang="es-ES_tradnl" sz="1000" baseline="0" dirty="0" err="1" smtClean="0">
                <a:solidFill>
                  <a:srgbClr val="5F5F5F"/>
                </a:solidFill>
              </a:rPr>
              <a:t>sublet</a:t>
            </a:r>
            <a:r>
              <a:rPr lang="es-ES_tradnl" sz="1000" baseline="0" dirty="0" smtClean="0">
                <a:solidFill>
                  <a:srgbClr val="5F5F5F"/>
                </a:solidFill>
              </a:rPr>
              <a:t>) </a:t>
            </a:r>
            <a:endParaRPr lang="es-ES" sz="1000" baseline="0" dirty="0" smtClean="0">
              <a:solidFill>
                <a:srgbClr val="5F5F5F"/>
              </a:solidFill>
            </a:endParaRPr>
          </a:p>
        </p:txBody>
      </p:sp>
      <p:sp>
        <p:nvSpPr>
          <p:cNvPr id="54" name="53 Decisión"/>
          <p:cNvSpPr/>
          <p:nvPr/>
        </p:nvSpPr>
        <p:spPr bwMode="auto">
          <a:xfrm>
            <a:off x="2142037" y="2747329"/>
            <a:ext cx="243869" cy="230386"/>
          </a:xfrm>
          <a:prstGeom prst="flowChartDecision">
            <a:avLst/>
          </a:prstGeom>
          <a:solidFill>
            <a:srgbClr val="99CC00"/>
          </a:solidFill>
          <a:ln w="12700">
            <a:solidFill>
              <a:srgbClr val="006600"/>
            </a:solidFill>
          </a:ln>
          <a:effectLst/>
          <a:extLst/>
        </p:spPr>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55" name="54 Decisión"/>
          <p:cNvSpPr/>
          <p:nvPr/>
        </p:nvSpPr>
        <p:spPr bwMode="auto">
          <a:xfrm>
            <a:off x="5187456" y="2747329"/>
            <a:ext cx="197838" cy="230386"/>
          </a:xfrm>
          <a:prstGeom prst="flowChartDecision">
            <a:avLst/>
          </a:prstGeom>
          <a:solidFill>
            <a:schemeClr val="accent1">
              <a:lumMod val="40000"/>
              <a:lumOff val="60000"/>
            </a:schemeClr>
          </a:solidFill>
          <a:ln w="12700">
            <a:solidFill>
              <a:srgbClr val="006600"/>
            </a:solidFill>
          </a:ln>
          <a:effectLst/>
          <a:extLst/>
        </p:spPr>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56" name="Text Box 34"/>
          <p:cNvSpPr txBox="1">
            <a:spLocks noChangeArrowheads="1"/>
          </p:cNvSpPr>
          <p:nvPr/>
        </p:nvSpPr>
        <p:spPr bwMode="auto">
          <a:xfrm>
            <a:off x="394552" y="2613915"/>
            <a:ext cx="130300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ctr" eaLnBrk="1" hangingPunct="1">
              <a:spcAft>
                <a:spcPct val="0"/>
              </a:spcAft>
              <a:buClrTx/>
              <a:buSzTx/>
              <a:buFontTx/>
              <a:buNone/>
            </a:pPr>
            <a:r>
              <a:rPr lang="es-ES_tradnl" sz="1000" baseline="0" dirty="0" err="1" smtClean="0">
                <a:solidFill>
                  <a:srgbClr val="5F5F5F"/>
                </a:solidFill>
              </a:rPr>
              <a:t>Daily</a:t>
            </a:r>
            <a:r>
              <a:rPr lang="es-ES_tradnl" sz="1000" baseline="0" dirty="0" smtClean="0">
                <a:solidFill>
                  <a:srgbClr val="5F5F5F"/>
                </a:solidFill>
              </a:rPr>
              <a:t> &amp; </a:t>
            </a:r>
            <a:r>
              <a:rPr lang="es-ES_tradnl" sz="1000" baseline="0" dirty="0" err="1" smtClean="0">
                <a:solidFill>
                  <a:srgbClr val="5F5F5F"/>
                </a:solidFill>
              </a:rPr>
              <a:t>whithin-day</a:t>
            </a:r>
            <a:r>
              <a:rPr lang="es-ES_tradnl" sz="1000" baseline="0" dirty="0" smtClean="0">
                <a:solidFill>
                  <a:srgbClr val="5F5F5F"/>
                </a:solidFill>
              </a:rPr>
              <a:t> </a:t>
            </a:r>
            <a:r>
              <a:rPr lang="es-ES_tradnl" sz="1000" baseline="0" dirty="0" err="1" smtClean="0">
                <a:solidFill>
                  <a:srgbClr val="5F5F5F"/>
                </a:solidFill>
              </a:rPr>
              <a:t>auctions</a:t>
            </a:r>
            <a:endParaRPr lang="es-ES" sz="1000" baseline="0" dirty="0">
              <a:solidFill>
                <a:srgbClr val="5F5F5F"/>
              </a:solidFill>
            </a:endParaRPr>
          </a:p>
        </p:txBody>
      </p:sp>
      <p:sp>
        <p:nvSpPr>
          <p:cNvPr id="57" name="Rectangle 562"/>
          <p:cNvSpPr>
            <a:spLocks noChangeArrowheads="1"/>
          </p:cNvSpPr>
          <p:nvPr/>
        </p:nvSpPr>
        <p:spPr bwMode="auto">
          <a:xfrm>
            <a:off x="1839428" y="1843335"/>
            <a:ext cx="808243" cy="530232"/>
          </a:xfrm>
          <a:prstGeom prst="rect">
            <a:avLst/>
          </a:prstGeom>
          <a:solidFill>
            <a:srgbClr val="007AA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spcAft>
                <a:spcPct val="0"/>
              </a:spcAft>
              <a:buClrTx/>
              <a:buSzTx/>
              <a:buFontTx/>
              <a:buNone/>
            </a:pPr>
            <a:r>
              <a:rPr lang="es-ES" sz="1000" b="1" baseline="0" dirty="0" smtClean="0">
                <a:solidFill>
                  <a:schemeClr val="tx1"/>
                </a:solidFill>
              </a:rPr>
              <a:t>2014</a:t>
            </a:r>
            <a:endParaRPr lang="es-ES" sz="1000" b="1" baseline="0" dirty="0">
              <a:solidFill>
                <a:schemeClr val="tx1"/>
              </a:solidFill>
            </a:endParaRPr>
          </a:p>
        </p:txBody>
      </p:sp>
      <p:sp>
        <p:nvSpPr>
          <p:cNvPr id="58" name="Line 8"/>
          <p:cNvSpPr>
            <a:spLocks noChangeShapeType="1"/>
          </p:cNvSpPr>
          <p:nvPr/>
        </p:nvSpPr>
        <p:spPr bwMode="auto">
          <a:xfrm>
            <a:off x="2647671" y="2025262"/>
            <a:ext cx="280" cy="3048908"/>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9" name="58 CuadroTexto"/>
          <p:cNvSpPr txBox="1"/>
          <p:nvPr/>
        </p:nvSpPr>
        <p:spPr>
          <a:xfrm>
            <a:off x="1633136" y="3014025"/>
            <a:ext cx="1845377" cy="230832"/>
          </a:xfrm>
          <a:prstGeom prst="rect">
            <a:avLst/>
          </a:prstGeom>
          <a:noFill/>
        </p:spPr>
        <p:txBody>
          <a:bodyPr wrap="none" rtlCol="0">
            <a:spAutoFit/>
          </a:bodyPr>
          <a:lstStyle/>
          <a:p>
            <a:pPr>
              <a:buNone/>
            </a:pPr>
            <a:r>
              <a:rPr lang="es-ES_tradnl" sz="900" baseline="0" dirty="0" smtClean="0"/>
              <a:t>2014 </a:t>
            </a:r>
            <a:r>
              <a:rPr lang="es-ES_tradnl" sz="900" baseline="0" dirty="0" err="1" smtClean="0"/>
              <a:t>Closure</a:t>
            </a:r>
            <a:r>
              <a:rPr lang="es-ES_tradnl" sz="900" baseline="0" dirty="0" smtClean="0"/>
              <a:t> of </a:t>
            </a:r>
            <a:r>
              <a:rPr lang="es-ES_tradnl" sz="900" baseline="0" dirty="0" err="1" smtClean="0"/>
              <a:t>Requirements</a:t>
            </a:r>
            <a:endParaRPr lang="es-ES" sz="900" i="1" baseline="0" dirty="0"/>
          </a:p>
        </p:txBody>
      </p:sp>
      <p:sp>
        <p:nvSpPr>
          <p:cNvPr id="60" name="59 CuadroTexto"/>
          <p:cNvSpPr txBox="1"/>
          <p:nvPr/>
        </p:nvSpPr>
        <p:spPr>
          <a:xfrm>
            <a:off x="4724264" y="3025104"/>
            <a:ext cx="1095172" cy="230832"/>
          </a:xfrm>
          <a:prstGeom prst="rect">
            <a:avLst/>
          </a:prstGeom>
          <a:noFill/>
        </p:spPr>
        <p:txBody>
          <a:bodyPr wrap="none" rtlCol="0">
            <a:spAutoFit/>
          </a:bodyPr>
          <a:lstStyle/>
          <a:p>
            <a:pPr>
              <a:buNone/>
            </a:pPr>
            <a:r>
              <a:rPr lang="es-ES_tradnl" sz="900" baseline="0" dirty="0" err="1" smtClean="0"/>
              <a:t>Start</a:t>
            </a:r>
            <a:r>
              <a:rPr lang="es-ES_tradnl" sz="900" baseline="0" dirty="0" smtClean="0"/>
              <a:t> of </a:t>
            </a:r>
            <a:r>
              <a:rPr lang="es-ES_tradnl" sz="900" baseline="0" dirty="0" err="1" smtClean="0"/>
              <a:t>the</a:t>
            </a:r>
            <a:r>
              <a:rPr lang="es-ES_tradnl" sz="900" baseline="0" dirty="0" smtClean="0"/>
              <a:t> </a:t>
            </a:r>
            <a:r>
              <a:rPr lang="es-ES_tradnl" sz="900" baseline="0" dirty="0" err="1" smtClean="0"/>
              <a:t>tests</a:t>
            </a:r>
            <a:endParaRPr lang="es-ES" sz="900" i="1" baseline="0" dirty="0"/>
          </a:p>
        </p:txBody>
      </p:sp>
      <p:sp>
        <p:nvSpPr>
          <p:cNvPr id="61" name="60 CuadroTexto"/>
          <p:cNvSpPr txBox="1"/>
          <p:nvPr/>
        </p:nvSpPr>
        <p:spPr>
          <a:xfrm>
            <a:off x="5770300" y="3025104"/>
            <a:ext cx="1037463" cy="230832"/>
          </a:xfrm>
          <a:prstGeom prst="rect">
            <a:avLst/>
          </a:prstGeom>
          <a:noFill/>
        </p:spPr>
        <p:txBody>
          <a:bodyPr wrap="none" rtlCol="0">
            <a:spAutoFit/>
          </a:bodyPr>
          <a:lstStyle/>
          <a:p>
            <a:pPr>
              <a:buNone/>
            </a:pPr>
            <a:r>
              <a:rPr lang="es-ES_tradnl" sz="900" dirty="0" err="1" smtClean="0"/>
              <a:t>Implementation</a:t>
            </a:r>
            <a:endParaRPr lang="es-ES" sz="900" i="1" baseline="0" dirty="0"/>
          </a:p>
        </p:txBody>
      </p:sp>
      <p:sp>
        <p:nvSpPr>
          <p:cNvPr id="62" name="Text Box 106"/>
          <p:cNvSpPr txBox="1">
            <a:spLocks noChangeArrowheads="1"/>
          </p:cNvSpPr>
          <p:nvPr/>
        </p:nvSpPr>
        <p:spPr bwMode="auto">
          <a:xfrm flipV="1">
            <a:off x="1839429" y="3477466"/>
            <a:ext cx="5547209" cy="308632"/>
          </a:xfrm>
          <a:prstGeom prst="rect">
            <a:avLst/>
          </a:prstGeom>
          <a:solidFill>
            <a:srgbClr val="184C6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ctr" eaLnBrk="1" hangingPunct="1">
              <a:spcAft>
                <a:spcPct val="0"/>
              </a:spcAft>
              <a:buClrTx/>
              <a:buSzTx/>
              <a:buFontTx/>
              <a:buNone/>
            </a:pPr>
            <a:endParaRPr lang="en-US" sz="1200" b="1" baseline="0">
              <a:solidFill>
                <a:schemeClr val="bg1"/>
              </a:solidFill>
            </a:endParaRPr>
          </a:p>
        </p:txBody>
      </p:sp>
      <p:pic>
        <p:nvPicPr>
          <p:cNvPr id="63" name="Picture 115" descr="Flecha azul hacia abajo icono 96x96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9922" y="3451777"/>
            <a:ext cx="666068" cy="66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63 CuadroTexto"/>
          <p:cNvSpPr txBox="1"/>
          <p:nvPr/>
        </p:nvSpPr>
        <p:spPr>
          <a:xfrm>
            <a:off x="6670680" y="3793365"/>
            <a:ext cx="1351652" cy="230832"/>
          </a:xfrm>
          <a:prstGeom prst="rect">
            <a:avLst/>
          </a:prstGeom>
          <a:noFill/>
        </p:spPr>
        <p:txBody>
          <a:bodyPr wrap="none" rtlCol="0">
            <a:spAutoFit/>
          </a:bodyPr>
          <a:lstStyle/>
          <a:p>
            <a:pPr>
              <a:buNone/>
            </a:pPr>
            <a:r>
              <a:rPr lang="es-ES_tradnl" sz="900" baseline="0" dirty="0" smtClean="0"/>
              <a:t>PCS/</a:t>
            </a:r>
            <a:r>
              <a:rPr lang="es-ES_tradnl" sz="900" baseline="0" dirty="0" err="1" smtClean="0"/>
              <a:t>Wobbe</a:t>
            </a:r>
            <a:r>
              <a:rPr lang="es-ES_tradnl" sz="900" baseline="0" dirty="0" smtClean="0"/>
              <a:t> &amp; C. Ref.</a:t>
            </a:r>
            <a:endParaRPr lang="es-ES" sz="900" baseline="0" dirty="0"/>
          </a:p>
        </p:txBody>
      </p:sp>
      <p:pic>
        <p:nvPicPr>
          <p:cNvPr id="65" name="Picture 115" descr="Flecha azul hacia abajo icono 96x96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698" y="3463875"/>
            <a:ext cx="666068" cy="66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65 CuadroTexto"/>
          <p:cNvSpPr txBox="1"/>
          <p:nvPr/>
        </p:nvSpPr>
        <p:spPr>
          <a:xfrm>
            <a:off x="5833662" y="3798195"/>
            <a:ext cx="646331" cy="230832"/>
          </a:xfrm>
          <a:prstGeom prst="rect">
            <a:avLst/>
          </a:prstGeom>
          <a:noFill/>
        </p:spPr>
        <p:txBody>
          <a:bodyPr wrap="none" rtlCol="0">
            <a:spAutoFit/>
          </a:bodyPr>
          <a:lstStyle/>
          <a:p>
            <a:pPr>
              <a:buNone/>
            </a:pPr>
            <a:r>
              <a:rPr lang="es-ES_tradnl" sz="900" dirty="0" smtClean="0"/>
              <a:t>Gas Day</a:t>
            </a:r>
            <a:endParaRPr lang="es-ES" sz="900" baseline="0" dirty="0"/>
          </a:p>
        </p:txBody>
      </p:sp>
      <p:sp>
        <p:nvSpPr>
          <p:cNvPr id="67" name="66 Decisión"/>
          <p:cNvSpPr/>
          <p:nvPr/>
        </p:nvSpPr>
        <p:spPr bwMode="auto">
          <a:xfrm>
            <a:off x="5194143" y="3516589"/>
            <a:ext cx="197838" cy="230386"/>
          </a:xfrm>
          <a:prstGeom prst="flowChartDecision">
            <a:avLst/>
          </a:prstGeom>
          <a:solidFill>
            <a:schemeClr val="accent1">
              <a:lumMod val="40000"/>
              <a:lumOff val="60000"/>
            </a:schemeClr>
          </a:solidFill>
          <a:ln w="12700">
            <a:solidFill>
              <a:srgbClr val="006600"/>
            </a:solidFill>
          </a:ln>
          <a:effectLst/>
          <a:extLst/>
        </p:spPr>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68" name="67 CuadroTexto"/>
          <p:cNvSpPr txBox="1"/>
          <p:nvPr/>
        </p:nvSpPr>
        <p:spPr>
          <a:xfrm>
            <a:off x="4711224" y="3777206"/>
            <a:ext cx="1095172" cy="230832"/>
          </a:xfrm>
          <a:prstGeom prst="rect">
            <a:avLst/>
          </a:prstGeom>
          <a:noFill/>
        </p:spPr>
        <p:txBody>
          <a:bodyPr wrap="none" rtlCol="0">
            <a:spAutoFit/>
          </a:bodyPr>
          <a:lstStyle/>
          <a:p>
            <a:pPr>
              <a:buNone/>
            </a:pPr>
            <a:r>
              <a:rPr lang="es-ES_tradnl" sz="900" baseline="0" dirty="0" err="1" smtClean="0"/>
              <a:t>Start</a:t>
            </a:r>
            <a:r>
              <a:rPr lang="es-ES_tradnl" sz="900" dirty="0" smtClean="0"/>
              <a:t> of </a:t>
            </a:r>
            <a:r>
              <a:rPr lang="es-ES_tradnl" sz="900" dirty="0" err="1" smtClean="0"/>
              <a:t>the</a:t>
            </a:r>
            <a:r>
              <a:rPr lang="es-ES_tradnl" sz="900" dirty="0" smtClean="0"/>
              <a:t> </a:t>
            </a:r>
            <a:r>
              <a:rPr lang="es-ES_tradnl" sz="900" dirty="0" err="1" smtClean="0"/>
              <a:t>tests</a:t>
            </a:r>
            <a:endParaRPr lang="es-ES" sz="900" i="1" baseline="0" dirty="0"/>
          </a:p>
        </p:txBody>
      </p:sp>
      <p:sp>
        <p:nvSpPr>
          <p:cNvPr id="69" name="68 Decisión"/>
          <p:cNvSpPr/>
          <p:nvPr/>
        </p:nvSpPr>
        <p:spPr bwMode="auto">
          <a:xfrm>
            <a:off x="3415536" y="3516589"/>
            <a:ext cx="243869" cy="230386"/>
          </a:xfrm>
          <a:prstGeom prst="flowChartDecision">
            <a:avLst/>
          </a:prstGeom>
          <a:solidFill>
            <a:srgbClr val="99CC00"/>
          </a:solidFill>
          <a:ln w="12700">
            <a:solidFill>
              <a:srgbClr val="006600"/>
            </a:solidFill>
          </a:ln>
          <a:effectLst/>
          <a:extLst/>
        </p:spPr>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70" name="69 CuadroTexto"/>
          <p:cNvSpPr txBox="1"/>
          <p:nvPr/>
        </p:nvSpPr>
        <p:spPr>
          <a:xfrm>
            <a:off x="3074149" y="3771704"/>
            <a:ext cx="1556836" cy="230832"/>
          </a:xfrm>
          <a:prstGeom prst="rect">
            <a:avLst/>
          </a:prstGeom>
          <a:noFill/>
        </p:spPr>
        <p:txBody>
          <a:bodyPr wrap="none" rtlCol="0">
            <a:spAutoFit/>
          </a:bodyPr>
          <a:lstStyle/>
          <a:p>
            <a:pPr>
              <a:buNone/>
            </a:pPr>
            <a:r>
              <a:rPr lang="es-ES_tradnl" sz="900" baseline="0" dirty="0" err="1" smtClean="0"/>
              <a:t>Closure</a:t>
            </a:r>
            <a:r>
              <a:rPr lang="es-ES_tradnl" sz="900" baseline="0" dirty="0" smtClean="0"/>
              <a:t> of</a:t>
            </a:r>
            <a:r>
              <a:rPr lang="es-ES_tradnl" sz="900" dirty="0" smtClean="0"/>
              <a:t> </a:t>
            </a:r>
            <a:r>
              <a:rPr lang="es-ES_tradnl" sz="900" dirty="0" err="1" smtClean="0"/>
              <a:t>Requirements</a:t>
            </a:r>
            <a:endParaRPr lang="es-ES" sz="900" i="1" baseline="0" dirty="0"/>
          </a:p>
        </p:txBody>
      </p:sp>
      <p:sp>
        <p:nvSpPr>
          <p:cNvPr id="71" name="Text Box 106"/>
          <p:cNvSpPr txBox="1">
            <a:spLocks noChangeArrowheads="1"/>
          </p:cNvSpPr>
          <p:nvPr/>
        </p:nvSpPr>
        <p:spPr bwMode="auto">
          <a:xfrm flipV="1">
            <a:off x="1829854" y="4283184"/>
            <a:ext cx="5543102" cy="308632"/>
          </a:xfrm>
          <a:prstGeom prst="rect">
            <a:avLst/>
          </a:prstGeom>
          <a:solidFill>
            <a:srgbClr val="184C6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ctr" eaLnBrk="1" hangingPunct="1">
              <a:spcAft>
                <a:spcPct val="0"/>
              </a:spcAft>
              <a:buClrTx/>
              <a:buSzTx/>
              <a:buFontTx/>
              <a:buNone/>
            </a:pPr>
            <a:endParaRPr lang="en-US" sz="1200" b="1" baseline="0">
              <a:solidFill>
                <a:schemeClr val="bg1"/>
              </a:solidFill>
            </a:endParaRPr>
          </a:p>
        </p:txBody>
      </p:sp>
      <p:pic>
        <p:nvPicPr>
          <p:cNvPr id="72" name="Picture 115" descr="Flecha azul hacia abajo icono 96x96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4958" y="4274026"/>
            <a:ext cx="666068" cy="66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72 CuadroTexto"/>
          <p:cNvSpPr txBox="1"/>
          <p:nvPr/>
        </p:nvSpPr>
        <p:spPr>
          <a:xfrm>
            <a:off x="5489228" y="4644357"/>
            <a:ext cx="1404046" cy="369332"/>
          </a:xfrm>
          <a:prstGeom prst="rect">
            <a:avLst/>
          </a:prstGeom>
          <a:noFill/>
        </p:spPr>
        <p:txBody>
          <a:bodyPr wrap="square" rtlCol="0">
            <a:spAutoFit/>
          </a:bodyPr>
          <a:lstStyle/>
          <a:p>
            <a:pPr algn="ctr">
              <a:buNone/>
            </a:pPr>
            <a:r>
              <a:rPr lang="es-ES_tradnl" sz="900" dirty="0" err="1" smtClean="0"/>
              <a:t>Implementation</a:t>
            </a:r>
            <a:r>
              <a:rPr lang="es-ES_tradnl" sz="900" dirty="0" smtClean="0"/>
              <a:t> of </a:t>
            </a:r>
            <a:r>
              <a:rPr lang="es-ES_tradnl" sz="900" dirty="0" err="1" smtClean="0"/>
              <a:t>Resell</a:t>
            </a:r>
            <a:endParaRPr lang="es-ES" sz="900" baseline="0" dirty="0"/>
          </a:p>
        </p:txBody>
      </p:sp>
      <p:pic>
        <p:nvPicPr>
          <p:cNvPr id="74" name="Picture 115" descr="Flecha azul hacia abajo icono 96x96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788" y="4263714"/>
            <a:ext cx="666068" cy="66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74 CuadroTexto"/>
          <p:cNvSpPr txBox="1"/>
          <p:nvPr/>
        </p:nvSpPr>
        <p:spPr>
          <a:xfrm>
            <a:off x="6822566" y="4624221"/>
            <a:ext cx="1421842" cy="369332"/>
          </a:xfrm>
          <a:prstGeom prst="rect">
            <a:avLst/>
          </a:prstGeom>
          <a:noFill/>
        </p:spPr>
        <p:txBody>
          <a:bodyPr wrap="square" rtlCol="0">
            <a:spAutoFit/>
          </a:bodyPr>
          <a:lstStyle/>
          <a:p>
            <a:pPr algn="ctr">
              <a:buNone/>
            </a:pPr>
            <a:r>
              <a:rPr lang="es-ES_tradnl" sz="900" dirty="0" err="1" smtClean="0"/>
              <a:t>I</a:t>
            </a:r>
            <a:r>
              <a:rPr lang="es-ES_tradnl" sz="900" baseline="0" dirty="0" err="1" smtClean="0"/>
              <a:t>mplementation</a:t>
            </a:r>
            <a:r>
              <a:rPr lang="es-ES_tradnl" sz="900" baseline="0" dirty="0" smtClean="0"/>
              <a:t> of </a:t>
            </a:r>
            <a:r>
              <a:rPr lang="es-ES_tradnl" sz="900" baseline="0" dirty="0" err="1" smtClean="0"/>
              <a:t>Sublet</a:t>
            </a:r>
            <a:r>
              <a:rPr lang="es-ES_tradnl" sz="900" baseline="0" dirty="0" smtClean="0"/>
              <a:t> (</a:t>
            </a:r>
            <a:r>
              <a:rPr lang="es-ES_tradnl" sz="900" baseline="0" dirty="0" err="1" smtClean="0"/>
              <a:t>best</a:t>
            </a:r>
            <a:r>
              <a:rPr lang="es-ES_tradnl" sz="900" baseline="0" dirty="0" smtClean="0"/>
              <a:t> </a:t>
            </a:r>
            <a:r>
              <a:rPr lang="es-ES_tradnl" sz="900" baseline="0" dirty="0" err="1" smtClean="0"/>
              <a:t>forecast</a:t>
            </a:r>
            <a:r>
              <a:rPr lang="es-ES_tradnl" sz="900" dirty="0" smtClean="0"/>
              <a:t> </a:t>
            </a:r>
            <a:r>
              <a:rPr lang="es-ES_tradnl" sz="900" baseline="0" dirty="0" smtClean="0"/>
              <a:t>)</a:t>
            </a:r>
            <a:endParaRPr lang="es-ES" sz="900" baseline="0" dirty="0"/>
          </a:p>
        </p:txBody>
      </p:sp>
      <p:sp>
        <p:nvSpPr>
          <p:cNvPr id="76" name="75 Decisión"/>
          <p:cNvSpPr/>
          <p:nvPr/>
        </p:nvSpPr>
        <p:spPr bwMode="auto">
          <a:xfrm>
            <a:off x="3080847" y="4328649"/>
            <a:ext cx="243869" cy="230386"/>
          </a:xfrm>
          <a:prstGeom prst="flowChartDecision">
            <a:avLst/>
          </a:prstGeom>
          <a:solidFill>
            <a:srgbClr val="99CC00"/>
          </a:solidFill>
          <a:ln w="12700">
            <a:solidFill>
              <a:srgbClr val="006600"/>
            </a:solidFill>
          </a:ln>
          <a:effectLst/>
          <a:extLst/>
        </p:spPr>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77" name="76 CuadroTexto"/>
          <p:cNvSpPr txBox="1"/>
          <p:nvPr/>
        </p:nvSpPr>
        <p:spPr>
          <a:xfrm>
            <a:off x="2603501" y="4551025"/>
            <a:ext cx="1268440" cy="507831"/>
          </a:xfrm>
          <a:prstGeom prst="rect">
            <a:avLst/>
          </a:prstGeom>
          <a:noFill/>
        </p:spPr>
        <p:txBody>
          <a:bodyPr wrap="square" rtlCol="0">
            <a:spAutoFit/>
          </a:bodyPr>
          <a:lstStyle/>
          <a:p>
            <a:pPr algn="ctr">
              <a:buNone/>
            </a:pPr>
            <a:r>
              <a:rPr lang="es-ES_tradnl" sz="900" baseline="0" dirty="0" err="1" smtClean="0"/>
              <a:t>Closure</a:t>
            </a:r>
            <a:r>
              <a:rPr lang="es-ES_tradnl" sz="900" baseline="0" dirty="0" smtClean="0"/>
              <a:t> of </a:t>
            </a:r>
            <a:r>
              <a:rPr lang="es-ES_tradnl" sz="900" baseline="0" dirty="0" err="1" smtClean="0"/>
              <a:t>Requirements</a:t>
            </a:r>
            <a:r>
              <a:rPr lang="es-ES_tradnl" sz="900" baseline="0" dirty="0" smtClean="0"/>
              <a:t> of </a:t>
            </a:r>
            <a:r>
              <a:rPr lang="es-ES_tradnl" sz="900" baseline="0" dirty="0" err="1" smtClean="0"/>
              <a:t>Resell</a:t>
            </a:r>
            <a:endParaRPr lang="es-ES" sz="900" i="1" baseline="0" dirty="0"/>
          </a:p>
        </p:txBody>
      </p:sp>
    </p:spTree>
    <p:extLst>
      <p:ext uri="{BB962C8B-B14F-4D97-AF65-F5344CB8AC3E}">
        <p14:creationId xmlns:p14="http://schemas.microsoft.com/office/powerpoint/2010/main" val="1510428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0075" y="332656"/>
            <a:ext cx="8332788" cy="365125"/>
          </a:xfrm>
        </p:spPr>
        <p:txBody>
          <a:bodyPr/>
          <a:lstStyle/>
          <a:p>
            <a:r>
              <a:rPr lang="en-US" sz="2400" dirty="0" smtClean="0"/>
              <a:t>II.3 Status </a:t>
            </a:r>
            <a:r>
              <a:rPr lang="en-US" sz="2400" dirty="0"/>
              <a:t>of TSO’s IT systems for adaptation to daily auctions by 1st November 2015</a:t>
            </a:r>
            <a:endParaRPr lang="fr-FR" sz="2400" dirty="0" smtClean="0"/>
          </a:p>
        </p:txBody>
      </p:sp>
      <p:sp>
        <p:nvSpPr>
          <p:cNvPr id="6" name="Rectangle 2"/>
          <p:cNvSpPr txBox="1">
            <a:spLocks noChangeArrowheads="1"/>
          </p:cNvSpPr>
          <p:nvPr/>
        </p:nvSpPr>
        <p:spPr bwMode="auto">
          <a:xfrm>
            <a:off x="554603" y="758254"/>
            <a:ext cx="8332788" cy="515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US" sz="2200" kern="0" dirty="0" smtClean="0">
                <a:solidFill>
                  <a:srgbClr val="FF0000"/>
                </a:solidFill>
              </a:rPr>
              <a:t>TIGF road map</a:t>
            </a:r>
          </a:p>
        </p:txBody>
      </p:sp>
      <p:pic>
        <p:nvPicPr>
          <p:cNvPr id="1026" name="Picture 2"/>
          <p:cNvPicPr>
            <a:picLocks noChangeAspect="1" noChangeArrowheads="1"/>
          </p:cNvPicPr>
          <p:nvPr/>
        </p:nvPicPr>
        <p:blipFill>
          <a:blip r:embed="rId2" cstate="print"/>
          <a:srcRect/>
          <a:stretch>
            <a:fillRect/>
          </a:stretch>
        </p:blipFill>
        <p:spPr bwMode="auto">
          <a:xfrm>
            <a:off x="683568" y="1412776"/>
            <a:ext cx="8208912" cy="4685312"/>
          </a:xfrm>
          <a:prstGeom prst="rect">
            <a:avLst/>
          </a:prstGeom>
          <a:noFill/>
          <a:ln w="9525">
            <a:noFill/>
            <a:miter lim="800000"/>
            <a:headEnd/>
            <a:tailEnd/>
          </a:ln>
        </p:spPr>
      </p:pic>
    </p:spTree>
    <p:extLst>
      <p:ext uri="{BB962C8B-B14F-4D97-AF65-F5344CB8AC3E}">
        <p14:creationId xmlns:p14="http://schemas.microsoft.com/office/powerpoint/2010/main" val="30635833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III. CMP</a:t>
            </a:r>
            <a:r>
              <a:rPr lang="en-US" sz="3200" dirty="0">
                <a:solidFill>
                  <a:srgbClr val="2A4677"/>
                </a:solidFill>
              </a:rPr>
              <a:t>: common methodology of OSBB for the </a:t>
            </a:r>
            <a:r>
              <a:rPr lang="en-US" sz="3200" dirty="0" smtClean="0">
                <a:solidFill>
                  <a:srgbClr val="2A4677"/>
                </a:solidFill>
              </a:rPr>
              <a:t>Region</a:t>
            </a:r>
            <a:endParaRPr lang="en-GB" sz="3200" dirty="0">
              <a:solidFill>
                <a:srgbClr val="2A4677"/>
              </a:solidFill>
            </a:endParaRPr>
          </a:p>
        </p:txBody>
      </p:sp>
    </p:spTree>
    <p:extLst>
      <p:ext uri="{BB962C8B-B14F-4D97-AF65-F5344CB8AC3E}">
        <p14:creationId xmlns:p14="http://schemas.microsoft.com/office/powerpoint/2010/main" val="5593910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CuadroTexto"/>
          <p:cNvSpPr txBox="1"/>
          <p:nvPr/>
        </p:nvSpPr>
        <p:spPr>
          <a:xfrm>
            <a:off x="634107" y="752349"/>
            <a:ext cx="8298755" cy="2800767"/>
          </a:xfrm>
          <a:prstGeom prst="rect">
            <a:avLst/>
          </a:prstGeom>
          <a:noFill/>
        </p:spPr>
        <p:txBody>
          <a:bodyPr wrap="square" rtlCol="0">
            <a:spAutoFit/>
          </a:bodyPr>
          <a:lstStyle/>
          <a:p>
            <a:pPr marL="342900" indent="-342900" algn="just">
              <a:spcBef>
                <a:spcPts val="0"/>
              </a:spcBef>
              <a:spcAft>
                <a:spcPts val="600"/>
              </a:spcAft>
              <a:buClr>
                <a:schemeClr val="tx2"/>
              </a:buClr>
              <a:buFont typeface="Wingdings" pitchFamily="2" charset="2"/>
              <a:buChar char="Ø"/>
            </a:pPr>
            <a:r>
              <a:rPr lang="en-US" sz="1400" b="0" dirty="0" smtClean="0"/>
              <a:t>The obligation for CMPs:</a:t>
            </a:r>
          </a:p>
          <a:p>
            <a:pPr algn="just">
              <a:spcBef>
                <a:spcPts val="0"/>
              </a:spcBef>
              <a:spcAft>
                <a:spcPts val="600"/>
              </a:spcAft>
              <a:buClr>
                <a:schemeClr val="tx2"/>
              </a:buClr>
            </a:pPr>
            <a:r>
              <a:rPr lang="en-US" sz="1400" b="0" dirty="0" smtClean="0"/>
              <a:t>	Regulation </a:t>
            </a:r>
            <a:r>
              <a:rPr lang="en-US" sz="1400" b="0" dirty="0"/>
              <a:t>(EC) 715/2009 “Gas regulation</a:t>
            </a:r>
            <a:r>
              <a:rPr lang="en-US" sz="1400" b="0" dirty="0" smtClean="0"/>
              <a:t>” Art. 16 (3):</a:t>
            </a:r>
          </a:p>
          <a:p>
            <a:pPr algn="just">
              <a:spcBef>
                <a:spcPts val="0"/>
              </a:spcBef>
              <a:spcAft>
                <a:spcPts val="600"/>
              </a:spcAft>
              <a:buClr>
                <a:schemeClr val="tx2"/>
              </a:buClr>
            </a:pPr>
            <a:endParaRPr lang="en-US" sz="1000" b="0" dirty="0" smtClean="0"/>
          </a:p>
          <a:p>
            <a:pPr algn="just">
              <a:spcBef>
                <a:spcPts val="0"/>
              </a:spcBef>
              <a:spcAft>
                <a:spcPts val="600"/>
              </a:spcAft>
              <a:buClr>
                <a:schemeClr val="tx2"/>
              </a:buClr>
            </a:pPr>
            <a:endParaRPr lang="en-US" sz="1000" b="0" dirty="0"/>
          </a:p>
          <a:p>
            <a:pPr algn="just">
              <a:spcBef>
                <a:spcPts val="0"/>
              </a:spcBef>
              <a:spcAft>
                <a:spcPts val="600"/>
              </a:spcAft>
              <a:buClr>
                <a:schemeClr val="tx2"/>
              </a:buClr>
            </a:pPr>
            <a:endParaRPr lang="en-US" sz="1000" b="0" dirty="0" smtClean="0"/>
          </a:p>
          <a:p>
            <a:pPr algn="just">
              <a:spcBef>
                <a:spcPts val="0"/>
              </a:spcBef>
              <a:spcAft>
                <a:spcPts val="600"/>
              </a:spcAft>
              <a:buClr>
                <a:schemeClr val="tx2"/>
              </a:buClr>
            </a:pPr>
            <a:endParaRPr lang="en-US" sz="1000" b="0" dirty="0"/>
          </a:p>
          <a:p>
            <a:pPr algn="just">
              <a:spcBef>
                <a:spcPts val="0"/>
              </a:spcBef>
              <a:spcAft>
                <a:spcPts val="600"/>
              </a:spcAft>
              <a:buClr>
                <a:schemeClr val="tx2"/>
              </a:buClr>
            </a:pPr>
            <a:endParaRPr lang="en-US" sz="1000" b="0" dirty="0" smtClean="0"/>
          </a:p>
          <a:p>
            <a:pPr algn="just">
              <a:spcBef>
                <a:spcPts val="0"/>
              </a:spcBef>
              <a:spcAft>
                <a:spcPts val="600"/>
              </a:spcAft>
              <a:buClr>
                <a:schemeClr val="tx2"/>
              </a:buClr>
            </a:pPr>
            <a:endParaRPr lang="en-US" sz="1000" b="0" dirty="0"/>
          </a:p>
          <a:p>
            <a:pPr algn="just">
              <a:spcBef>
                <a:spcPts val="0"/>
              </a:spcBef>
              <a:spcAft>
                <a:spcPts val="600"/>
              </a:spcAft>
              <a:buClr>
                <a:schemeClr val="tx2"/>
              </a:buClr>
            </a:pPr>
            <a:endParaRPr lang="en-US" sz="1000" b="0" dirty="0"/>
          </a:p>
          <a:p>
            <a:pPr algn="just">
              <a:spcBef>
                <a:spcPts val="0"/>
              </a:spcBef>
              <a:spcAft>
                <a:spcPts val="600"/>
              </a:spcAft>
              <a:buClr>
                <a:schemeClr val="tx2"/>
              </a:buClr>
            </a:pPr>
            <a:endParaRPr lang="en-US" sz="1000" b="0" dirty="0" smtClean="0"/>
          </a:p>
          <a:p>
            <a:pPr algn="just">
              <a:spcBef>
                <a:spcPts val="0"/>
              </a:spcBef>
              <a:spcAft>
                <a:spcPts val="600"/>
              </a:spcAft>
              <a:buClr>
                <a:schemeClr val="tx2"/>
              </a:buClr>
            </a:pPr>
            <a:r>
              <a:rPr lang="en-US" sz="1200" b="0" dirty="0"/>
              <a:t>	</a:t>
            </a:r>
            <a:r>
              <a:rPr lang="en-US" sz="1400" b="0" dirty="0" smtClean="0"/>
              <a:t>         (…)</a:t>
            </a:r>
            <a:endParaRPr lang="en-US" sz="1400" b="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037" y="1340768"/>
            <a:ext cx="4176464" cy="180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3 CuadroTexto"/>
          <p:cNvSpPr txBox="1"/>
          <p:nvPr/>
        </p:nvSpPr>
        <p:spPr>
          <a:xfrm>
            <a:off x="634108" y="3395315"/>
            <a:ext cx="8298754" cy="2769989"/>
          </a:xfrm>
          <a:prstGeom prst="rect">
            <a:avLst/>
          </a:prstGeom>
          <a:noFill/>
        </p:spPr>
        <p:txBody>
          <a:bodyPr wrap="square" rtlCol="0">
            <a:spAutoFit/>
          </a:bodyPr>
          <a:lstStyle/>
          <a:p>
            <a:pPr marL="342900" lvl="1" indent="-342900" algn="just">
              <a:spcBef>
                <a:spcPts val="0"/>
              </a:spcBef>
              <a:spcAft>
                <a:spcPts val="600"/>
              </a:spcAft>
              <a:buClr>
                <a:schemeClr val="tx2"/>
              </a:buClr>
              <a:buFont typeface="Wingdings" pitchFamily="2" charset="2"/>
              <a:buChar char="Ø"/>
            </a:pPr>
            <a:r>
              <a:rPr lang="en-US" sz="1400" b="0" dirty="0" smtClean="0"/>
              <a:t>Taking into account </a:t>
            </a:r>
            <a:r>
              <a:rPr lang="en-US" sz="1400" b="0" dirty="0"/>
              <a:t>the joint </a:t>
            </a:r>
            <a:r>
              <a:rPr lang="en-US" sz="1400" b="0" dirty="0" err="1"/>
              <a:t>Enagás</a:t>
            </a:r>
            <a:r>
              <a:rPr lang="en-US" sz="1400" b="0" dirty="0"/>
              <a:t>/TIGF methodology proposal for VIP </a:t>
            </a:r>
            <a:r>
              <a:rPr lang="en-US" sz="1400" b="0" dirty="0" err="1"/>
              <a:t>Pirineos</a:t>
            </a:r>
            <a:endParaRPr lang="en-US" sz="1400" b="0" dirty="0"/>
          </a:p>
          <a:p>
            <a:pPr marL="342900" indent="-342900" algn="just">
              <a:spcBef>
                <a:spcPts val="0"/>
              </a:spcBef>
              <a:spcAft>
                <a:spcPts val="600"/>
              </a:spcAft>
              <a:buClr>
                <a:schemeClr val="tx2"/>
              </a:buClr>
              <a:buFont typeface="Wingdings" pitchFamily="2" charset="2"/>
              <a:buChar char="Ø"/>
            </a:pPr>
            <a:r>
              <a:rPr lang="en-US" sz="1400" b="0" dirty="0" smtClean="0"/>
              <a:t>And considering:</a:t>
            </a:r>
          </a:p>
          <a:p>
            <a:pPr marL="800100" lvl="1" indent="-342900" algn="just">
              <a:spcBef>
                <a:spcPts val="0"/>
              </a:spcBef>
              <a:spcAft>
                <a:spcPts val="600"/>
              </a:spcAft>
              <a:buClr>
                <a:schemeClr val="tx2"/>
              </a:buClr>
              <a:buFont typeface="Wingdings" pitchFamily="2" charset="2"/>
              <a:buChar char="Ø"/>
            </a:pPr>
            <a:r>
              <a:rPr lang="en-US" sz="1400" b="0" dirty="0" smtClean="0"/>
              <a:t>CMPs implementation, </a:t>
            </a:r>
            <a:r>
              <a:rPr lang="en-US" sz="1400" b="0" dirty="0"/>
              <a:t>in particular the </a:t>
            </a:r>
            <a:r>
              <a:rPr lang="en-US" sz="1400" b="0" dirty="0" smtClean="0"/>
              <a:t>OSBB, should be in line with the evolution of system variables such as booking levels and </a:t>
            </a:r>
            <a:r>
              <a:rPr lang="en-US" sz="1400" b="0" dirty="0"/>
              <a:t>network </a:t>
            </a:r>
            <a:r>
              <a:rPr lang="en-US" sz="1400" b="0" dirty="0" smtClean="0"/>
              <a:t>complexity through risk assessment, allowing adaptation of calculation frequency</a:t>
            </a:r>
          </a:p>
          <a:p>
            <a:pPr marL="800100" lvl="1" indent="-342900" algn="just">
              <a:spcBef>
                <a:spcPts val="0"/>
              </a:spcBef>
              <a:spcAft>
                <a:spcPts val="600"/>
              </a:spcAft>
              <a:buClr>
                <a:schemeClr val="tx2"/>
              </a:buClr>
              <a:buFont typeface="Wingdings" pitchFamily="2" charset="2"/>
              <a:buChar char="Ø"/>
            </a:pPr>
            <a:r>
              <a:rPr lang="en-US" sz="1400" b="0" dirty="0" smtClean="0"/>
              <a:t>Thereafter, the development efforts and related costs of this implementation shall be adapted to its effective need </a:t>
            </a:r>
            <a:r>
              <a:rPr lang="en-US" sz="1400" b="0" dirty="0"/>
              <a:t>over </a:t>
            </a:r>
            <a:r>
              <a:rPr lang="en-US" sz="1400" b="0" dirty="0" smtClean="0"/>
              <a:t>time</a:t>
            </a:r>
          </a:p>
          <a:p>
            <a:pPr marL="800100" lvl="1" indent="-342900" algn="just">
              <a:spcBef>
                <a:spcPts val="0"/>
              </a:spcBef>
              <a:spcAft>
                <a:spcPts val="600"/>
              </a:spcAft>
              <a:buClr>
                <a:schemeClr val="tx2"/>
              </a:buClr>
              <a:buFont typeface="Wingdings" pitchFamily="2" charset="2"/>
              <a:buChar char="Ø"/>
            </a:pPr>
            <a:r>
              <a:rPr lang="en-US" sz="1400" b="0" dirty="0">
                <a:sym typeface="Wingdings" pitchFamily="2" charset="2"/>
              </a:rPr>
              <a:t>There is a potential high risk when offering additional capacity, therefore, when the capacity booked at VIP </a:t>
            </a:r>
            <a:r>
              <a:rPr lang="en-US" sz="1400" b="0" dirty="0" err="1">
                <a:sym typeface="Wingdings" pitchFamily="2" charset="2"/>
              </a:rPr>
              <a:t>Ibérico</a:t>
            </a:r>
            <a:r>
              <a:rPr lang="en-US" sz="1400" b="0" dirty="0">
                <a:sym typeface="Wingdings" pitchFamily="2" charset="2"/>
              </a:rPr>
              <a:t> rises up to 90% consistently, NO simplifications should be applied to the methodology implementation in order to harmonize the methodology in the three countries</a:t>
            </a:r>
            <a:endParaRPr lang="en-US" sz="1400" b="0" dirty="0"/>
          </a:p>
        </p:txBody>
      </p:sp>
      <p:sp>
        <p:nvSpPr>
          <p:cNvPr id="6" name="Rectangle 2"/>
          <p:cNvSpPr>
            <a:spLocks noGrp="1" noChangeArrowheads="1"/>
          </p:cNvSpPr>
          <p:nvPr>
            <p:ph type="title"/>
          </p:nvPr>
        </p:nvSpPr>
        <p:spPr>
          <a:xfrm>
            <a:off x="600075" y="332656"/>
            <a:ext cx="8332788" cy="365125"/>
          </a:xfrm>
        </p:spPr>
        <p:txBody>
          <a:bodyPr/>
          <a:lstStyle/>
          <a:p>
            <a:r>
              <a:rPr lang="en-GB" sz="2400" dirty="0" smtClean="0"/>
              <a:t>III. OS methodology - Premises</a:t>
            </a:r>
            <a:endParaRPr lang="fr-FR" sz="2400" dirty="0" smtClean="0"/>
          </a:p>
        </p:txBody>
      </p:sp>
    </p:spTree>
    <p:extLst>
      <p:ext uri="{BB962C8B-B14F-4D97-AF65-F5344CB8AC3E}">
        <p14:creationId xmlns:p14="http://schemas.microsoft.com/office/powerpoint/2010/main" val="16668473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bwMode="auto">
          <a:xfrm>
            <a:off x="258764" y="819150"/>
            <a:ext cx="8572498" cy="665633"/>
          </a:xfrm>
          <a:prstGeom prst="roundRect">
            <a:avLst/>
          </a:prstGeom>
          <a:solidFill>
            <a:srgbClr val="D9D9D9">
              <a:alpha val="74902"/>
            </a:srgbClr>
          </a:solidFill>
          <a:ln w="12700" cap="flat" cmpd="sng" algn="ctr">
            <a:noFill/>
            <a:prstDash val="solid"/>
            <a:round/>
            <a:headEnd type="none" w="med" len="med"/>
            <a:tailEnd type="none" w="med" len="med"/>
          </a:ln>
          <a:effectLst/>
          <a:scene3d>
            <a:camera prst="orthographicFront"/>
            <a:lightRig rig="soft" dir="t"/>
          </a:scene3d>
          <a:sp3d prstMaterial="softEdge">
            <a:bevelT/>
          </a:sp3d>
          <a:extLst/>
        </p:spPr>
        <p:txBody>
          <a:bodyPr lIns="144000" tIns="0" rIns="144000" bIns="0" anchor="ctr" upright="1"/>
          <a:lstStyle/>
          <a:p>
            <a:pPr marL="285750" indent="-285750" algn="just" fontAlgn="auto">
              <a:spcBef>
                <a:spcPts val="0"/>
              </a:spcBef>
              <a:spcAft>
                <a:spcPts val="600"/>
              </a:spcAft>
              <a:buClr>
                <a:srgbClr val="007AAE"/>
              </a:buClr>
              <a:buSzPct val="120000"/>
              <a:buFont typeface="Wingdings" panose="05000000000000000000" pitchFamily="2" charset="2"/>
              <a:buChar char="§"/>
              <a:defRPr/>
            </a:pPr>
            <a:r>
              <a:rPr lang="en-US" sz="1400" b="1" kern="0" baseline="0" dirty="0">
                <a:solidFill>
                  <a:prstClr val="black"/>
                </a:solidFill>
                <a:latin typeface="Arial" pitchFamily="34" charset="0"/>
                <a:cs typeface="Arial" pitchFamily="34" charset="0"/>
                <a:sym typeface="Wingdings" pitchFamily="2" charset="2"/>
              </a:rPr>
              <a:t>The </a:t>
            </a:r>
            <a:r>
              <a:rPr lang="en-US" sz="1400" b="1" kern="0" baseline="0" dirty="0" smtClean="0">
                <a:solidFill>
                  <a:prstClr val="black"/>
                </a:solidFill>
                <a:latin typeface="Arial" pitchFamily="34" charset="0"/>
                <a:cs typeface="Arial" pitchFamily="34" charset="0"/>
                <a:sym typeface="Wingdings" pitchFamily="2" charset="2"/>
              </a:rPr>
              <a:t>methodology </a:t>
            </a:r>
            <a:r>
              <a:rPr lang="en-US" sz="1400" b="1" kern="0" baseline="0" dirty="0">
                <a:solidFill>
                  <a:prstClr val="black"/>
                </a:solidFill>
                <a:latin typeface="Arial" pitchFamily="34" charset="0"/>
                <a:cs typeface="Arial" pitchFamily="34" charset="0"/>
                <a:sym typeface="Wingdings" pitchFamily="2" charset="2"/>
              </a:rPr>
              <a:t>is based on the difference between nomination and last renomination</a:t>
            </a:r>
          </a:p>
          <a:p>
            <a:pPr marL="285750" indent="-285750" algn="just" fontAlgn="auto">
              <a:spcBef>
                <a:spcPts val="0"/>
              </a:spcBef>
              <a:spcAft>
                <a:spcPts val="600"/>
              </a:spcAft>
              <a:buClr>
                <a:srgbClr val="007AAE"/>
              </a:buClr>
              <a:buSzPct val="120000"/>
              <a:buFont typeface="Wingdings" panose="05000000000000000000" pitchFamily="2" charset="2"/>
              <a:buChar char="§"/>
              <a:defRPr/>
            </a:pPr>
            <a:r>
              <a:rPr lang="en-US" sz="1400" b="1" kern="0" baseline="0" dirty="0">
                <a:solidFill>
                  <a:prstClr val="black"/>
                </a:solidFill>
                <a:latin typeface="Arial" pitchFamily="34" charset="0"/>
                <a:cs typeface="Arial" pitchFamily="34" charset="0"/>
                <a:sym typeface="Wingdings" pitchFamily="2" charset="2"/>
              </a:rPr>
              <a:t>The additional capacity is offered </a:t>
            </a:r>
            <a:r>
              <a:rPr lang="en-US" sz="1400" b="1" kern="0" baseline="0" dirty="0" smtClean="0">
                <a:solidFill>
                  <a:prstClr val="black"/>
                </a:solidFill>
                <a:latin typeface="Arial" pitchFamily="34" charset="0"/>
                <a:cs typeface="Arial" pitchFamily="34" charset="0"/>
                <a:sym typeface="Wingdings" pitchFamily="2" charset="2"/>
              </a:rPr>
              <a:t>on daily basis</a:t>
            </a:r>
            <a:endParaRPr lang="es-ES_tradnl" sz="1400" b="1" kern="0" baseline="0" dirty="0">
              <a:solidFill>
                <a:prstClr val="black"/>
              </a:solidFill>
              <a:latin typeface="Arial" pitchFamily="34" charset="0"/>
              <a:cs typeface="Arial" pitchFamily="34" charset="0"/>
              <a:sym typeface="Wingdings" pitchFamily="2" charset="2"/>
            </a:endParaRPr>
          </a:p>
        </p:txBody>
      </p:sp>
      <p:pic>
        <p:nvPicPr>
          <p:cNvPr id="7181"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1868" r="4230"/>
          <a:stretch/>
        </p:blipFill>
        <p:spPr bwMode="auto">
          <a:xfrm>
            <a:off x="144463" y="1772798"/>
            <a:ext cx="4646612" cy="431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402" r="13894"/>
          <a:stretch/>
        </p:blipFill>
        <p:spPr bwMode="auto">
          <a:xfrm>
            <a:off x="4914900" y="1772798"/>
            <a:ext cx="4200525" cy="404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 y="4533900"/>
            <a:ext cx="21404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144464" y="151823"/>
            <a:ext cx="8970962" cy="365125"/>
          </a:xfrm>
          <a:prstGeom prst="rect">
            <a:avLst/>
          </a:prstGeom>
        </p:spPr>
        <p:txBody>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GB" sz="2400" kern="0" dirty="0" smtClean="0"/>
              <a:t>III. </a:t>
            </a:r>
            <a:r>
              <a:rPr lang="en-US" sz="2400" kern="0" dirty="0"/>
              <a:t>Methodology Enagás/TIGF applied to VIP </a:t>
            </a:r>
            <a:r>
              <a:rPr lang="en-US" sz="2400" kern="0" dirty="0" err="1"/>
              <a:t>Ibérico</a:t>
            </a:r>
            <a:endParaRPr lang="en-US" sz="2400" kern="0" dirty="0"/>
          </a:p>
          <a:p>
            <a:endParaRPr lang="fr-FR" sz="2400" kern="0" dirty="0" smtClean="0"/>
          </a:p>
        </p:txBody>
      </p:sp>
    </p:spTree>
    <p:extLst>
      <p:ext uri="{BB962C8B-B14F-4D97-AF65-F5344CB8AC3E}">
        <p14:creationId xmlns:p14="http://schemas.microsoft.com/office/powerpoint/2010/main" val="3954488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2616" r="3920"/>
          <a:stretch/>
        </p:blipFill>
        <p:spPr bwMode="auto">
          <a:xfrm>
            <a:off x="144463" y="1844417"/>
            <a:ext cx="4711673" cy="432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6 Rectángulo redondeado"/>
          <p:cNvSpPr/>
          <p:nvPr/>
        </p:nvSpPr>
        <p:spPr bwMode="auto">
          <a:xfrm>
            <a:off x="5494310" y="1854199"/>
            <a:ext cx="2763865" cy="517526"/>
          </a:xfrm>
          <a:prstGeom prst="roundRect">
            <a:avLst/>
          </a:prstGeom>
          <a:solidFill>
            <a:srgbClr val="FF6600">
              <a:alpha val="74902"/>
            </a:srgbClr>
          </a:solidFill>
          <a:ln w="12700" cap="flat" cmpd="sng" algn="ctr">
            <a:noFill/>
            <a:prstDash val="solid"/>
            <a:round/>
            <a:headEnd type="none" w="med" len="med"/>
            <a:tailEnd type="none" w="med" len="med"/>
          </a:ln>
          <a:effectLst/>
          <a:scene3d>
            <a:camera prst="orthographicFront"/>
            <a:lightRig rig="soft" dir="t"/>
          </a:scene3d>
          <a:sp3d prstMaterial="softEdge">
            <a:bevelT/>
          </a:sp3d>
          <a:extLst/>
        </p:spPr>
        <p:txBody>
          <a:bodyPr lIns="144000" tIns="0" rIns="144000" bIns="0" anchor="ctr" upright="1"/>
          <a:lstStyle/>
          <a:p>
            <a:pPr algn="ctr" fontAlgn="auto">
              <a:spcBef>
                <a:spcPts val="0"/>
              </a:spcBef>
              <a:spcAft>
                <a:spcPts val="600"/>
              </a:spcAft>
              <a:buClr>
                <a:srgbClr val="007AAE"/>
              </a:buClr>
              <a:buSzPct val="120000"/>
              <a:defRPr/>
            </a:pPr>
            <a:r>
              <a:rPr lang="en-US" sz="1400" b="1" kern="0" baseline="0" dirty="0" smtClean="0">
                <a:solidFill>
                  <a:prstClr val="black"/>
                </a:solidFill>
                <a:latin typeface="Arial" pitchFamily="34" charset="0"/>
                <a:cs typeface="Arial" pitchFamily="34" charset="0"/>
                <a:sym typeface="Wingdings" pitchFamily="2" charset="2"/>
              </a:rPr>
              <a:t>One single step in order to simplify the methodology</a:t>
            </a:r>
            <a:endParaRPr lang="en-US" sz="1400" b="1" kern="0" baseline="0" dirty="0">
              <a:solidFill>
                <a:prstClr val="black"/>
              </a:solidFill>
              <a:latin typeface="Arial" pitchFamily="34" charset="0"/>
              <a:cs typeface="Arial" pitchFamily="34" charset="0"/>
              <a:sym typeface="Wingdings" pitchFamily="2" charset="2"/>
            </a:endParaRPr>
          </a:p>
        </p:txBody>
      </p:sp>
      <p:sp>
        <p:nvSpPr>
          <p:cNvPr id="12" name="6 Rectángulo redondeado"/>
          <p:cNvSpPr/>
          <p:nvPr/>
        </p:nvSpPr>
        <p:spPr bwMode="auto">
          <a:xfrm>
            <a:off x="258764" y="819150"/>
            <a:ext cx="8572498" cy="665633"/>
          </a:xfrm>
          <a:prstGeom prst="roundRect">
            <a:avLst/>
          </a:prstGeom>
          <a:solidFill>
            <a:srgbClr val="D9D9D9">
              <a:alpha val="74902"/>
            </a:srgbClr>
          </a:solidFill>
          <a:ln w="12700" cap="flat" cmpd="sng" algn="ctr">
            <a:noFill/>
            <a:prstDash val="solid"/>
            <a:round/>
            <a:headEnd type="none" w="med" len="med"/>
            <a:tailEnd type="none" w="med" len="med"/>
          </a:ln>
          <a:effectLst/>
          <a:scene3d>
            <a:camera prst="orthographicFront"/>
            <a:lightRig rig="soft" dir="t"/>
          </a:scene3d>
          <a:sp3d prstMaterial="softEdge">
            <a:bevelT/>
          </a:sp3d>
          <a:extLst/>
        </p:spPr>
        <p:txBody>
          <a:bodyPr lIns="144000" tIns="0" rIns="144000" bIns="0" anchor="ctr" upright="1"/>
          <a:lstStyle/>
          <a:p>
            <a:pPr marL="285750" indent="-285750" algn="just" fontAlgn="auto">
              <a:spcBef>
                <a:spcPts val="0"/>
              </a:spcBef>
              <a:spcAft>
                <a:spcPts val="600"/>
              </a:spcAft>
              <a:buClr>
                <a:srgbClr val="007AAE"/>
              </a:buClr>
              <a:buSzPct val="120000"/>
              <a:buFont typeface="Wingdings" panose="05000000000000000000" pitchFamily="2" charset="2"/>
              <a:buChar char="§"/>
              <a:defRPr/>
            </a:pPr>
            <a:r>
              <a:rPr lang="en-US" sz="1400" b="1" kern="0" baseline="0" dirty="0">
                <a:solidFill>
                  <a:prstClr val="black"/>
                </a:solidFill>
                <a:latin typeface="Arial" pitchFamily="34" charset="0"/>
                <a:cs typeface="Arial" pitchFamily="34" charset="0"/>
                <a:sym typeface="Wingdings" pitchFamily="2" charset="2"/>
              </a:rPr>
              <a:t>The </a:t>
            </a:r>
            <a:r>
              <a:rPr lang="en-US" sz="1400" b="1" kern="0" baseline="0" dirty="0" smtClean="0">
                <a:solidFill>
                  <a:prstClr val="black"/>
                </a:solidFill>
                <a:latin typeface="Arial" pitchFamily="34" charset="0"/>
                <a:cs typeface="Arial" pitchFamily="34" charset="0"/>
                <a:sym typeface="Wingdings" pitchFamily="2" charset="2"/>
              </a:rPr>
              <a:t>methodology </a:t>
            </a:r>
            <a:r>
              <a:rPr lang="en-US" sz="1400" b="1" kern="0" baseline="0" dirty="0">
                <a:solidFill>
                  <a:prstClr val="black"/>
                </a:solidFill>
                <a:latin typeface="Arial" pitchFamily="34" charset="0"/>
                <a:cs typeface="Arial" pitchFamily="34" charset="0"/>
                <a:sym typeface="Wingdings" pitchFamily="2" charset="2"/>
              </a:rPr>
              <a:t>is based on the difference between nomination and last renomination</a:t>
            </a:r>
          </a:p>
          <a:p>
            <a:pPr marL="285750" indent="-285750" algn="just" fontAlgn="auto">
              <a:spcBef>
                <a:spcPts val="0"/>
              </a:spcBef>
              <a:spcAft>
                <a:spcPts val="600"/>
              </a:spcAft>
              <a:buClr>
                <a:srgbClr val="007AAE"/>
              </a:buClr>
              <a:buSzPct val="120000"/>
              <a:buFont typeface="Wingdings" panose="05000000000000000000" pitchFamily="2" charset="2"/>
              <a:buChar char="§"/>
              <a:defRPr/>
            </a:pPr>
            <a:r>
              <a:rPr lang="en-US" sz="1400" b="1" kern="0" baseline="0" dirty="0">
                <a:solidFill>
                  <a:prstClr val="black"/>
                </a:solidFill>
                <a:latin typeface="Arial" pitchFamily="34" charset="0"/>
                <a:cs typeface="Arial" pitchFamily="34" charset="0"/>
                <a:sym typeface="Wingdings" pitchFamily="2" charset="2"/>
              </a:rPr>
              <a:t>The additional capacity is offered </a:t>
            </a:r>
            <a:r>
              <a:rPr lang="en-US" sz="1400" b="1" kern="0" baseline="0" dirty="0" smtClean="0">
                <a:solidFill>
                  <a:prstClr val="black"/>
                </a:solidFill>
                <a:latin typeface="Arial" pitchFamily="34" charset="0"/>
                <a:cs typeface="Arial" pitchFamily="34" charset="0"/>
                <a:sym typeface="Wingdings" pitchFamily="2" charset="2"/>
              </a:rPr>
              <a:t>on daily basis</a:t>
            </a:r>
            <a:endParaRPr lang="es-ES_tradnl" sz="1400" b="1" kern="0" baseline="0" dirty="0">
              <a:solidFill>
                <a:prstClr val="black"/>
              </a:solidFill>
              <a:latin typeface="Arial" pitchFamily="34" charset="0"/>
              <a:cs typeface="Arial" pitchFamily="34" charset="0"/>
              <a:sym typeface="Wingdings" pitchFamily="2" charset="2"/>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603" r="16583"/>
          <a:stretch/>
        </p:blipFill>
        <p:spPr bwMode="auto">
          <a:xfrm>
            <a:off x="5167313" y="2790825"/>
            <a:ext cx="3840791" cy="25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4619625"/>
            <a:ext cx="21404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144464" y="151823"/>
            <a:ext cx="8970962" cy="365125"/>
          </a:xfrm>
          <a:prstGeom prst="rect">
            <a:avLst/>
          </a:prstGeom>
        </p:spPr>
        <p:txBody>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GB" sz="2400" kern="0" dirty="0" smtClean="0"/>
              <a:t>III. </a:t>
            </a:r>
            <a:r>
              <a:rPr lang="en-US" sz="2400" kern="0" dirty="0"/>
              <a:t>Proposal to simplify the VIP </a:t>
            </a:r>
            <a:r>
              <a:rPr lang="en-US" sz="2400" kern="0" dirty="0" err="1"/>
              <a:t>Ibérico</a:t>
            </a:r>
            <a:r>
              <a:rPr lang="en-US" sz="2400" kern="0" dirty="0"/>
              <a:t> OS </a:t>
            </a:r>
            <a:r>
              <a:rPr lang="en-US" sz="2400" kern="0" dirty="0" smtClean="0"/>
              <a:t>Methodology</a:t>
            </a:r>
            <a:endParaRPr lang="en-US" sz="2400" kern="0" dirty="0"/>
          </a:p>
          <a:p>
            <a:endParaRPr lang="en-US" sz="2400" kern="0" dirty="0"/>
          </a:p>
          <a:p>
            <a:endParaRPr lang="fr-FR" sz="2400" kern="0" dirty="0" smtClean="0"/>
          </a:p>
        </p:txBody>
      </p:sp>
    </p:spTree>
    <p:extLst>
      <p:ext uri="{BB962C8B-B14F-4D97-AF65-F5344CB8AC3E}">
        <p14:creationId xmlns:p14="http://schemas.microsoft.com/office/powerpoint/2010/main" val="2944881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Rectángulo redondeado"/>
          <p:cNvSpPr/>
          <p:nvPr/>
        </p:nvSpPr>
        <p:spPr bwMode="auto">
          <a:xfrm>
            <a:off x="359670" y="779465"/>
            <a:ext cx="8450956" cy="1857447"/>
          </a:xfrm>
          <a:prstGeom prst="roundRect">
            <a:avLst/>
          </a:prstGeom>
          <a:solidFill>
            <a:srgbClr val="9CB700">
              <a:alpha val="74902"/>
            </a:srgbClr>
          </a:solidFill>
          <a:ln w="12700" cap="flat" cmpd="sng" algn="ctr">
            <a:noFill/>
            <a:prstDash val="solid"/>
            <a:round/>
            <a:headEnd type="none" w="med" len="med"/>
            <a:tailEnd type="none" w="med" len="med"/>
          </a:ln>
          <a:effectLst/>
          <a:scene3d>
            <a:camera prst="orthographicFront"/>
            <a:lightRig rig="soft" dir="t"/>
          </a:scene3d>
          <a:sp3d prstMaterial="softEdge">
            <a:bevelT/>
          </a:sp3d>
          <a:extLst/>
        </p:spPr>
        <p:txBody>
          <a:bodyPr lIns="144000" tIns="0" rIns="144000" bIns="0" anchor="ctr" upright="1"/>
          <a:lstStyle/>
          <a:p>
            <a:pPr marL="285750" indent="-285750" algn="just" fontAlgn="auto">
              <a:spcBef>
                <a:spcPts val="0"/>
              </a:spcBef>
              <a:spcAft>
                <a:spcPts val="600"/>
              </a:spcAft>
              <a:buClr>
                <a:srgbClr val="007AAE"/>
              </a:buClr>
              <a:buSzPct val="120000"/>
              <a:buFont typeface="Wingdings" panose="05000000000000000000" pitchFamily="2" charset="2"/>
              <a:buChar char="§"/>
              <a:defRPr/>
            </a:pPr>
            <a:r>
              <a:rPr lang="en-US" sz="1600" b="1" kern="0" baseline="0" dirty="0">
                <a:solidFill>
                  <a:prstClr val="black"/>
                </a:solidFill>
                <a:latin typeface="Arial" pitchFamily="34" charset="0"/>
                <a:cs typeface="Arial" pitchFamily="34" charset="0"/>
                <a:sym typeface="Wingdings" pitchFamily="2" charset="2"/>
              </a:rPr>
              <a:t>Agreed </a:t>
            </a:r>
            <a:r>
              <a:rPr lang="en-US" sz="1600" b="1" kern="0" baseline="0" dirty="0" smtClean="0">
                <a:solidFill>
                  <a:prstClr val="black"/>
                </a:solidFill>
                <a:latin typeface="Arial" pitchFamily="34" charset="0"/>
                <a:cs typeface="Arial" pitchFamily="34" charset="0"/>
                <a:sym typeface="Wingdings" pitchFamily="2" charset="2"/>
              </a:rPr>
              <a:t>Points of the </a:t>
            </a:r>
            <a:r>
              <a:rPr lang="en-US" sz="1600" b="1" kern="0" baseline="0" dirty="0">
                <a:solidFill>
                  <a:prstClr val="black"/>
                </a:solidFill>
                <a:latin typeface="Arial" pitchFamily="34" charset="0"/>
                <a:cs typeface="Arial" pitchFamily="34" charset="0"/>
                <a:sym typeface="Wingdings" pitchFamily="2" charset="2"/>
              </a:rPr>
              <a:t>METHODOLOGY</a:t>
            </a:r>
          </a:p>
          <a:p>
            <a:pPr marL="742950" lvl="1" indent="-285750" algn="just" fontAlgn="auto">
              <a:spcBef>
                <a:spcPts val="0"/>
              </a:spcBef>
              <a:spcAft>
                <a:spcPts val="600"/>
              </a:spcAft>
              <a:buClr>
                <a:srgbClr val="007AAE"/>
              </a:buClr>
              <a:buSzPct val="120000"/>
              <a:buFont typeface="Wingdings" panose="05000000000000000000" pitchFamily="2" charset="2"/>
              <a:buChar char="ü"/>
              <a:defRPr/>
            </a:pPr>
            <a:r>
              <a:rPr lang="en-US" sz="1600" kern="0" baseline="0" dirty="0">
                <a:solidFill>
                  <a:prstClr val="black"/>
                </a:solidFill>
                <a:latin typeface="Arial" pitchFamily="34" charset="0"/>
                <a:cs typeface="Arial" pitchFamily="34" charset="0"/>
                <a:sym typeface="Wingdings" pitchFamily="2" charset="2"/>
              </a:rPr>
              <a:t>The </a:t>
            </a:r>
            <a:r>
              <a:rPr lang="en-US" sz="1600" kern="0" baseline="0" dirty="0" smtClean="0">
                <a:solidFill>
                  <a:prstClr val="black"/>
                </a:solidFill>
                <a:latin typeface="Arial" pitchFamily="34" charset="0"/>
                <a:cs typeface="Arial" pitchFamily="34" charset="0"/>
                <a:sym typeface="Wingdings" pitchFamily="2" charset="2"/>
              </a:rPr>
              <a:t>aim </a:t>
            </a:r>
            <a:r>
              <a:rPr lang="en-US" sz="1600" kern="0" baseline="0" dirty="0">
                <a:solidFill>
                  <a:prstClr val="black"/>
                </a:solidFill>
                <a:latin typeface="Arial" pitchFamily="34" charset="0"/>
                <a:cs typeface="Arial" pitchFamily="34" charset="0"/>
                <a:sym typeface="Wingdings" pitchFamily="2" charset="2"/>
              </a:rPr>
              <a:t>of the methodology is based on </a:t>
            </a:r>
            <a:r>
              <a:rPr lang="en-US" sz="1600" b="1" kern="0" baseline="0" dirty="0">
                <a:solidFill>
                  <a:prstClr val="black"/>
                </a:solidFill>
                <a:latin typeface="Arial" pitchFamily="34" charset="0"/>
                <a:cs typeface="Arial" pitchFamily="34" charset="0"/>
                <a:sym typeface="Wingdings" pitchFamily="2" charset="2"/>
              </a:rPr>
              <a:t>the difference between </a:t>
            </a:r>
            <a:r>
              <a:rPr lang="en-US" sz="1600" b="1" kern="0" baseline="0" dirty="0" smtClean="0">
                <a:solidFill>
                  <a:prstClr val="black"/>
                </a:solidFill>
                <a:latin typeface="Arial" pitchFamily="34" charset="0"/>
                <a:cs typeface="Arial" pitchFamily="34" charset="0"/>
                <a:sym typeface="Wingdings" pitchFamily="2" charset="2"/>
              </a:rPr>
              <a:t>the nomination </a:t>
            </a:r>
            <a:r>
              <a:rPr lang="en-US" sz="1600" b="1" kern="0" baseline="0" dirty="0">
                <a:solidFill>
                  <a:prstClr val="black"/>
                </a:solidFill>
                <a:latin typeface="Arial" pitchFamily="34" charset="0"/>
                <a:cs typeface="Arial" pitchFamily="34" charset="0"/>
                <a:sym typeface="Wingdings" pitchFamily="2" charset="2"/>
              </a:rPr>
              <a:t>and </a:t>
            </a:r>
            <a:r>
              <a:rPr lang="en-US" sz="1600" b="1" kern="0" baseline="0" dirty="0" smtClean="0">
                <a:solidFill>
                  <a:prstClr val="black"/>
                </a:solidFill>
                <a:latin typeface="Arial" pitchFamily="34" charset="0"/>
                <a:cs typeface="Arial" pitchFamily="34" charset="0"/>
                <a:sym typeface="Wingdings" pitchFamily="2" charset="2"/>
              </a:rPr>
              <a:t>the last </a:t>
            </a:r>
            <a:r>
              <a:rPr lang="en-US" sz="1600" b="1" kern="0" baseline="0" dirty="0">
                <a:solidFill>
                  <a:prstClr val="black"/>
                </a:solidFill>
                <a:latin typeface="Arial" pitchFamily="34" charset="0"/>
                <a:cs typeface="Arial" pitchFamily="34" charset="0"/>
                <a:sym typeface="Wingdings" pitchFamily="2" charset="2"/>
              </a:rPr>
              <a:t>renomination</a:t>
            </a:r>
          </a:p>
          <a:p>
            <a:pPr marL="742950" lvl="1" indent="-285750" algn="just" fontAlgn="auto">
              <a:spcBef>
                <a:spcPts val="0"/>
              </a:spcBef>
              <a:spcAft>
                <a:spcPts val="600"/>
              </a:spcAft>
              <a:buClr>
                <a:srgbClr val="007AAE"/>
              </a:buClr>
              <a:buSzPct val="120000"/>
              <a:buFont typeface="Wingdings" panose="05000000000000000000" pitchFamily="2" charset="2"/>
              <a:buChar char="ü"/>
              <a:defRPr/>
            </a:pPr>
            <a:r>
              <a:rPr lang="en-US" sz="1600" kern="0" baseline="0" dirty="0">
                <a:solidFill>
                  <a:prstClr val="black"/>
                </a:solidFill>
                <a:latin typeface="Arial" pitchFamily="34" charset="0"/>
                <a:cs typeface="Arial" pitchFamily="34" charset="0"/>
                <a:sym typeface="Wingdings" pitchFamily="2" charset="2"/>
              </a:rPr>
              <a:t>The additional capacity is offered </a:t>
            </a:r>
            <a:r>
              <a:rPr lang="en-US" sz="1600" kern="0" baseline="0" dirty="0" smtClean="0">
                <a:solidFill>
                  <a:prstClr val="black"/>
                </a:solidFill>
                <a:latin typeface="Arial" pitchFamily="34" charset="0"/>
                <a:cs typeface="Arial" pitchFamily="34" charset="0"/>
                <a:sym typeface="Wingdings" pitchFamily="2" charset="2"/>
              </a:rPr>
              <a:t>on </a:t>
            </a:r>
            <a:r>
              <a:rPr lang="en-US" sz="1600" b="1" kern="0" baseline="0" dirty="0" smtClean="0">
                <a:solidFill>
                  <a:prstClr val="black"/>
                </a:solidFill>
                <a:latin typeface="Arial" pitchFamily="34" charset="0"/>
                <a:cs typeface="Arial" pitchFamily="34" charset="0"/>
                <a:sym typeface="Wingdings" pitchFamily="2" charset="2"/>
              </a:rPr>
              <a:t>daily </a:t>
            </a:r>
            <a:r>
              <a:rPr lang="en-US" sz="1600" kern="0" baseline="0" dirty="0" smtClean="0">
                <a:solidFill>
                  <a:prstClr val="black"/>
                </a:solidFill>
                <a:latin typeface="Arial" pitchFamily="34" charset="0"/>
                <a:cs typeface="Arial" pitchFamily="34" charset="0"/>
                <a:sym typeface="Wingdings" pitchFamily="2" charset="2"/>
              </a:rPr>
              <a:t>basis</a:t>
            </a:r>
            <a:endParaRPr lang="en-US" sz="1600" b="1" kern="0" baseline="0" dirty="0">
              <a:solidFill>
                <a:prstClr val="black"/>
              </a:solidFill>
              <a:latin typeface="Arial" pitchFamily="34" charset="0"/>
              <a:cs typeface="Arial" pitchFamily="34" charset="0"/>
              <a:sym typeface="Wingdings" pitchFamily="2" charset="2"/>
            </a:endParaRPr>
          </a:p>
          <a:p>
            <a:pPr marL="742950" lvl="1" indent="-285750" algn="just" fontAlgn="auto">
              <a:spcBef>
                <a:spcPts val="0"/>
              </a:spcBef>
              <a:spcAft>
                <a:spcPts val="600"/>
              </a:spcAft>
              <a:buClr>
                <a:srgbClr val="007AAE"/>
              </a:buClr>
              <a:buSzPct val="120000"/>
              <a:buFont typeface="Wingdings" panose="05000000000000000000" pitchFamily="2" charset="2"/>
              <a:buChar char="ü"/>
              <a:defRPr/>
            </a:pPr>
            <a:r>
              <a:rPr lang="en-US" sz="1600" kern="0" baseline="0" dirty="0">
                <a:solidFill>
                  <a:prstClr val="black"/>
                </a:solidFill>
                <a:latin typeface="Arial" pitchFamily="34" charset="0"/>
                <a:cs typeface="Arial" pitchFamily="34" charset="0"/>
                <a:sym typeface="Wingdings" pitchFamily="2" charset="2"/>
              </a:rPr>
              <a:t>There is a </a:t>
            </a:r>
            <a:r>
              <a:rPr lang="en-US" sz="1600" kern="0" baseline="0" dirty="0" smtClean="0">
                <a:solidFill>
                  <a:prstClr val="black"/>
                </a:solidFill>
                <a:latin typeface="Arial" pitchFamily="34" charset="0"/>
                <a:cs typeface="Arial" pitchFamily="34" charset="0"/>
                <a:sym typeface="Wingdings" pitchFamily="2" charset="2"/>
              </a:rPr>
              <a:t>nomination </a:t>
            </a:r>
            <a:r>
              <a:rPr lang="en-US" sz="1600" kern="0" dirty="0">
                <a:solidFill>
                  <a:prstClr val="black"/>
                </a:solidFill>
                <a:latin typeface="Arial" pitchFamily="34" charset="0"/>
                <a:cs typeface="Arial" pitchFamily="34" charset="0"/>
                <a:sym typeface="Wingdings" pitchFamily="2" charset="2"/>
              </a:rPr>
              <a:t>value </a:t>
            </a:r>
            <a:r>
              <a:rPr lang="en-US" sz="1600" b="1" kern="0" baseline="0" dirty="0" smtClean="0">
                <a:solidFill>
                  <a:prstClr val="black"/>
                </a:solidFill>
                <a:latin typeface="Arial" pitchFamily="34" charset="0"/>
                <a:cs typeface="Arial" pitchFamily="34" charset="0"/>
                <a:sym typeface="Wingdings" pitchFamily="2" charset="2"/>
              </a:rPr>
              <a:t>(</a:t>
            </a:r>
            <a:r>
              <a:rPr lang="en-US" sz="1600" b="1" kern="0" baseline="0" dirty="0">
                <a:solidFill>
                  <a:prstClr val="black"/>
                </a:solidFill>
                <a:latin typeface="Arial" pitchFamily="34" charset="0"/>
                <a:cs typeface="Arial" pitchFamily="34" charset="0"/>
                <a:sym typeface="Wingdings" pitchFamily="2" charset="2"/>
              </a:rPr>
              <a:t>Trigger </a:t>
            </a:r>
            <a:r>
              <a:rPr lang="en-US" sz="1600" b="1" kern="0" baseline="0" dirty="0" smtClean="0">
                <a:solidFill>
                  <a:prstClr val="black"/>
                </a:solidFill>
                <a:latin typeface="Arial" pitchFamily="34" charset="0"/>
                <a:cs typeface="Arial" pitchFamily="34" charset="0"/>
                <a:sym typeface="Wingdings" pitchFamily="2" charset="2"/>
              </a:rPr>
              <a:t>Value</a:t>
            </a:r>
            <a:r>
              <a:rPr lang="en-US" sz="1600" b="1" kern="0" baseline="0" dirty="0">
                <a:solidFill>
                  <a:prstClr val="black"/>
                </a:solidFill>
                <a:latin typeface="Arial" pitchFamily="34" charset="0"/>
                <a:cs typeface="Arial" pitchFamily="34" charset="0"/>
                <a:sym typeface="Wingdings" pitchFamily="2" charset="2"/>
              </a:rPr>
              <a:t>) </a:t>
            </a:r>
            <a:r>
              <a:rPr lang="en-US" sz="1600" kern="0" baseline="0" dirty="0">
                <a:solidFill>
                  <a:prstClr val="black"/>
                </a:solidFill>
                <a:latin typeface="Arial" pitchFamily="34" charset="0"/>
                <a:cs typeface="Arial" pitchFamily="34" charset="0"/>
                <a:sym typeface="Wingdings" pitchFamily="2" charset="2"/>
              </a:rPr>
              <a:t>from which </a:t>
            </a:r>
            <a:r>
              <a:rPr lang="en-US" sz="1600" kern="0" baseline="0" dirty="0" smtClean="0">
                <a:solidFill>
                  <a:prstClr val="black"/>
                </a:solidFill>
                <a:latin typeface="Arial" pitchFamily="34" charset="0"/>
                <a:cs typeface="Arial" pitchFamily="34" charset="0"/>
                <a:sym typeface="Wingdings" pitchFamily="2" charset="2"/>
              </a:rPr>
              <a:t>offered </a:t>
            </a:r>
            <a:r>
              <a:rPr lang="en-US" sz="1600" kern="0" baseline="0" dirty="0">
                <a:solidFill>
                  <a:prstClr val="black"/>
                </a:solidFill>
                <a:latin typeface="Arial" pitchFamily="34" charset="0"/>
                <a:cs typeface="Arial" pitchFamily="34" charset="0"/>
                <a:sym typeface="Wingdings" pitchFamily="2" charset="2"/>
              </a:rPr>
              <a:t>additional capacity is 0 GWh / day</a:t>
            </a:r>
            <a:endParaRPr lang="es-ES_tradnl" sz="1600" kern="0" baseline="0" dirty="0">
              <a:solidFill>
                <a:prstClr val="black"/>
              </a:solidFill>
              <a:latin typeface="Arial" pitchFamily="34" charset="0"/>
              <a:cs typeface="Arial" pitchFamily="34" charset="0"/>
              <a:sym typeface="Wingdings" pitchFamily="2" charset="2"/>
            </a:endParaRPr>
          </a:p>
        </p:txBody>
      </p:sp>
      <p:sp>
        <p:nvSpPr>
          <p:cNvPr id="17" name="6 Rectángulo redondeado"/>
          <p:cNvSpPr/>
          <p:nvPr/>
        </p:nvSpPr>
        <p:spPr bwMode="auto">
          <a:xfrm>
            <a:off x="277814" y="2708920"/>
            <a:ext cx="8532811" cy="3600400"/>
          </a:xfrm>
          <a:prstGeom prst="roundRect">
            <a:avLst/>
          </a:prstGeom>
          <a:solidFill>
            <a:srgbClr val="9CB700">
              <a:alpha val="74902"/>
            </a:srgbClr>
          </a:solidFill>
          <a:ln w="12700" cap="flat" cmpd="sng" algn="ctr">
            <a:noFill/>
            <a:prstDash val="solid"/>
            <a:round/>
            <a:headEnd type="none" w="med" len="med"/>
            <a:tailEnd type="none" w="med" len="med"/>
          </a:ln>
          <a:effectLst/>
          <a:scene3d>
            <a:camera prst="orthographicFront"/>
            <a:lightRig rig="soft" dir="t"/>
          </a:scene3d>
          <a:sp3d prstMaterial="softEdge">
            <a:bevelT/>
          </a:sp3d>
          <a:extLst/>
        </p:spPr>
        <p:txBody>
          <a:bodyPr lIns="144000" tIns="0" rIns="144000" bIns="0" anchor="ctr" upright="1"/>
          <a:lstStyle/>
          <a:p>
            <a:pPr marL="285750" indent="-285750" algn="just" fontAlgn="auto">
              <a:spcBef>
                <a:spcPts val="0"/>
              </a:spcBef>
              <a:spcAft>
                <a:spcPts val="600"/>
              </a:spcAft>
              <a:buClr>
                <a:srgbClr val="007AAE"/>
              </a:buClr>
              <a:buSzPct val="120000"/>
              <a:buFont typeface="Wingdings" panose="05000000000000000000" pitchFamily="2" charset="2"/>
              <a:buChar char="§"/>
              <a:defRPr/>
            </a:pPr>
            <a:r>
              <a:rPr lang="en-US" sz="1600" b="1" kern="0" baseline="0" dirty="0" smtClean="0">
                <a:solidFill>
                  <a:prstClr val="black"/>
                </a:solidFill>
                <a:latin typeface="Arial" pitchFamily="34" charset="0"/>
                <a:cs typeface="Arial" pitchFamily="34" charset="0"/>
                <a:sym typeface="Wingdings" pitchFamily="2" charset="2"/>
              </a:rPr>
              <a:t>Agreed </a:t>
            </a:r>
            <a:r>
              <a:rPr lang="en-US" sz="1600" b="1" kern="0" baseline="0" dirty="0">
                <a:solidFill>
                  <a:prstClr val="black"/>
                </a:solidFill>
                <a:latin typeface="Arial" pitchFamily="34" charset="0"/>
                <a:cs typeface="Arial" pitchFamily="34" charset="0"/>
                <a:sym typeface="Wingdings" pitchFamily="2" charset="2"/>
              </a:rPr>
              <a:t>points in the application of the </a:t>
            </a:r>
            <a:r>
              <a:rPr lang="en-US" sz="1600" b="1" kern="0" baseline="0" dirty="0" smtClean="0">
                <a:solidFill>
                  <a:prstClr val="black"/>
                </a:solidFill>
                <a:latin typeface="Arial" pitchFamily="34" charset="0"/>
                <a:cs typeface="Arial" pitchFamily="34" charset="0"/>
                <a:sym typeface="Wingdings" pitchFamily="2" charset="2"/>
              </a:rPr>
              <a:t>methodology on the VIP </a:t>
            </a:r>
            <a:r>
              <a:rPr lang="en-US" sz="1600" b="1" kern="0" baseline="0" dirty="0" err="1" smtClean="0">
                <a:solidFill>
                  <a:prstClr val="black"/>
                </a:solidFill>
                <a:latin typeface="Arial" pitchFamily="34" charset="0"/>
                <a:cs typeface="Arial" pitchFamily="34" charset="0"/>
                <a:sym typeface="Wingdings" pitchFamily="2" charset="2"/>
              </a:rPr>
              <a:t>Ibérico</a:t>
            </a:r>
            <a:endParaRPr lang="en-US" sz="1600" b="1" kern="0" baseline="0" dirty="0">
              <a:solidFill>
                <a:prstClr val="black"/>
              </a:solidFill>
              <a:latin typeface="Arial" pitchFamily="34" charset="0"/>
              <a:cs typeface="Arial" pitchFamily="34" charset="0"/>
              <a:sym typeface="Wingdings" pitchFamily="2" charset="2"/>
            </a:endParaRPr>
          </a:p>
          <a:p>
            <a:pPr marL="742950" lvl="1" indent="-285750" algn="just" fontAlgn="auto">
              <a:spcBef>
                <a:spcPts val="0"/>
              </a:spcBef>
              <a:spcAft>
                <a:spcPts val="600"/>
              </a:spcAft>
              <a:buClr>
                <a:srgbClr val="007AAE"/>
              </a:buClr>
              <a:buSzPct val="120000"/>
              <a:buFont typeface="Wingdings" panose="05000000000000000000" pitchFamily="2" charset="2"/>
              <a:buChar char="ü"/>
              <a:defRPr/>
            </a:pPr>
            <a:r>
              <a:rPr lang="en-US" sz="1600" kern="0" baseline="0" dirty="0">
                <a:solidFill>
                  <a:prstClr val="black"/>
                </a:solidFill>
                <a:latin typeface="Arial" pitchFamily="34" charset="0"/>
                <a:cs typeface="Arial" pitchFamily="34" charset="0"/>
                <a:sym typeface="Wingdings" pitchFamily="2" charset="2"/>
              </a:rPr>
              <a:t>Simplification of the function </a:t>
            </a:r>
            <a:r>
              <a:rPr lang="en-US" sz="1600" kern="0" baseline="0" dirty="0" smtClean="0">
                <a:solidFill>
                  <a:prstClr val="black"/>
                </a:solidFill>
                <a:latin typeface="Arial" pitchFamily="34" charset="0"/>
                <a:cs typeface="Arial" pitchFamily="34" charset="0"/>
                <a:sym typeface="Wingdings" pitchFamily="2" charset="2"/>
              </a:rPr>
              <a:t>in </a:t>
            </a:r>
            <a:r>
              <a:rPr lang="en-US" sz="1600" kern="0" baseline="0" dirty="0">
                <a:solidFill>
                  <a:prstClr val="black"/>
                </a:solidFill>
                <a:latin typeface="Arial" pitchFamily="34" charset="0"/>
                <a:cs typeface="Arial" pitchFamily="34" charset="0"/>
                <a:sym typeface="Wingdings" pitchFamily="2" charset="2"/>
              </a:rPr>
              <a:t>a single </a:t>
            </a:r>
            <a:r>
              <a:rPr lang="en-US" sz="1600" kern="0" baseline="0" dirty="0" smtClean="0">
                <a:solidFill>
                  <a:prstClr val="black"/>
                </a:solidFill>
                <a:latin typeface="Arial" pitchFamily="34" charset="0"/>
                <a:cs typeface="Arial" pitchFamily="34" charset="0"/>
                <a:sym typeface="Wingdings" pitchFamily="2" charset="2"/>
              </a:rPr>
              <a:t>step</a:t>
            </a:r>
          </a:p>
          <a:p>
            <a:pPr marL="742950" lvl="1" indent="-285750" algn="just" fontAlgn="auto">
              <a:spcBef>
                <a:spcPts val="0"/>
              </a:spcBef>
              <a:spcAft>
                <a:spcPts val="600"/>
              </a:spcAft>
              <a:buClr>
                <a:srgbClr val="007AAE"/>
              </a:buClr>
              <a:buSzPct val="120000"/>
              <a:buFont typeface="Wingdings" panose="05000000000000000000" pitchFamily="2" charset="2"/>
              <a:buChar char="ü"/>
              <a:defRPr/>
            </a:pPr>
            <a:r>
              <a:rPr lang="en-US" sz="1600" kern="0" dirty="0">
                <a:solidFill>
                  <a:prstClr val="black"/>
                </a:solidFill>
                <a:latin typeface="Arial" pitchFamily="34" charset="0"/>
                <a:cs typeface="Arial" pitchFamily="34" charset="0"/>
                <a:sym typeface="Wingdings" pitchFamily="2" charset="2"/>
              </a:rPr>
              <a:t>F</a:t>
            </a:r>
            <a:r>
              <a:rPr lang="en-US" sz="1600" kern="0" dirty="0" smtClean="0">
                <a:solidFill>
                  <a:prstClr val="black"/>
                </a:solidFill>
                <a:latin typeface="Arial" pitchFamily="34" charset="0"/>
                <a:cs typeface="Arial" pitchFamily="34" charset="0"/>
                <a:sym typeface="Wingdings" pitchFamily="2" charset="2"/>
              </a:rPr>
              <a:t>requency of calculation:</a:t>
            </a:r>
          </a:p>
          <a:p>
            <a:pPr marL="1200150" lvl="2" indent="-285750" algn="just" fontAlgn="auto">
              <a:spcBef>
                <a:spcPts val="0"/>
              </a:spcBef>
              <a:spcAft>
                <a:spcPts val="600"/>
              </a:spcAft>
              <a:buClr>
                <a:srgbClr val="007AAE"/>
              </a:buClr>
              <a:buSzPct val="120000"/>
              <a:buFont typeface="Wingdings" panose="05000000000000000000" pitchFamily="2" charset="2"/>
              <a:buChar char="§"/>
              <a:defRPr/>
            </a:pPr>
            <a:r>
              <a:rPr lang="en-US" sz="1600" kern="0" dirty="0">
                <a:solidFill>
                  <a:prstClr val="black"/>
                </a:solidFill>
                <a:latin typeface="Arial" pitchFamily="34" charset="0"/>
                <a:cs typeface="Arial" pitchFamily="34" charset="0"/>
                <a:sym typeface="Wingdings" pitchFamily="2" charset="2"/>
              </a:rPr>
              <a:t>Annually:</a:t>
            </a:r>
          </a:p>
          <a:p>
            <a:pPr marL="1657350" lvl="3" indent="-285750" algn="just" fontAlgn="auto">
              <a:spcBef>
                <a:spcPts val="0"/>
              </a:spcBef>
              <a:spcAft>
                <a:spcPts val="600"/>
              </a:spcAft>
              <a:buClr>
                <a:srgbClr val="007AAE"/>
              </a:buClr>
              <a:buSzPct val="120000"/>
              <a:buFont typeface="Wingdings" panose="05000000000000000000" pitchFamily="2" charset="2"/>
              <a:buChar char="§"/>
              <a:defRPr/>
            </a:pPr>
            <a:r>
              <a:rPr lang="en-US" sz="1600" kern="0" dirty="0">
                <a:solidFill>
                  <a:prstClr val="black"/>
                </a:solidFill>
                <a:latin typeface="Arial" pitchFamily="34" charset="0"/>
                <a:cs typeface="Arial" pitchFamily="34" charset="0"/>
                <a:sym typeface="Wingdings" pitchFamily="2" charset="2"/>
              </a:rPr>
              <a:t>A: % additional capacity to bid on Nominal capacity (+ 10%)</a:t>
            </a:r>
            <a:endParaRPr lang="es-ES_tradnl" sz="1600" kern="0" dirty="0">
              <a:solidFill>
                <a:prstClr val="black"/>
              </a:solidFill>
              <a:latin typeface="Arial" pitchFamily="34" charset="0"/>
              <a:cs typeface="Arial" pitchFamily="34" charset="0"/>
              <a:sym typeface="Wingdings" pitchFamily="2" charset="2"/>
            </a:endParaRPr>
          </a:p>
          <a:p>
            <a:pPr marL="1657350" lvl="3" indent="-285750" algn="just" fontAlgn="auto">
              <a:spcBef>
                <a:spcPts val="0"/>
              </a:spcBef>
              <a:spcAft>
                <a:spcPts val="600"/>
              </a:spcAft>
              <a:buClr>
                <a:srgbClr val="007AAE"/>
              </a:buClr>
              <a:buSzPct val="120000"/>
              <a:buFont typeface="Wingdings" panose="05000000000000000000" pitchFamily="2" charset="2"/>
              <a:buChar char="§"/>
              <a:defRPr/>
            </a:pPr>
            <a:r>
              <a:rPr lang="en-US" sz="1600" kern="0" dirty="0" smtClean="0">
                <a:solidFill>
                  <a:prstClr val="black"/>
                </a:solidFill>
                <a:latin typeface="Arial" pitchFamily="34" charset="0"/>
                <a:cs typeface="Arial" pitchFamily="34" charset="0"/>
                <a:sym typeface="Wingdings" pitchFamily="2" charset="2"/>
              </a:rPr>
              <a:t>f: Safety </a:t>
            </a:r>
            <a:r>
              <a:rPr lang="en-US" sz="1600" kern="0" dirty="0">
                <a:solidFill>
                  <a:prstClr val="black"/>
                </a:solidFill>
                <a:latin typeface="Arial" pitchFamily="34" charset="0"/>
                <a:cs typeface="Arial" pitchFamily="34" charset="0"/>
                <a:sym typeface="Wingdings" pitchFamily="2" charset="2"/>
              </a:rPr>
              <a:t>factor </a:t>
            </a:r>
            <a:r>
              <a:rPr lang="en-US" sz="1600" kern="0" dirty="0" smtClean="0">
                <a:solidFill>
                  <a:prstClr val="black"/>
                </a:solidFill>
                <a:latin typeface="Arial" pitchFamily="34" charset="0"/>
                <a:cs typeface="Arial" pitchFamily="34" charset="0"/>
                <a:sym typeface="Wingdings" pitchFamily="2" charset="2"/>
              </a:rPr>
              <a:t>(10%)</a:t>
            </a:r>
            <a:endParaRPr lang="en-US" sz="1600" kern="0" dirty="0">
              <a:solidFill>
                <a:prstClr val="black"/>
              </a:solidFill>
              <a:latin typeface="Arial" pitchFamily="34" charset="0"/>
              <a:cs typeface="Arial" pitchFamily="34" charset="0"/>
              <a:sym typeface="Wingdings" pitchFamily="2" charset="2"/>
            </a:endParaRPr>
          </a:p>
          <a:p>
            <a:pPr marL="1657350" lvl="3" indent="-285750" algn="just" fontAlgn="auto">
              <a:spcBef>
                <a:spcPts val="0"/>
              </a:spcBef>
              <a:spcAft>
                <a:spcPts val="600"/>
              </a:spcAft>
              <a:buClr>
                <a:srgbClr val="007AAE"/>
              </a:buClr>
              <a:buSzPct val="120000"/>
              <a:buFont typeface="Wingdings" panose="05000000000000000000" pitchFamily="2" charset="2"/>
              <a:buChar char="§"/>
              <a:defRPr/>
            </a:pPr>
            <a:r>
              <a:rPr lang="es-ES_tradnl" sz="1600" kern="0" dirty="0" smtClean="0">
                <a:solidFill>
                  <a:prstClr val="black"/>
                </a:solidFill>
                <a:latin typeface="Arial" pitchFamily="34" charset="0"/>
                <a:cs typeface="Arial" pitchFamily="34" charset="0"/>
                <a:sym typeface="Wingdings" pitchFamily="2" charset="2"/>
              </a:rPr>
              <a:t>MO: </a:t>
            </a:r>
            <a:r>
              <a:rPr lang="es-ES_tradnl" sz="1600" kern="0" dirty="0" err="1" smtClean="0">
                <a:solidFill>
                  <a:prstClr val="black"/>
                </a:solidFill>
                <a:latin typeface="Arial" pitchFamily="34" charset="0"/>
                <a:cs typeface="Arial" pitchFamily="34" charset="0"/>
                <a:sym typeface="Wingdings" pitchFamily="2" charset="2"/>
              </a:rPr>
              <a:t>Operational</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a:solidFill>
                  <a:prstClr val="black"/>
                </a:solidFill>
                <a:latin typeface="Arial" pitchFamily="34" charset="0"/>
                <a:cs typeface="Arial" pitchFamily="34" charset="0"/>
                <a:sym typeface="Wingdings" pitchFamily="2" charset="2"/>
              </a:rPr>
              <a:t>margin</a:t>
            </a:r>
            <a:r>
              <a:rPr lang="es-ES_tradnl" sz="1600" kern="0" dirty="0">
                <a:solidFill>
                  <a:prstClr val="black"/>
                </a:solidFill>
                <a:latin typeface="Arial" pitchFamily="34" charset="0"/>
                <a:cs typeface="Arial" pitchFamily="34" charset="0"/>
                <a:sym typeface="Wingdings" pitchFamily="2" charset="2"/>
              </a:rPr>
              <a:t> </a:t>
            </a:r>
            <a:r>
              <a:rPr lang="es-ES_tradnl" sz="1600" kern="0" dirty="0" smtClean="0">
                <a:solidFill>
                  <a:prstClr val="black"/>
                </a:solidFill>
                <a:latin typeface="Arial" pitchFamily="34" charset="0"/>
                <a:cs typeface="Arial" pitchFamily="34" charset="0"/>
                <a:sym typeface="Wingdings" pitchFamily="2" charset="2"/>
              </a:rPr>
              <a:t>(25% of OBA)</a:t>
            </a:r>
            <a:endParaRPr lang="es-ES_tradnl" sz="1600" kern="0" dirty="0">
              <a:solidFill>
                <a:prstClr val="black"/>
              </a:solidFill>
              <a:latin typeface="Arial" pitchFamily="34" charset="0"/>
              <a:cs typeface="Arial" pitchFamily="34" charset="0"/>
              <a:sym typeface="Wingdings" pitchFamily="2" charset="2"/>
            </a:endParaRPr>
          </a:p>
          <a:p>
            <a:pPr marL="1200150" lvl="2" indent="-285750" algn="just" fontAlgn="auto">
              <a:spcBef>
                <a:spcPts val="0"/>
              </a:spcBef>
              <a:spcAft>
                <a:spcPts val="600"/>
              </a:spcAft>
              <a:buClr>
                <a:srgbClr val="007AAE"/>
              </a:buClr>
              <a:buSzPct val="120000"/>
              <a:buFont typeface="Wingdings" panose="05000000000000000000" pitchFamily="2" charset="2"/>
              <a:buChar char="§"/>
              <a:defRPr/>
            </a:pPr>
            <a:r>
              <a:rPr lang="es-ES_tradnl" sz="1600" kern="0" dirty="0" err="1" smtClean="0">
                <a:solidFill>
                  <a:prstClr val="black"/>
                </a:solidFill>
                <a:latin typeface="Arial" pitchFamily="34" charset="0"/>
                <a:cs typeface="Arial" pitchFamily="34" charset="0"/>
                <a:sym typeface="Wingdings" pitchFamily="2" charset="2"/>
              </a:rPr>
              <a:t>Monthly</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or</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shorter</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depending</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on</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continuous</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monitoring</a:t>
            </a:r>
            <a:r>
              <a:rPr lang="es-ES_tradnl" sz="1600" kern="0" dirty="0" smtClean="0">
                <a:solidFill>
                  <a:prstClr val="black"/>
                </a:solidFill>
                <a:latin typeface="Arial" pitchFamily="34" charset="0"/>
                <a:cs typeface="Arial" pitchFamily="34" charset="0"/>
                <a:sym typeface="Wingdings" pitchFamily="2" charset="2"/>
              </a:rPr>
              <a:t>):</a:t>
            </a:r>
          </a:p>
          <a:p>
            <a:pPr marL="1657350" lvl="3" indent="-285750" algn="just" fontAlgn="auto">
              <a:spcBef>
                <a:spcPts val="0"/>
              </a:spcBef>
              <a:spcAft>
                <a:spcPts val="600"/>
              </a:spcAft>
              <a:buClr>
                <a:srgbClr val="007AAE"/>
              </a:buClr>
              <a:buSzPct val="120000"/>
              <a:buFont typeface="Wingdings" panose="05000000000000000000" pitchFamily="2" charset="2"/>
              <a:buChar char="§"/>
              <a:defRPr/>
            </a:pPr>
            <a:r>
              <a:rPr lang="es-ES_tradnl" sz="1600" kern="0" dirty="0" err="1" smtClean="0">
                <a:solidFill>
                  <a:prstClr val="black"/>
                </a:solidFill>
                <a:latin typeface="Arial" pitchFamily="34" charset="0"/>
                <a:cs typeface="Arial" pitchFamily="34" charset="0"/>
                <a:sym typeface="Wingdings" pitchFamily="2" charset="2"/>
              </a:rPr>
              <a:t>Trigger</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value</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a:solidFill>
                  <a:prstClr val="black"/>
                </a:solidFill>
                <a:latin typeface="Arial" pitchFamily="34" charset="0"/>
                <a:cs typeface="Arial" pitchFamily="34" charset="0"/>
                <a:sym typeface="Wingdings" pitchFamily="2" charset="2"/>
              </a:rPr>
              <a:t>Tv = </a:t>
            </a:r>
            <a:r>
              <a:rPr lang="es-ES_tradnl" sz="1600" kern="0" dirty="0" err="1">
                <a:solidFill>
                  <a:prstClr val="black"/>
                </a:solidFill>
                <a:latin typeface="Arial" pitchFamily="34" charset="0"/>
                <a:cs typeface="Arial" pitchFamily="34" charset="0"/>
                <a:sym typeface="Wingdings" pitchFamily="2" charset="2"/>
              </a:rPr>
              <a:t>Cn</a:t>
            </a:r>
            <a:r>
              <a:rPr lang="es-ES_tradnl" sz="1600" kern="0" dirty="0">
                <a:solidFill>
                  <a:prstClr val="black"/>
                </a:solidFill>
                <a:latin typeface="Arial" pitchFamily="34" charset="0"/>
                <a:cs typeface="Arial" pitchFamily="34" charset="0"/>
                <a:sym typeface="Wingdings" pitchFamily="2" charset="2"/>
              </a:rPr>
              <a:t> - IR - MO</a:t>
            </a:r>
            <a:endParaRPr lang="es-ES_tradnl" sz="1600" kern="0" dirty="0" smtClean="0">
              <a:solidFill>
                <a:prstClr val="black"/>
              </a:solidFill>
              <a:latin typeface="Arial" pitchFamily="34" charset="0"/>
              <a:cs typeface="Arial" pitchFamily="34" charset="0"/>
              <a:sym typeface="Wingdings" pitchFamily="2" charset="2"/>
            </a:endParaRPr>
          </a:p>
          <a:p>
            <a:pPr marL="1200150" lvl="2" indent="-285750" algn="just" fontAlgn="auto">
              <a:spcBef>
                <a:spcPts val="0"/>
              </a:spcBef>
              <a:spcAft>
                <a:spcPts val="600"/>
              </a:spcAft>
              <a:buClr>
                <a:srgbClr val="007AAE"/>
              </a:buClr>
              <a:buSzPct val="120000"/>
              <a:buFont typeface="Wingdings" panose="05000000000000000000" pitchFamily="2" charset="2"/>
              <a:buChar char="§"/>
              <a:defRPr/>
            </a:pPr>
            <a:r>
              <a:rPr lang="es-ES_tradnl" sz="1600" kern="0" dirty="0" err="1" smtClean="0">
                <a:solidFill>
                  <a:prstClr val="black"/>
                </a:solidFill>
                <a:latin typeface="Arial" pitchFamily="34" charset="0"/>
                <a:cs typeface="Arial" pitchFamily="34" charset="0"/>
                <a:sym typeface="Wingdings" pitchFamily="2" charset="2"/>
              </a:rPr>
              <a:t>Daily</a:t>
            </a:r>
            <a:r>
              <a:rPr lang="es-ES_tradnl" sz="1600" kern="0" dirty="0" smtClean="0">
                <a:solidFill>
                  <a:prstClr val="black"/>
                </a:solidFill>
                <a:latin typeface="Arial" pitchFamily="34" charset="0"/>
                <a:cs typeface="Arial" pitchFamily="34" charset="0"/>
                <a:sym typeface="Wingdings" pitchFamily="2" charset="2"/>
              </a:rPr>
              <a:t>: </a:t>
            </a:r>
          </a:p>
          <a:p>
            <a:pPr marL="1657350" lvl="3" indent="-285750" algn="just" fontAlgn="auto">
              <a:spcBef>
                <a:spcPts val="0"/>
              </a:spcBef>
              <a:spcAft>
                <a:spcPts val="600"/>
              </a:spcAft>
              <a:buClr>
                <a:srgbClr val="007AAE"/>
              </a:buClr>
              <a:buSzPct val="120000"/>
              <a:buFont typeface="Wingdings" panose="05000000000000000000" pitchFamily="2" charset="2"/>
              <a:buChar char="§"/>
              <a:defRPr/>
            </a:pPr>
            <a:r>
              <a:rPr lang="es-ES_tradnl" sz="1600" kern="0" dirty="0" err="1" smtClean="0">
                <a:solidFill>
                  <a:prstClr val="black"/>
                </a:solidFill>
                <a:latin typeface="Arial" pitchFamily="34" charset="0"/>
                <a:cs typeface="Arial" pitchFamily="34" charset="0"/>
                <a:sym typeface="Wingdings" pitchFamily="2" charset="2"/>
              </a:rPr>
              <a:t>Nomination</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assessment</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against</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the</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Trigger</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Value</a:t>
            </a:r>
            <a:endParaRPr lang="es-ES_tradnl" sz="1600" kern="0" dirty="0">
              <a:solidFill>
                <a:prstClr val="black"/>
              </a:solidFill>
              <a:latin typeface="Arial" pitchFamily="34" charset="0"/>
              <a:cs typeface="Arial" pitchFamily="34" charset="0"/>
              <a:sym typeface="Wingdings" pitchFamily="2" charset="2"/>
            </a:endParaRPr>
          </a:p>
        </p:txBody>
      </p:sp>
      <p:sp>
        <p:nvSpPr>
          <p:cNvPr id="2" name="1 Flecha a la derecha con muesca"/>
          <p:cNvSpPr/>
          <p:nvPr/>
        </p:nvSpPr>
        <p:spPr bwMode="auto">
          <a:xfrm>
            <a:off x="1403648" y="5013176"/>
            <a:ext cx="360040" cy="216024"/>
          </a:xfrm>
          <a:prstGeom prst="notchedRightArrow">
            <a:avLst/>
          </a:prstGeom>
          <a:solidFill>
            <a:srgbClr val="3366FF"/>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6" name="Rectangle 2"/>
          <p:cNvSpPr txBox="1">
            <a:spLocks noChangeArrowheads="1"/>
          </p:cNvSpPr>
          <p:nvPr/>
        </p:nvSpPr>
        <p:spPr>
          <a:xfrm>
            <a:off x="144464" y="151823"/>
            <a:ext cx="8970962" cy="365125"/>
          </a:xfrm>
          <a:prstGeom prst="rect">
            <a:avLst/>
          </a:prstGeom>
        </p:spPr>
        <p:txBody>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GB" sz="2400" kern="0" dirty="0" smtClean="0"/>
              <a:t>III. </a:t>
            </a:r>
            <a:r>
              <a:rPr lang="en-US" sz="2400" kern="0" dirty="0"/>
              <a:t>Current status of the OS </a:t>
            </a:r>
            <a:r>
              <a:rPr lang="en-US" sz="2400" kern="0" dirty="0" smtClean="0"/>
              <a:t>Methodology </a:t>
            </a:r>
            <a:r>
              <a:rPr lang="en-US" sz="2400" kern="0" dirty="0"/>
              <a:t>for VIP </a:t>
            </a:r>
            <a:r>
              <a:rPr lang="en-US" sz="2400" kern="0" dirty="0" err="1"/>
              <a:t>Ibérico</a:t>
            </a:r>
            <a:r>
              <a:rPr lang="en-US" sz="2400" kern="0" dirty="0"/>
              <a:t> </a:t>
            </a:r>
          </a:p>
          <a:p>
            <a:endParaRPr lang="fr-FR" sz="2400" kern="0" dirty="0" smtClean="0"/>
          </a:p>
        </p:txBody>
      </p:sp>
    </p:spTree>
    <p:extLst>
      <p:ext uri="{BB962C8B-B14F-4D97-AF65-F5344CB8AC3E}">
        <p14:creationId xmlns:p14="http://schemas.microsoft.com/office/powerpoint/2010/main" val="3506867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smtClean="0"/>
              <a:t>III. How to offer OS capacity</a:t>
            </a:r>
            <a:endParaRPr lang="fr-FR" dirty="0" smtClean="0"/>
          </a:p>
        </p:txBody>
      </p:sp>
      <p:sp>
        <p:nvSpPr>
          <p:cNvPr id="4" name="Rectangle 3"/>
          <p:cNvSpPr txBox="1">
            <a:spLocks noChangeAspect="1" noChangeArrowheads="1"/>
          </p:cNvSpPr>
          <p:nvPr/>
        </p:nvSpPr>
        <p:spPr bwMode="auto">
          <a:xfrm>
            <a:off x="611560" y="836712"/>
            <a:ext cx="8280920" cy="36004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342900" lvl="1" indent="-342900" algn="just">
              <a:spcBef>
                <a:spcPts val="600"/>
              </a:spcBef>
              <a:spcAft>
                <a:spcPts val="0"/>
              </a:spcAft>
              <a:buClr>
                <a:schemeClr val="tx2"/>
              </a:buClr>
              <a:buFont typeface="Arial" panose="020B0604020202020204" pitchFamily="34" charset="0"/>
              <a:buChar char="•"/>
            </a:pPr>
            <a:r>
              <a:rPr lang="en-US" sz="2200" b="0" dirty="0" smtClean="0"/>
              <a:t>OS capacity will be sold in the daily auction together with the available capacity.</a:t>
            </a:r>
          </a:p>
          <a:p>
            <a:pPr marL="742950" lvl="2" indent="-342900" algn="just">
              <a:spcBef>
                <a:spcPts val="600"/>
              </a:spcBef>
              <a:spcAft>
                <a:spcPts val="0"/>
              </a:spcAft>
              <a:buClr>
                <a:schemeClr val="tx2"/>
              </a:buClr>
              <a:buFont typeface="Arial" panose="020B0604020202020204" pitchFamily="34" charset="0"/>
              <a:buChar char="•"/>
            </a:pPr>
            <a:r>
              <a:rPr lang="en-US" sz="2000" b="0" dirty="0" smtClean="0"/>
              <a:t>If not sold, the OS capacity will not be reoffered again in the within-day auctions.</a:t>
            </a:r>
            <a:endParaRPr lang="en-US" sz="2000" b="0" dirty="0"/>
          </a:p>
          <a:p>
            <a:pPr marL="742950" lvl="2" indent="-342900" algn="just">
              <a:spcBef>
                <a:spcPts val="600"/>
              </a:spcBef>
              <a:spcAft>
                <a:spcPts val="0"/>
              </a:spcAft>
              <a:buClr>
                <a:schemeClr val="tx2"/>
              </a:buClr>
              <a:buFont typeface="Arial" panose="020B0604020202020204" pitchFamily="34" charset="0"/>
              <a:buChar char="•"/>
            </a:pPr>
            <a:r>
              <a:rPr lang="en-US" sz="2000" b="0" dirty="0" smtClean="0"/>
              <a:t>Otherwise, complexity will be increased, because OS </a:t>
            </a:r>
            <a:r>
              <a:rPr lang="en-US" sz="2000" b="0" dirty="0"/>
              <a:t>capacity should </a:t>
            </a:r>
            <a:r>
              <a:rPr lang="en-US" sz="2000" b="0" dirty="0" smtClean="0"/>
              <a:t>be recalculated before each auction (time constrains).</a:t>
            </a:r>
            <a:endParaRPr lang="en-US" sz="2200" b="0" dirty="0" smtClean="0"/>
          </a:p>
          <a:p>
            <a:pPr marL="342900" lvl="1" indent="-342900" algn="just">
              <a:spcBef>
                <a:spcPts val="600"/>
              </a:spcBef>
              <a:spcAft>
                <a:spcPts val="0"/>
              </a:spcAft>
              <a:buClr>
                <a:schemeClr val="tx2"/>
              </a:buClr>
              <a:buFont typeface="Arial" panose="020B0604020202020204" pitchFamily="34" charset="0"/>
              <a:buChar char="•"/>
            </a:pPr>
            <a:r>
              <a:rPr lang="en-US" sz="2200" b="0" dirty="0" smtClean="0"/>
              <a:t>OS </a:t>
            </a:r>
            <a:r>
              <a:rPr lang="en-US" sz="2200" b="0" dirty="0"/>
              <a:t>capacity </a:t>
            </a:r>
            <a:r>
              <a:rPr lang="en-US" sz="2200" b="0" dirty="0" smtClean="0"/>
              <a:t>will be sold as bundled. </a:t>
            </a:r>
          </a:p>
          <a:p>
            <a:pPr marL="742950" lvl="2" indent="-342900" algn="just">
              <a:spcBef>
                <a:spcPts val="600"/>
              </a:spcBef>
              <a:spcAft>
                <a:spcPts val="0"/>
              </a:spcAft>
              <a:buClr>
                <a:schemeClr val="tx2"/>
              </a:buClr>
              <a:buFont typeface="Arial" panose="020B0604020202020204" pitchFamily="34" charset="0"/>
              <a:buChar char="•"/>
            </a:pPr>
            <a:r>
              <a:rPr lang="en-US" sz="2000" b="0" dirty="0" smtClean="0"/>
              <a:t>The methodology proposed for calculating the OS capacity ensures that the OS capacity will be always the same at both sides of the VIP</a:t>
            </a:r>
          </a:p>
          <a:p>
            <a:pPr marL="742950" lvl="2" indent="-342900" algn="just">
              <a:spcBef>
                <a:spcPts val="600"/>
              </a:spcBef>
              <a:spcAft>
                <a:spcPts val="0"/>
              </a:spcAft>
              <a:buClr>
                <a:schemeClr val="tx2"/>
              </a:buClr>
              <a:buFont typeface="Arial" panose="020B0604020202020204" pitchFamily="34" charset="0"/>
              <a:buChar char="•"/>
            </a:pPr>
            <a:r>
              <a:rPr lang="en-US" sz="2000" b="0" dirty="0" smtClean="0"/>
              <a:t>Each TSO will upload at PRISMA its daily available capacity </a:t>
            </a:r>
            <a:r>
              <a:rPr lang="en-US" sz="2000" b="0" dirty="0"/>
              <a:t>(technical + OS capacity) </a:t>
            </a:r>
            <a:endParaRPr lang="en-US" sz="2000" b="0" dirty="0" smtClean="0"/>
          </a:p>
          <a:p>
            <a:pPr marL="742950" lvl="2" indent="-342900" algn="just">
              <a:spcBef>
                <a:spcPts val="600"/>
              </a:spcBef>
              <a:spcAft>
                <a:spcPts val="0"/>
              </a:spcAft>
              <a:buClr>
                <a:schemeClr val="tx2"/>
              </a:buClr>
              <a:buFont typeface="Arial" panose="020B0604020202020204" pitchFamily="34" charset="0"/>
              <a:buChar char="•"/>
            </a:pPr>
            <a:r>
              <a:rPr lang="en-US" sz="2000" b="0" dirty="0" smtClean="0"/>
              <a:t>PRISMA will apply the lesser value to determine bundled capacities. The remaining capacity, if any, will be sold as unbundled</a:t>
            </a:r>
            <a:endParaRPr lang="en-US" sz="2000" b="0" dirty="0"/>
          </a:p>
        </p:txBody>
      </p:sp>
    </p:spTree>
    <p:extLst>
      <p:ext uri="{BB962C8B-B14F-4D97-AF65-F5344CB8AC3E}">
        <p14:creationId xmlns:p14="http://schemas.microsoft.com/office/powerpoint/2010/main" val="775506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p:cNvSpPr/>
          <p:nvPr/>
        </p:nvSpPr>
        <p:spPr bwMode="auto">
          <a:xfrm>
            <a:off x="6141685" y="3556879"/>
            <a:ext cx="1258184" cy="299394"/>
          </a:xfrm>
          <a:prstGeom prst="rect">
            <a:avLst/>
          </a:prstGeom>
          <a:solidFill>
            <a:schemeClr val="bg1">
              <a:lumMod val="40000"/>
              <a:lumOff val="60000"/>
            </a:schemeClr>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27" name="26 Rectángulo"/>
          <p:cNvSpPr/>
          <p:nvPr/>
        </p:nvSpPr>
        <p:spPr bwMode="auto">
          <a:xfrm>
            <a:off x="1312097" y="2764452"/>
            <a:ext cx="1258184" cy="299394"/>
          </a:xfrm>
          <a:prstGeom prst="rect">
            <a:avLst/>
          </a:prstGeom>
          <a:solidFill>
            <a:schemeClr val="bg1">
              <a:lumMod val="40000"/>
              <a:lumOff val="60000"/>
            </a:schemeClr>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4098" name="Rectangle 2"/>
          <p:cNvSpPr>
            <a:spLocks noGrp="1" noChangeArrowheads="1"/>
          </p:cNvSpPr>
          <p:nvPr>
            <p:ph type="title"/>
          </p:nvPr>
        </p:nvSpPr>
        <p:spPr/>
        <p:txBody>
          <a:bodyPr/>
          <a:lstStyle/>
          <a:p>
            <a:r>
              <a:rPr lang="en-GB" dirty="0" smtClean="0"/>
              <a:t>III. OS bundled capacity</a:t>
            </a:r>
            <a:endParaRPr lang="fr-FR" dirty="0" smtClean="0"/>
          </a:p>
        </p:txBody>
      </p:sp>
      <p:sp>
        <p:nvSpPr>
          <p:cNvPr id="4" name="Rectangle 3"/>
          <p:cNvSpPr txBox="1">
            <a:spLocks noChangeAspect="1" noChangeArrowheads="1"/>
          </p:cNvSpPr>
          <p:nvPr/>
        </p:nvSpPr>
        <p:spPr bwMode="auto">
          <a:xfrm>
            <a:off x="611560" y="836712"/>
            <a:ext cx="8280920" cy="36004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spcBef>
                <a:spcPct val="40000"/>
              </a:spcBef>
              <a:buClr>
                <a:schemeClr val="tx2"/>
              </a:buClr>
            </a:pPr>
            <a:r>
              <a:rPr lang="en-US" sz="2200" dirty="0" smtClean="0">
                <a:solidFill>
                  <a:schemeClr val="tx2"/>
                </a:solidFill>
              </a:rPr>
              <a:t>Taking into account that the OS capacity is calculated based on nominations, the OS capacity will also be the same value</a:t>
            </a:r>
            <a:endParaRPr lang="en-US" sz="2200" b="0" dirty="0">
              <a:solidFill>
                <a:schemeClr val="tx2"/>
              </a:solidFill>
            </a:endParaRPr>
          </a:p>
          <a:p>
            <a:pPr lvl="1">
              <a:spcBef>
                <a:spcPct val="40000"/>
              </a:spcBef>
              <a:buClr>
                <a:schemeClr val="tx2"/>
              </a:buClr>
              <a:buFont typeface="Arial" charset="0"/>
              <a:buAutoNum type="arabicPeriod"/>
            </a:pPr>
            <a:endParaRPr lang="en-US" sz="2200" b="0" dirty="0">
              <a:solidFill>
                <a:schemeClr val="tx2"/>
              </a:solidFill>
            </a:endParaRPr>
          </a:p>
          <a:p>
            <a:pPr lvl="1">
              <a:spcBef>
                <a:spcPct val="40000"/>
              </a:spcBef>
              <a:buClr>
                <a:schemeClr val="tx2"/>
              </a:buClr>
              <a:buFont typeface="Arial" charset="0"/>
              <a:buAutoNum type="arabicPeriod"/>
            </a:pPr>
            <a:endParaRPr lang="en-US" sz="2200" b="0" dirty="0" smtClean="0">
              <a:solidFill>
                <a:schemeClr val="tx2"/>
              </a:solidFill>
            </a:endParaRPr>
          </a:p>
        </p:txBody>
      </p:sp>
      <p:sp>
        <p:nvSpPr>
          <p:cNvPr id="5" name="4 Rectángulo"/>
          <p:cNvSpPr/>
          <p:nvPr/>
        </p:nvSpPr>
        <p:spPr bwMode="auto">
          <a:xfrm>
            <a:off x="2596342" y="4149080"/>
            <a:ext cx="1258184" cy="1656184"/>
          </a:xfrm>
          <a:prstGeom prst="rect">
            <a:avLst/>
          </a:prstGeom>
          <a:solidFill>
            <a:schemeClr val="bg1"/>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cxnSp>
        <p:nvCxnSpPr>
          <p:cNvPr id="6" name="5 Conector recto"/>
          <p:cNvCxnSpPr/>
          <p:nvPr/>
        </p:nvCxnSpPr>
        <p:spPr bwMode="auto">
          <a:xfrm flipH="1" flipV="1">
            <a:off x="2591215" y="1908568"/>
            <a:ext cx="0" cy="4184728"/>
          </a:xfrm>
          <a:prstGeom prst="line">
            <a:avLst/>
          </a:prstGeom>
          <a:ln>
            <a:solidFill>
              <a:schemeClr val="bg1">
                <a:lumMod val="50000"/>
              </a:schemeClr>
            </a:solidFill>
          </a:ln>
          <a:extLst/>
        </p:spPr>
        <p:style>
          <a:lnRef idx="3">
            <a:schemeClr val="accent2"/>
          </a:lnRef>
          <a:fillRef idx="0">
            <a:schemeClr val="accent2"/>
          </a:fillRef>
          <a:effectRef idx="2">
            <a:schemeClr val="accent2"/>
          </a:effectRef>
          <a:fontRef idx="minor">
            <a:schemeClr val="tx1"/>
          </a:fontRef>
        </p:style>
      </p:cxnSp>
      <p:sp>
        <p:nvSpPr>
          <p:cNvPr id="7" name="6 CuadroTexto"/>
          <p:cNvSpPr txBox="1"/>
          <p:nvPr/>
        </p:nvSpPr>
        <p:spPr>
          <a:xfrm>
            <a:off x="324058" y="3405250"/>
            <a:ext cx="1006638" cy="584775"/>
          </a:xfrm>
          <a:prstGeom prst="rect">
            <a:avLst/>
          </a:prstGeom>
          <a:noFill/>
        </p:spPr>
        <p:txBody>
          <a:bodyPr wrap="square" rtlCol="0">
            <a:spAutoFit/>
          </a:bodyPr>
          <a:lstStyle/>
          <a:p>
            <a:pPr algn="r"/>
            <a:r>
              <a:rPr lang="en-US" sz="1600" dirty="0" smtClean="0">
                <a:latin typeface="+mj-lt"/>
                <a:ea typeface="Verdana" panose="020B0604030504040204" pitchFamily="34" charset="0"/>
                <a:cs typeface="Verdana" panose="020B0604030504040204" pitchFamily="34" charset="0"/>
              </a:rPr>
              <a:t>Booked capacity</a:t>
            </a:r>
            <a:endParaRPr lang="en-US" sz="1600" dirty="0">
              <a:latin typeface="+mj-lt"/>
              <a:ea typeface="Verdana" panose="020B0604030504040204" pitchFamily="34" charset="0"/>
              <a:cs typeface="Verdana" panose="020B0604030504040204" pitchFamily="34" charset="0"/>
            </a:endParaRPr>
          </a:p>
        </p:txBody>
      </p:sp>
      <p:sp>
        <p:nvSpPr>
          <p:cNvPr id="8" name="7 CuadroTexto"/>
          <p:cNvSpPr txBox="1"/>
          <p:nvPr/>
        </p:nvSpPr>
        <p:spPr>
          <a:xfrm>
            <a:off x="107504" y="2771459"/>
            <a:ext cx="1223192" cy="584775"/>
          </a:xfrm>
          <a:prstGeom prst="rect">
            <a:avLst/>
          </a:prstGeom>
          <a:noFill/>
        </p:spPr>
        <p:txBody>
          <a:bodyPr wrap="square" rtlCol="0">
            <a:spAutoFit/>
          </a:bodyPr>
          <a:lstStyle/>
          <a:p>
            <a:pPr algn="r"/>
            <a:r>
              <a:rPr lang="en-US" sz="1600" dirty="0" smtClean="0">
                <a:solidFill>
                  <a:schemeClr val="bg1">
                    <a:lumMod val="40000"/>
                    <a:lumOff val="60000"/>
                  </a:schemeClr>
                </a:solidFill>
                <a:latin typeface="+mj-lt"/>
                <a:ea typeface="Verdana" panose="020B0604030504040204" pitchFamily="34" charset="0"/>
                <a:cs typeface="Verdana" panose="020B0604030504040204" pitchFamily="34" charset="0"/>
              </a:rPr>
              <a:t>Technical capacity</a:t>
            </a:r>
            <a:endParaRPr lang="en-US" sz="1600" dirty="0">
              <a:solidFill>
                <a:schemeClr val="bg1">
                  <a:lumMod val="40000"/>
                  <a:lumOff val="60000"/>
                </a:schemeClr>
              </a:solidFill>
              <a:latin typeface="+mj-lt"/>
              <a:ea typeface="Verdana" panose="020B0604030504040204" pitchFamily="34" charset="0"/>
              <a:cs typeface="Verdana" panose="020B0604030504040204" pitchFamily="34" charset="0"/>
            </a:endParaRPr>
          </a:p>
        </p:txBody>
      </p:sp>
      <p:sp>
        <p:nvSpPr>
          <p:cNvPr id="9" name="8 CuadroTexto"/>
          <p:cNvSpPr txBox="1"/>
          <p:nvPr/>
        </p:nvSpPr>
        <p:spPr>
          <a:xfrm>
            <a:off x="3850211" y="4212377"/>
            <a:ext cx="1006638" cy="584775"/>
          </a:xfrm>
          <a:prstGeom prst="rect">
            <a:avLst/>
          </a:prstGeom>
          <a:noFill/>
        </p:spPr>
        <p:txBody>
          <a:bodyPr wrap="square" rtlCol="0">
            <a:spAutoFit/>
          </a:bodyPr>
          <a:lstStyle/>
          <a:p>
            <a:r>
              <a:rPr lang="en-US" sz="1600" dirty="0" smtClean="0">
                <a:latin typeface="+mj-lt"/>
                <a:ea typeface="Verdana" panose="020B0604030504040204" pitchFamily="34" charset="0"/>
                <a:cs typeface="Verdana" panose="020B0604030504040204" pitchFamily="34" charset="0"/>
              </a:rPr>
              <a:t>Booked capacity</a:t>
            </a:r>
            <a:endParaRPr lang="en-US" sz="1600" dirty="0">
              <a:latin typeface="+mj-lt"/>
              <a:ea typeface="Verdana" panose="020B0604030504040204" pitchFamily="34" charset="0"/>
              <a:cs typeface="Verdana" panose="020B0604030504040204" pitchFamily="34" charset="0"/>
            </a:endParaRPr>
          </a:p>
        </p:txBody>
      </p:sp>
      <p:sp>
        <p:nvSpPr>
          <p:cNvPr id="10" name="9 CuadroTexto"/>
          <p:cNvSpPr txBox="1"/>
          <p:nvPr/>
        </p:nvSpPr>
        <p:spPr>
          <a:xfrm>
            <a:off x="3850211" y="2844225"/>
            <a:ext cx="1223192" cy="584775"/>
          </a:xfrm>
          <a:prstGeom prst="rect">
            <a:avLst/>
          </a:prstGeom>
          <a:noFill/>
        </p:spPr>
        <p:txBody>
          <a:bodyPr wrap="square" rtlCol="0">
            <a:spAutoFit/>
          </a:bodyPr>
          <a:lstStyle/>
          <a:p>
            <a:r>
              <a:rPr lang="en-US" sz="1600" dirty="0" smtClean="0">
                <a:solidFill>
                  <a:schemeClr val="bg1">
                    <a:lumMod val="40000"/>
                    <a:lumOff val="60000"/>
                  </a:schemeClr>
                </a:solidFill>
                <a:latin typeface="+mj-lt"/>
                <a:ea typeface="Verdana" panose="020B0604030504040204" pitchFamily="34" charset="0"/>
                <a:cs typeface="Verdana" panose="020B0604030504040204" pitchFamily="34" charset="0"/>
              </a:rPr>
              <a:t>Technical capacity</a:t>
            </a:r>
            <a:endParaRPr lang="en-US" sz="1600" dirty="0">
              <a:solidFill>
                <a:schemeClr val="bg1">
                  <a:lumMod val="40000"/>
                  <a:lumOff val="60000"/>
                </a:schemeClr>
              </a:solidFill>
              <a:latin typeface="+mj-lt"/>
              <a:ea typeface="Verdana" panose="020B0604030504040204" pitchFamily="34" charset="0"/>
              <a:cs typeface="Verdana" panose="020B0604030504040204" pitchFamily="34" charset="0"/>
            </a:endParaRPr>
          </a:p>
        </p:txBody>
      </p:sp>
      <p:sp>
        <p:nvSpPr>
          <p:cNvPr id="11" name="10 Rectángulo"/>
          <p:cNvSpPr/>
          <p:nvPr/>
        </p:nvSpPr>
        <p:spPr bwMode="auto">
          <a:xfrm>
            <a:off x="1318224" y="3063846"/>
            <a:ext cx="1258184" cy="2724942"/>
          </a:xfrm>
          <a:prstGeom prst="rect">
            <a:avLst/>
          </a:prstGeom>
          <a:solidFill>
            <a:schemeClr val="bg1"/>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12" name="11 Rectángulo"/>
          <p:cNvSpPr/>
          <p:nvPr/>
        </p:nvSpPr>
        <p:spPr bwMode="auto">
          <a:xfrm>
            <a:off x="2596342" y="2764452"/>
            <a:ext cx="1258184" cy="1384628"/>
          </a:xfrm>
          <a:prstGeom prst="rect">
            <a:avLst/>
          </a:prstGeom>
          <a:solidFill>
            <a:schemeClr val="bg1">
              <a:lumMod val="40000"/>
              <a:lumOff val="60000"/>
            </a:schemeClr>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13" name="12 Rectángulo"/>
          <p:cNvSpPr/>
          <p:nvPr/>
        </p:nvSpPr>
        <p:spPr bwMode="auto">
          <a:xfrm>
            <a:off x="1311476" y="2186966"/>
            <a:ext cx="1258184" cy="577486"/>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14" name="13 CuadroTexto"/>
          <p:cNvSpPr txBox="1"/>
          <p:nvPr/>
        </p:nvSpPr>
        <p:spPr>
          <a:xfrm>
            <a:off x="559692" y="1508013"/>
            <a:ext cx="8332788" cy="400110"/>
          </a:xfrm>
          <a:prstGeom prst="rect">
            <a:avLst/>
          </a:prstGeom>
          <a:noFill/>
        </p:spPr>
        <p:txBody>
          <a:bodyPr wrap="square" rtlCol="0">
            <a:spAutoFit/>
          </a:bodyPr>
          <a:lstStyle/>
          <a:p>
            <a:r>
              <a:rPr lang="en-US" sz="2000" dirty="0" smtClean="0"/>
              <a:t>OS capacity will be offered as bundled capacity</a:t>
            </a:r>
            <a:endParaRPr lang="en-US" sz="2000" dirty="0"/>
          </a:p>
        </p:txBody>
      </p:sp>
      <p:sp>
        <p:nvSpPr>
          <p:cNvPr id="15" name="14 Rectángulo"/>
          <p:cNvSpPr/>
          <p:nvPr/>
        </p:nvSpPr>
        <p:spPr bwMode="auto">
          <a:xfrm>
            <a:off x="2596342" y="2197208"/>
            <a:ext cx="1258184" cy="577486"/>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16" name="15 CuadroTexto"/>
          <p:cNvSpPr txBox="1"/>
          <p:nvPr/>
        </p:nvSpPr>
        <p:spPr>
          <a:xfrm>
            <a:off x="136764" y="2124145"/>
            <a:ext cx="1193932" cy="584775"/>
          </a:xfrm>
          <a:prstGeom prst="rect">
            <a:avLst/>
          </a:prstGeom>
          <a:noFill/>
        </p:spPr>
        <p:txBody>
          <a:bodyPr wrap="square" rtlCol="0">
            <a:spAutoFit/>
          </a:bodyPr>
          <a:lstStyle/>
          <a:p>
            <a:pPr algn="r"/>
            <a:r>
              <a:rPr lang="en-US" sz="1600" dirty="0" smtClean="0">
                <a:solidFill>
                  <a:schemeClr val="tx2"/>
                </a:solidFill>
                <a:latin typeface="+mj-lt"/>
                <a:ea typeface="Verdana" panose="020B0604030504040204" pitchFamily="34" charset="0"/>
                <a:cs typeface="Verdana" panose="020B0604030504040204" pitchFamily="34" charset="0"/>
              </a:rPr>
              <a:t>OS capacity</a:t>
            </a:r>
            <a:endParaRPr lang="en-US" sz="1600" dirty="0">
              <a:solidFill>
                <a:schemeClr val="tx2"/>
              </a:solidFill>
              <a:latin typeface="+mj-lt"/>
              <a:ea typeface="Verdana" panose="020B0604030504040204" pitchFamily="34" charset="0"/>
              <a:cs typeface="Verdana" panose="020B0604030504040204" pitchFamily="34" charset="0"/>
            </a:endParaRPr>
          </a:p>
        </p:txBody>
      </p:sp>
      <p:sp>
        <p:nvSpPr>
          <p:cNvPr id="17" name="16 CuadroTexto"/>
          <p:cNvSpPr txBox="1"/>
          <p:nvPr/>
        </p:nvSpPr>
        <p:spPr>
          <a:xfrm>
            <a:off x="3850211" y="2196153"/>
            <a:ext cx="1054761" cy="584775"/>
          </a:xfrm>
          <a:prstGeom prst="rect">
            <a:avLst/>
          </a:prstGeom>
          <a:noFill/>
        </p:spPr>
        <p:txBody>
          <a:bodyPr wrap="square" rtlCol="0">
            <a:spAutoFit/>
          </a:bodyPr>
          <a:lstStyle/>
          <a:p>
            <a:r>
              <a:rPr lang="en-US" sz="1600" dirty="0" smtClean="0">
                <a:solidFill>
                  <a:schemeClr val="tx2"/>
                </a:solidFill>
                <a:latin typeface="+mj-lt"/>
                <a:ea typeface="Verdana" panose="020B0604030504040204" pitchFamily="34" charset="0"/>
                <a:cs typeface="Verdana" panose="020B0604030504040204" pitchFamily="34" charset="0"/>
              </a:rPr>
              <a:t>OS capacity</a:t>
            </a:r>
            <a:endParaRPr lang="en-US" sz="1600" dirty="0">
              <a:solidFill>
                <a:schemeClr val="tx2"/>
              </a:solidFill>
              <a:latin typeface="+mj-lt"/>
              <a:ea typeface="Verdana" panose="020B0604030504040204" pitchFamily="34" charset="0"/>
              <a:cs typeface="Verdana" panose="020B0604030504040204" pitchFamily="34" charset="0"/>
            </a:endParaRPr>
          </a:p>
        </p:txBody>
      </p:sp>
      <p:sp>
        <p:nvSpPr>
          <p:cNvPr id="18" name="17 Rectángulo"/>
          <p:cNvSpPr/>
          <p:nvPr/>
        </p:nvSpPr>
        <p:spPr bwMode="auto">
          <a:xfrm>
            <a:off x="7418272" y="3556041"/>
            <a:ext cx="1258184" cy="1398136"/>
          </a:xfrm>
          <a:prstGeom prst="rect">
            <a:avLst/>
          </a:prstGeom>
          <a:solidFill>
            <a:schemeClr val="bg1">
              <a:lumMod val="40000"/>
              <a:lumOff val="60000"/>
            </a:schemeClr>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19" name="18 Rectángulo"/>
          <p:cNvSpPr/>
          <p:nvPr/>
        </p:nvSpPr>
        <p:spPr bwMode="auto">
          <a:xfrm>
            <a:off x="6133406" y="2980188"/>
            <a:ext cx="1258184" cy="577486"/>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20" name="19 Rectángulo"/>
          <p:cNvSpPr/>
          <p:nvPr/>
        </p:nvSpPr>
        <p:spPr bwMode="auto">
          <a:xfrm>
            <a:off x="7418272" y="2978555"/>
            <a:ext cx="1258184" cy="577486"/>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cxnSp>
        <p:nvCxnSpPr>
          <p:cNvPr id="21" name="20 Conector recto"/>
          <p:cNvCxnSpPr/>
          <p:nvPr/>
        </p:nvCxnSpPr>
        <p:spPr bwMode="auto">
          <a:xfrm flipV="1">
            <a:off x="7423399" y="2755590"/>
            <a:ext cx="0" cy="2384627"/>
          </a:xfrm>
          <a:prstGeom prst="line">
            <a:avLst/>
          </a:prstGeom>
          <a:ln>
            <a:solidFill>
              <a:schemeClr val="bg1">
                <a:lumMod val="50000"/>
              </a:schemeClr>
            </a:solidFill>
          </a:ln>
          <a:extLst/>
        </p:spPr>
        <p:style>
          <a:lnRef idx="3">
            <a:schemeClr val="accent2"/>
          </a:lnRef>
          <a:fillRef idx="0">
            <a:schemeClr val="accent2"/>
          </a:fillRef>
          <a:effectRef idx="2">
            <a:schemeClr val="accent2"/>
          </a:effectRef>
          <a:fontRef idx="minor">
            <a:schemeClr val="tx1"/>
          </a:fontRef>
        </p:style>
      </p:cxnSp>
      <p:sp>
        <p:nvSpPr>
          <p:cNvPr id="22" name="21 Rectángulo redondeado"/>
          <p:cNvSpPr/>
          <p:nvPr/>
        </p:nvSpPr>
        <p:spPr bwMode="auto">
          <a:xfrm>
            <a:off x="6012160" y="2835962"/>
            <a:ext cx="2848695" cy="992318"/>
          </a:xfrm>
          <a:prstGeom prst="roundRect">
            <a:avLst/>
          </a:prstGeom>
          <a:noFill/>
          <a:ln w="571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23" name="22 CuadroTexto"/>
          <p:cNvSpPr txBox="1"/>
          <p:nvPr/>
        </p:nvSpPr>
        <p:spPr>
          <a:xfrm>
            <a:off x="6228184" y="2353391"/>
            <a:ext cx="2016224" cy="338554"/>
          </a:xfrm>
          <a:prstGeom prst="rect">
            <a:avLst/>
          </a:prstGeom>
          <a:noFill/>
        </p:spPr>
        <p:txBody>
          <a:bodyPr wrap="square" rtlCol="0">
            <a:spAutoFit/>
          </a:bodyPr>
          <a:lstStyle/>
          <a:p>
            <a:r>
              <a:rPr lang="en-US" sz="1600" dirty="0" smtClean="0">
                <a:solidFill>
                  <a:schemeClr val="accent1"/>
                </a:solidFill>
                <a:latin typeface="+mj-lt"/>
                <a:ea typeface="Verdana" panose="020B0604030504040204" pitchFamily="34" charset="0"/>
                <a:cs typeface="Verdana" panose="020B0604030504040204" pitchFamily="34" charset="0"/>
              </a:rPr>
              <a:t>Bundled capacity</a:t>
            </a:r>
            <a:endParaRPr lang="en-US" sz="1600" dirty="0">
              <a:solidFill>
                <a:schemeClr val="accent1"/>
              </a:solidFill>
              <a:latin typeface="+mj-lt"/>
              <a:ea typeface="Verdana" panose="020B0604030504040204" pitchFamily="34" charset="0"/>
              <a:cs typeface="Verdana" panose="020B0604030504040204" pitchFamily="34" charset="0"/>
            </a:endParaRPr>
          </a:p>
        </p:txBody>
      </p:sp>
      <p:sp>
        <p:nvSpPr>
          <p:cNvPr id="24" name="23 Rectángulo redondeado"/>
          <p:cNvSpPr/>
          <p:nvPr/>
        </p:nvSpPr>
        <p:spPr bwMode="auto">
          <a:xfrm>
            <a:off x="7236296" y="3856273"/>
            <a:ext cx="1625317" cy="1283943"/>
          </a:xfrm>
          <a:prstGeom prst="roundRect">
            <a:avLst/>
          </a:prstGeom>
          <a:noFill/>
          <a:ln w="57150" cap="flat" cmpd="sng" algn="ctr">
            <a:solidFill>
              <a:schemeClr val="accent4">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25" name="24 CuadroTexto"/>
          <p:cNvSpPr txBox="1"/>
          <p:nvPr/>
        </p:nvSpPr>
        <p:spPr>
          <a:xfrm>
            <a:off x="7471300" y="5140217"/>
            <a:ext cx="1349172" cy="584775"/>
          </a:xfrm>
          <a:prstGeom prst="rect">
            <a:avLst/>
          </a:prstGeom>
          <a:noFill/>
        </p:spPr>
        <p:txBody>
          <a:bodyPr wrap="square" rtlCol="0">
            <a:spAutoFit/>
          </a:bodyPr>
          <a:lstStyle/>
          <a:p>
            <a:r>
              <a:rPr lang="en-US" sz="1600" dirty="0" smtClean="0">
                <a:solidFill>
                  <a:schemeClr val="accent4">
                    <a:lumMod val="50000"/>
                  </a:schemeClr>
                </a:solidFill>
                <a:latin typeface="+mj-lt"/>
                <a:ea typeface="Verdana" panose="020B0604030504040204" pitchFamily="34" charset="0"/>
                <a:cs typeface="Verdana" panose="020B0604030504040204" pitchFamily="34" charset="0"/>
              </a:rPr>
              <a:t>Unbundled capacity</a:t>
            </a:r>
            <a:endParaRPr lang="en-US" sz="1600" dirty="0">
              <a:solidFill>
                <a:schemeClr val="accent4">
                  <a:lumMod val="50000"/>
                </a:schemeClr>
              </a:solidFill>
              <a:latin typeface="+mj-lt"/>
              <a:ea typeface="Verdana" panose="020B0604030504040204" pitchFamily="34" charset="0"/>
              <a:cs typeface="Verdana" panose="020B0604030504040204" pitchFamily="34" charset="0"/>
            </a:endParaRPr>
          </a:p>
        </p:txBody>
      </p:sp>
      <p:sp>
        <p:nvSpPr>
          <p:cNvPr id="26" name="25 Flecha derecha"/>
          <p:cNvSpPr/>
          <p:nvPr/>
        </p:nvSpPr>
        <p:spPr bwMode="auto">
          <a:xfrm>
            <a:off x="4760956" y="3356234"/>
            <a:ext cx="963172" cy="644698"/>
          </a:xfrm>
          <a:prstGeom prst="rightArrow">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917910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a:solidFill>
                  <a:srgbClr val="2A4677"/>
                </a:solidFill>
              </a:rPr>
              <a:t>II.2	</a:t>
            </a:r>
            <a:r>
              <a:rPr lang="en-US" sz="3200" dirty="0" smtClean="0">
                <a:solidFill>
                  <a:srgbClr val="2A4677"/>
                </a:solidFill>
              </a:rPr>
              <a:t> </a:t>
            </a:r>
            <a:r>
              <a:rPr lang="en-US" sz="3200" dirty="0">
                <a:solidFill>
                  <a:srgbClr val="2A4677"/>
                </a:solidFill>
              </a:rPr>
              <a:t>TSOs proposal of common methodology to maximize technical </a:t>
            </a:r>
            <a:r>
              <a:rPr lang="en-US" sz="3200" dirty="0" smtClean="0">
                <a:solidFill>
                  <a:srgbClr val="2A4677"/>
                </a:solidFill>
              </a:rPr>
              <a:t>capacity</a:t>
            </a:r>
            <a:endParaRPr lang="en-GB" sz="3200" dirty="0">
              <a:solidFill>
                <a:srgbClr val="2A4677"/>
              </a:solidFill>
            </a:endParaRPr>
          </a:p>
        </p:txBody>
      </p:sp>
    </p:spTree>
    <p:extLst>
      <p:ext uri="{BB962C8B-B14F-4D97-AF65-F5344CB8AC3E}">
        <p14:creationId xmlns:p14="http://schemas.microsoft.com/office/powerpoint/2010/main" val="31357208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00074" y="260648"/>
            <a:ext cx="8543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III. </a:t>
            </a:r>
            <a:r>
              <a:rPr lang="en-US" sz="2800" dirty="0" smtClean="0"/>
              <a:t>When will the buy-back process be triggered?</a:t>
            </a:r>
            <a:endParaRPr lang="en-US" sz="2800" dirty="0"/>
          </a:p>
        </p:txBody>
      </p:sp>
      <p:sp>
        <p:nvSpPr>
          <p:cNvPr id="6" name="5 CuadroTexto"/>
          <p:cNvSpPr txBox="1"/>
          <p:nvPr/>
        </p:nvSpPr>
        <p:spPr>
          <a:xfrm>
            <a:off x="2725711" y="2619159"/>
            <a:ext cx="1270225" cy="584775"/>
          </a:xfrm>
          <a:prstGeom prst="rect">
            <a:avLst/>
          </a:prstGeom>
          <a:noFill/>
        </p:spPr>
        <p:txBody>
          <a:bodyPr wrap="square" rtlCol="0">
            <a:spAutoFit/>
          </a:bodyPr>
          <a:lstStyle/>
          <a:p>
            <a:r>
              <a:rPr lang="en-US" sz="1600" dirty="0" smtClean="0">
                <a:latin typeface="+mj-lt"/>
                <a:ea typeface="Verdana" panose="020B0604030504040204" pitchFamily="34" charset="0"/>
                <a:cs typeface="Verdana" panose="020B0604030504040204" pitchFamily="34" charset="0"/>
              </a:rPr>
              <a:t>Technical Capacity</a:t>
            </a:r>
            <a:endParaRPr lang="en-US" sz="1600" dirty="0">
              <a:latin typeface="+mj-lt"/>
              <a:ea typeface="Verdana" panose="020B0604030504040204" pitchFamily="34" charset="0"/>
              <a:cs typeface="Verdana" panose="020B0604030504040204" pitchFamily="34" charset="0"/>
            </a:endParaRPr>
          </a:p>
        </p:txBody>
      </p:sp>
      <p:grpSp>
        <p:nvGrpSpPr>
          <p:cNvPr id="7" name="6 Grupo"/>
          <p:cNvGrpSpPr/>
          <p:nvPr/>
        </p:nvGrpSpPr>
        <p:grpSpPr>
          <a:xfrm>
            <a:off x="755576" y="2012962"/>
            <a:ext cx="2016224" cy="3576278"/>
            <a:chOff x="2941493" y="2656852"/>
            <a:chExt cx="1728192" cy="3292711"/>
          </a:xfrm>
        </p:grpSpPr>
        <p:sp>
          <p:nvSpPr>
            <p:cNvPr id="8" name="7 Rectángulo"/>
            <p:cNvSpPr/>
            <p:nvPr/>
          </p:nvSpPr>
          <p:spPr bwMode="auto">
            <a:xfrm>
              <a:off x="2941493" y="3357563"/>
              <a:ext cx="1728192" cy="2592000"/>
            </a:xfrm>
            <a:prstGeom prst="rect">
              <a:avLst/>
            </a:prstGeom>
            <a:solidFill>
              <a:schemeClr val="bg1"/>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9" name="8 Rectángulo"/>
            <p:cNvSpPr/>
            <p:nvPr/>
          </p:nvSpPr>
          <p:spPr bwMode="auto">
            <a:xfrm>
              <a:off x="2941493" y="2656852"/>
              <a:ext cx="1728192" cy="720000"/>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cxnSp>
          <p:nvCxnSpPr>
            <p:cNvPr id="10" name="9 Conector recto"/>
            <p:cNvCxnSpPr/>
            <p:nvPr/>
          </p:nvCxnSpPr>
          <p:spPr bwMode="auto">
            <a:xfrm>
              <a:off x="2958105" y="3055148"/>
              <a:ext cx="1694967" cy="0"/>
            </a:xfrm>
            <a:prstGeom prst="line">
              <a:avLst/>
            </a:prstGeom>
            <a:ln>
              <a:solidFill>
                <a:srgbClr val="C00000"/>
              </a:solidFill>
            </a:ln>
            <a:extLst/>
          </p:spPr>
          <p:style>
            <a:lnRef idx="3">
              <a:schemeClr val="accent2"/>
            </a:lnRef>
            <a:fillRef idx="0">
              <a:schemeClr val="accent2"/>
            </a:fillRef>
            <a:effectRef idx="2">
              <a:schemeClr val="accent2"/>
            </a:effectRef>
            <a:fontRef idx="minor">
              <a:schemeClr val="tx1"/>
            </a:fontRef>
          </p:style>
        </p:cxnSp>
      </p:grpSp>
      <p:sp>
        <p:nvSpPr>
          <p:cNvPr id="11" name="10 CuadroTexto"/>
          <p:cNvSpPr txBox="1"/>
          <p:nvPr/>
        </p:nvSpPr>
        <p:spPr>
          <a:xfrm>
            <a:off x="2749805" y="2256730"/>
            <a:ext cx="1426994" cy="338554"/>
          </a:xfrm>
          <a:prstGeom prst="rect">
            <a:avLst/>
          </a:prstGeom>
          <a:noFill/>
        </p:spPr>
        <p:txBody>
          <a:bodyPr wrap="none" rtlCol="0">
            <a:spAutoFit/>
          </a:bodyPr>
          <a:lstStyle/>
          <a:p>
            <a:r>
              <a:rPr lang="en-US" sz="1600" dirty="0" smtClean="0">
                <a:solidFill>
                  <a:srgbClr val="C00000"/>
                </a:solidFill>
                <a:latin typeface="+mj-lt"/>
                <a:ea typeface="Verdana" panose="020B0604030504040204" pitchFamily="34" charset="0"/>
                <a:cs typeface="Verdana" panose="020B0604030504040204" pitchFamily="34" charset="0"/>
              </a:rPr>
              <a:t>Nominations</a:t>
            </a:r>
            <a:endParaRPr lang="en-US" sz="1600" dirty="0">
              <a:solidFill>
                <a:srgbClr val="C00000"/>
              </a:solidFill>
              <a:latin typeface="+mj-lt"/>
              <a:ea typeface="Verdana" panose="020B0604030504040204" pitchFamily="34" charset="0"/>
              <a:cs typeface="Verdana" panose="020B0604030504040204"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674" y="3516529"/>
            <a:ext cx="1070994" cy="892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623435" y="836712"/>
            <a:ext cx="8269045" cy="830997"/>
          </a:xfrm>
          <a:prstGeom prst="rect">
            <a:avLst/>
          </a:prstGeom>
          <a:solidFill>
            <a:srgbClr val="2A4677">
              <a:alpha val="30196"/>
            </a:srgbClr>
          </a:solidFill>
          <a:ln w="38100">
            <a:solidFill>
              <a:schemeClr val="tx2"/>
            </a:solidFill>
          </a:ln>
        </p:spPr>
        <p:txBody>
          <a:bodyPr wrap="square" rtlCol="0">
            <a:spAutoFit/>
          </a:bodyPr>
          <a:lstStyle/>
          <a:p>
            <a:pPr algn="ctr"/>
            <a:r>
              <a:rPr lang="es-ES_tradnl" b="0" dirty="0" err="1" smtClean="0">
                <a:latin typeface="Calibri"/>
              </a:rPr>
              <a:t>If</a:t>
            </a:r>
            <a:r>
              <a:rPr lang="es-ES_tradnl" b="0" dirty="0" smtClean="0">
                <a:latin typeface="Calibri"/>
              </a:rPr>
              <a:t>:  </a:t>
            </a:r>
            <a:r>
              <a:rPr lang="el-GR" b="0" dirty="0" smtClean="0">
                <a:latin typeface="Calibri"/>
              </a:rPr>
              <a:t>Σ</a:t>
            </a:r>
            <a:r>
              <a:rPr lang="es-ES_tradnl" b="0" dirty="0" smtClean="0">
                <a:latin typeface="Calibri"/>
              </a:rPr>
              <a:t> Net n</a:t>
            </a:r>
            <a:r>
              <a:rPr lang="en-US" b="0" dirty="0" err="1" smtClean="0">
                <a:latin typeface="Calibri"/>
              </a:rPr>
              <a:t>ominations</a:t>
            </a:r>
            <a:r>
              <a:rPr lang="es-ES_tradnl" b="0" dirty="0" smtClean="0">
                <a:latin typeface="Calibri"/>
              </a:rPr>
              <a:t> &gt; </a:t>
            </a:r>
            <a:r>
              <a:rPr lang="en-US" b="0" dirty="0">
                <a:latin typeface="Calibri"/>
              </a:rPr>
              <a:t>t</a:t>
            </a:r>
            <a:r>
              <a:rPr lang="en-US" b="0" dirty="0" smtClean="0">
                <a:latin typeface="Calibri"/>
              </a:rPr>
              <a:t>echnical</a:t>
            </a:r>
            <a:r>
              <a:rPr lang="es-ES_tradnl" b="0" dirty="0" smtClean="0">
                <a:latin typeface="Calibri"/>
              </a:rPr>
              <a:t> </a:t>
            </a:r>
            <a:r>
              <a:rPr lang="en-US" b="0" dirty="0" smtClean="0">
                <a:latin typeface="Calibri"/>
              </a:rPr>
              <a:t>capacity </a:t>
            </a:r>
            <a:r>
              <a:rPr lang="en-US" b="0" dirty="0" smtClean="0">
                <a:latin typeface="Calibri"/>
                <a:sym typeface="Wingdings" panose="05000000000000000000" pitchFamily="2" charset="2"/>
              </a:rPr>
              <a:t> technical and commercial measures and, if necessary, buy-back</a:t>
            </a:r>
            <a:endParaRPr lang="en-US" b="0" dirty="0"/>
          </a:p>
        </p:txBody>
      </p:sp>
      <p:sp>
        <p:nvSpPr>
          <p:cNvPr id="14" name="13 CuadroTexto"/>
          <p:cNvSpPr txBox="1"/>
          <p:nvPr/>
        </p:nvSpPr>
        <p:spPr>
          <a:xfrm>
            <a:off x="4067945" y="1851496"/>
            <a:ext cx="4968552" cy="4385816"/>
          </a:xfrm>
          <a:prstGeom prst="rect">
            <a:avLst/>
          </a:prstGeom>
          <a:noFill/>
        </p:spPr>
        <p:txBody>
          <a:bodyPr wrap="square" rtlCol="0">
            <a:spAutoFit/>
          </a:bodyPr>
          <a:lstStyle/>
          <a:p>
            <a:pPr>
              <a:spcBef>
                <a:spcPts val="600"/>
              </a:spcBef>
              <a:spcAft>
                <a:spcPts val="0"/>
              </a:spcAft>
            </a:pPr>
            <a:r>
              <a:rPr lang="en-US" sz="1800" dirty="0" smtClean="0">
                <a:solidFill>
                  <a:schemeClr val="tx2"/>
                </a:solidFill>
              </a:rPr>
              <a:t>Merit order of technical and commercial measures before buying back the capacity:</a:t>
            </a:r>
          </a:p>
          <a:p>
            <a:pPr marL="342900" indent="-342900">
              <a:spcBef>
                <a:spcPts val="600"/>
              </a:spcBef>
              <a:spcAft>
                <a:spcPts val="0"/>
              </a:spcAft>
              <a:buFont typeface="+mj-lt"/>
              <a:buAutoNum type="arabicPeriod"/>
            </a:pPr>
            <a:r>
              <a:rPr lang="en-US" sz="1800" b="0" dirty="0" smtClean="0"/>
              <a:t>Management of the OBA</a:t>
            </a:r>
          </a:p>
          <a:p>
            <a:pPr marL="342900" indent="-342900">
              <a:spcBef>
                <a:spcPts val="600"/>
              </a:spcBef>
              <a:spcAft>
                <a:spcPts val="0"/>
              </a:spcAft>
              <a:buFont typeface="+mj-lt"/>
              <a:buAutoNum type="arabicPeriod"/>
            </a:pPr>
            <a:r>
              <a:rPr lang="en-US" sz="1800" b="0" dirty="0" smtClean="0"/>
              <a:t>Interruption of the interruptible capacities under the following order:</a:t>
            </a:r>
          </a:p>
          <a:p>
            <a:pPr marL="800100" lvl="1" indent="-342900">
              <a:spcBef>
                <a:spcPts val="600"/>
              </a:spcBef>
              <a:spcAft>
                <a:spcPts val="0"/>
              </a:spcAft>
              <a:buFont typeface="+mj-lt"/>
              <a:buAutoNum type="arabicPeriod"/>
            </a:pPr>
            <a:r>
              <a:rPr lang="en-US" sz="1800" b="0" dirty="0" smtClean="0"/>
              <a:t>Within day interruptible capacity (</a:t>
            </a:r>
            <a:r>
              <a:rPr lang="en-US" sz="1800" b="0" dirty="0" err="1" smtClean="0"/>
              <a:t>overnomination</a:t>
            </a:r>
            <a:r>
              <a:rPr lang="en-US" sz="1800" b="0" dirty="0" smtClean="0"/>
              <a:t>)</a:t>
            </a:r>
          </a:p>
          <a:p>
            <a:pPr marL="800100" lvl="1" indent="-342900">
              <a:spcBef>
                <a:spcPts val="600"/>
              </a:spcBef>
              <a:spcAft>
                <a:spcPts val="0"/>
              </a:spcAft>
              <a:buFont typeface="+mj-lt"/>
              <a:buAutoNum type="arabicPeriod"/>
            </a:pPr>
            <a:r>
              <a:rPr lang="en-US" sz="1800" b="0" dirty="0" smtClean="0"/>
              <a:t>Daily interruptible capacity</a:t>
            </a:r>
          </a:p>
          <a:p>
            <a:pPr marL="800100" lvl="1" indent="-342900">
              <a:spcBef>
                <a:spcPts val="600"/>
              </a:spcBef>
              <a:spcAft>
                <a:spcPts val="0"/>
              </a:spcAft>
              <a:buFont typeface="+mj-lt"/>
              <a:buAutoNum type="arabicPeriod"/>
            </a:pPr>
            <a:r>
              <a:rPr lang="en-US" sz="1800" b="0" dirty="0" smtClean="0"/>
              <a:t>Monthly interruptible capacity</a:t>
            </a:r>
          </a:p>
          <a:p>
            <a:pPr marL="800100" lvl="1" indent="-342900">
              <a:spcBef>
                <a:spcPts val="600"/>
              </a:spcBef>
              <a:spcAft>
                <a:spcPts val="0"/>
              </a:spcAft>
              <a:buFont typeface="+mj-lt"/>
              <a:buAutoNum type="arabicPeriod"/>
            </a:pPr>
            <a:r>
              <a:rPr lang="en-US" sz="1800" b="0" dirty="0" smtClean="0"/>
              <a:t>Quarterly interruptible capacity</a:t>
            </a:r>
          </a:p>
          <a:p>
            <a:pPr marL="800100" lvl="1" indent="-342900">
              <a:spcBef>
                <a:spcPts val="600"/>
              </a:spcBef>
              <a:spcAft>
                <a:spcPts val="0"/>
              </a:spcAft>
              <a:buFont typeface="+mj-lt"/>
              <a:buAutoNum type="arabicPeriod"/>
            </a:pPr>
            <a:r>
              <a:rPr lang="en-US" sz="1800" b="0" dirty="0" smtClean="0"/>
              <a:t>Yearly interruptible capacity</a:t>
            </a:r>
          </a:p>
          <a:p>
            <a:pPr marL="342900" indent="-342900">
              <a:spcBef>
                <a:spcPts val="600"/>
              </a:spcBef>
              <a:spcAft>
                <a:spcPts val="0"/>
              </a:spcAft>
              <a:buFont typeface="+mj-lt"/>
              <a:buAutoNum type="arabicPeriod"/>
            </a:pPr>
            <a:r>
              <a:rPr lang="en-US" sz="1800" b="0" dirty="0" smtClean="0"/>
              <a:t>Buy-back of oversubscribed capacity</a:t>
            </a:r>
          </a:p>
          <a:p>
            <a:pPr marL="342900" indent="-342900">
              <a:spcBef>
                <a:spcPts val="600"/>
              </a:spcBef>
              <a:spcAft>
                <a:spcPts val="0"/>
              </a:spcAft>
              <a:buFont typeface="+mj-lt"/>
              <a:buAutoNum type="arabicPeriod"/>
            </a:pPr>
            <a:r>
              <a:rPr lang="en-US" sz="1800" b="0" dirty="0" smtClean="0"/>
              <a:t>Pro-rata between all firm capacities</a:t>
            </a:r>
          </a:p>
        </p:txBody>
      </p:sp>
    </p:spTree>
    <p:extLst>
      <p:ext uri="{BB962C8B-B14F-4D97-AF65-F5344CB8AC3E}">
        <p14:creationId xmlns:p14="http://schemas.microsoft.com/office/powerpoint/2010/main" val="237345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bwMode="auto">
          <a:xfrm>
            <a:off x="1481942" y="3258475"/>
            <a:ext cx="857810" cy="2811974"/>
          </a:xfrm>
          <a:prstGeom prst="rect">
            <a:avLst/>
          </a:prstGeom>
          <a:solidFill>
            <a:schemeClr val="bg1"/>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6" name="5 CuadroTexto"/>
          <p:cNvSpPr txBox="1"/>
          <p:nvPr/>
        </p:nvSpPr>
        <p:spPr>
          <a:xfrm>
            <a:off x="136288" y="3120309"/>
            <a:ext cx="1270225" cy="584775"/>
          </a:xfrm>
          <a:prstGeom prst="rect">
            <a:avLst/>
          </a:prstGeom>
          <a:noFill/>
        </p:spPr>
        <p:txBody>
          <a:bodyPr wrap="square" rtlCol="0">
            <a:spAutoFit/>
          </a:bodyPr>
          <a:lstStyle/>
          <a:p>
            <a:pPr algn="r"/>
            <a:r>
              <a:rPr lang="en-US" sz="1600" dirty="0" smtClean="0">
                <a:latin typeface="+mj-lt"/>
                <a:ea typeface="Verdana" panose="020B0604030504040204" pitchFamily="34" charset="0"/>
                <a:cs typeface="Verdana" panose="020B0604030504040204" pitchFamily="34" charset="0"/>
              </a:rPr>
              <a:t>Technical capacity</a:t>
            </a:r>
            <a:endParaRPr lang="en-US" sz="1600" dirty="0">
              <a:latin typeface="+mj-lt"/>
              <a:ea typeface="Verdana" panose="020B0604030504040204" pitchFamily="34" charset="0"/>
              <a:cs typeface="Verdana" panose="020B0604030504040204" pitchFamily="34" charset="0"/>
            </a:endParaRPr>
          </a:p>
        </p:txBody>
      </p:sp>
      <p:sp>
        <p:nvSpPr>
          <p:cNvPr id="9" name="8 Rectángulo"/>
          <p:cNvSpPr/>
          <p:nvPr/>
        </p:nvSpPr>
        <p:spPr bwMode="auto">
          <a:xfrm>
            <a:off x="1482292" y="2476468"/>
            <a:ext cx="857460" cy="782006"/>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cxnSp>
        <p:nvCxnSpPr>
          <p:cNvPr id="10" name="9 Conector recto"/>
          <p:cNvCxnSpPr/>
          <p:nvPr/>
        </p:nvCxnSpPr>
        <p:spPr bwMode="auto">
          <a:xfrm>
            <a:off x="1501673" y="2956401"/>
            <a:ext cx="1702175" cy="0"/>
          </a:xfrm>
          <a:prstGeom prst="line">
            <a:avLst/>
          </a:prstGeom>
          <a:ln>
            <a:solidFill>
              <a:srgbClr val="C00000"/>
            </a:solidFill>
          </a:ln>
          <a:extLst/>
        </p:spPr>
        <p:style>
          <a:lnRef idx="3">
            <a:schemeClr val="accent2"/>
          </a:lnRef>
          <a:fillRef idx="0">
            <a:schemeClr val="accent2"/>
          </a:fillRef>
          <a:effectRef idx="2">
            <a:schemeClr val="accent2"/>
          </a:effectRef>
          <a:fontRef idx="minor">
            <a:schemeClr val="tx1"/>
          </a:fontRef>
        </p:style>
      </p:cxnSp>
      <p:sp>
        <p:nvSpPr>
          <p:cNvPr id="11" name="10 CuadroTexto"/>
          <p:cNvSpPr txBox="1"/>
          <p:nvPr/>
        </p:nvSpPr>
        <p:spPr>
          <a:xfrm>
            <a:off x="2706375" y="2497460"/>
            <a:ext cx="1426994" cy="338554"/>
          </a:xfrm>
          <a:prstGeom prst="rect">
            <a:avLst/>
          </a:prstGeom>
          <a:noFill/>
        </p:spPr>
        <p:txBody>
          <a:bodyPr wrap="none" rtlCol="0">
            <a:spAutoFit/>
          </a:bodyPr>
          <a:lstStyle/>
          <a:p>
            <a:pPr algn="r"/>
            <a:r>
              <a:rPr lang="en-US" sz="1600" dirty="0" smtClean="0">
                <a:solidFill>
                  <a:srgbClr val="C00000"/>
                </a:solidFill>
                <a:latin typeface="+mj-lt"/>
                <a:ea typeface="Verdana" panose="020B0604030504040204" pitchFamily="34" charset="0"/>
                <a:cs typeface="Verdana" panose="020B0604030504040204" pitchFamily="34" charset="0"/>
              </a:rPr>
              <a:t>Nominations</a:t>
            </a:r>
            <a:endParaRPr lang="en-US" sz="1600" dirty="0">
              <a:solidFill>
                <a:srgbClr val="C00000"/>
              </a:solidFill>
              <a:latin typeface="+mj-lt"/>
              <a:ea typeface="Verdana" panose="020B0604030504040204" pitchFamily="34" charset="0"/>
              <a:cs typeface="Verdana" panose="020B0604030504040204" pitchFamily="34" charset="0"/>
            </a:endParaRPr>
          </a:p>
        </p:txBody>
      </p:sp>
      <p:sp>
        <p:nvSpPr>
          <p:cNvPr id="15" name="14 Rectángulo"/>
          <p:cNvSpPr/>
          <p:nvPr/>
        </p:nvSpPr>
        <p:spPr bwMode="auto">
          <a:xfrm>
            <a:off x="2339752" y="4664311"/>
            <a:ext cx="864096" cy="1406137"/>
          </a:xfrm>
          <a:prstGeom prst="rect">
            <a:avLst/>
          </a:prstGeom>
          <a:solidFill>
            <a:schemeClr val="tx1">
              <a:lumMod val="50000"/>
            </a:schemeClr>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18" name="17 CuadroTexto"/>
          <p:cNvSpPr txBox="1"/>
          <p:nvPr/>
        </p:nvSpPr>
        <p:spPr>
          <a:xfrm>
            <a:off x="3169056" y="5074991"/>
            <a:ext cx="1449402" cy="584775"/>
          </a:xfrm>
          <a:prstGeom prst="rect">
            <a:avLst/>
          </a:prstGeom>
          <a:noFill/>
        </p:spPr>
        <p:txBody>
          <a:bodyPr wrap="square" rtlCol="0">
            <a:spAutoFit/>
          </a:bodyPr>
          <a:lstStyle/>
          <a:p>
            <a:pPr algn="r"/>
            <a:r>
              <a:rPr lang="en-US" sz="1600" dirty="0" smtClean="0">
                <a:solidFill>
                  <a:schemeClr val="tx1">
                    <a:lumMod val="50000"/>
                  </a:schemeClr>
                </a:solidFill>
                <a:latin typeface="+mj-lt"/>
                <a:ea typeface="Verdana" panose="020B0604030504040204" pitchFamily="34" charset="0"/>
                <a:cs typeface="Verdana" panose="020B0604030504040204" pitchFamily="34" charset="0"/>
              </a:rPr>
              <a:t>Operational </a:t>
            </a:r>
            <a:r>
              <a:rPr lang="en-US" sz="1600" dirty="0">
                <a:solidFill>
                  <a:schemeClr val="tx1">
                    <a:lumMod val="50000"/>
                  </a:schemeClr>
                </a:solidFill>
                <a:latin typeface="+mj-lt"/>
                <a:ea typeface="Verdana" panose="020B0604030504040204" pitchFamily="34" charset="0"/>
                <a:cs typeface="Verdana" panose="020B0604030504040204" pitchFamily="34" charset="0"/>
              </a:rPr>
              <a:t>c</a:t>
            </a:r>
            <a:r>
              <a:rPr lang="en-US" sz="1600" dirty="0" smtClean="0">
                <a:solidFill>
                  <a:schemeClr val="tx1">
                    <a:lumMod val="50000"/>
                  </a:schemeClr>
                </a:solidFill>
                <a:latin typeface="+mj-lt"/>
                <a:ea typeface="Verdana" panose="020B0604030504040204" pitchFamily="34" charset="0"/>
                <a:cs typeface="Verdana" panose="020B0604030504040204" pitchFamily="34" charset="0"/>
              </a:rPr>
              <a:t>apacity</a:t>
            </a:r>
            <a:endParaRPr lang="en-US" sz="1600" dirty="0">
              <a:solidFill>
                <a:schemeClr val="tx1">
                  <a:lumMod val="50000"/>
                </a:schemeClr>
              </a:solidFill>
              <a:latin typeface="+mj-lt"/>
              <a:ea typeface="Verdana" panose="020B0604030504040204" pitchFamily="34" charset="0"/>
              <a:cs typeface="Verdana" panose="020B0604030504040204" pitchFamily="34" charset="0"/>
            </a:endParaRPr>
          </a:p>
        </p:txBody>
      </p:sp>
      <p:sp>
        <p:nvSpPr>
          <p:cNvPr id="19" name="18 CuadroTexto"/>
          <p:cNvSpPr txBox="1"/>
          <p:nvPr/>
        </p:nvSpPr>
        <p:spPr>
          <a:xfrm>
            <a:off x="290966" y="2371626"/>
            <a:ext cx="1193932" cy="584775"/>
          </a:xfrm>
          <a:prstGeom prst="rect">
            <a:avLst/>
          </a:prstGeom>
          <a:noFill/>
        </p:spPr>
        <p:txBody>
          <a:bodyPr wrap="square" rtlCol="0">
            <a:spAutoFit/>
          </a:bodyPr>
          <a:lstStyle/>
          <a:p>
            <a:pPr algn="r"/>
            <a:r>
              <a:rPr lang="en-US" sz="1600" dirty="0" smtClean="0">
                <a:solidFill>
                  <a:schemeClr val="tx2"/>
                </a:solidFill>
                <a:latin typeface="+mj-lt"/>
                <a:ea typeface="Verdana" panose="020B0604030504040204" pitchFamily="34" charset="0"/>
                <a:cs typeface="Verdana" panose="020B0604030504040204" pitchFamily="34" charset="0"/>
              </a:rPr>
              <a:t>OS capacity</a:t>
            </a:r>
            <a:endParaRPr lang="en-US" sz="1600" dirty="0">
              <a:solidFill>
                <a:schemeClr val="tx2"/>
              </a:solidFill>
              <a:latin typeface="+mj-lt"/>
              <a:ea typeface="Verdana" panose="020B0604030504040204" pitchFamily="34" charset="0"/>
              <a:cs typeface="Verdana" panose="020B0604030504040204" pitchFamily="34" charset="0"/>
            </a:endParaRPr>
          </a:p>
        </p:txBody>
      </p:sp>
      <p:sp>
        <p:nvSpPr>
          <p:cNvPr id="28" name="Rectangle 2"/>
          <p:cNvSpPr txBox="1">
            <a:spLocks noChangeArrowheads="1"/>
          </p:cNvSpPr>
          <p:nvPr/>
        </p:nvSpPr>
        <p:spPr bwMode="auto">
          <a:xfrm>
            <a:off x="600074" y="260648"/>
            <a:ext cx="8543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III. </a:t>
            </a:r>
            <a:r>
              <a:rPr lang="en-US" sz="2800" dirty="0" smtClean="0"/>
              <a:t>When will the buy-back process be triggered?</a:t>
            </a:r>
            <a:endParaRPr lang="en-US" sz="2800" dirty="0"/>
          </a:p>
        </p:txBody>
      </p:sp>
      <p:sp>
        <p:nvSpPr>
          <p:cNvPr id="29" name="28 CuadroTexto"/>
          <p:cNvSpPr txBox="1"/>
          <p:nvPr/>
        </p:nvSpPr>
        <p:spPr>
          <a:xfrm>
            <a:off x="600074" y="764704"/>
            <a:ext cx="8292406" cy="369332"/>
          </a:xfrm>
          <a:prstGeom prst="rect">
            <a:avLst/>
          </a:prstGeom>
          <a:noFill/>
        </p:spPr>
        <p:txBody>
          <a:bodyPr wrap="square" rtlCol="0">
            <a:spAutoFit/>
          </a:bodyPr>
          <a:lstStyle/>
          <a:p>
            <a:pPr>
              <a:spcBef>
                <a:spcPts val="600"/>
              </a:spcBef>
              <a:spcAft>
                <a:spcPts val="0"/>
              </a:spcAft>
            </a:pPr>
            <a:r>
              <a:rPr lang="en-US" sz="1800" dirty="0" smtClean="0">
                <a:solidFill>
                  <a:schemeClr val="tx2"/>
                </a:solidFill>
              </a:rPr>
              <a:t>Situations where the operational capacity is below the technical capacity</a:t>
            </a:r>
          </a:p>
        </p:txBody>
      </p:sp>
      <p:sp>
        <p:nvSpPr>
          <p:cNvPr id="30" name="29 Rectángulo"/>
          <p:cNvSpPr/>
          <p:nvPr/>
        </p:nvSpPr>
        <p:spPr bwMode="auto">
          <a:xfrm>
            <a:off x="5735821" y="3212976"/>
            <a:ext cx="852403" cy="2808312"/>
          </a:xfrm>
          <a:prstGeom prst="rect">
            <a:avLst/>
          </a:prstGeom>
          <a:solidFill>
            <a:schemeClr val="bg1"/>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31" name="30 CuadroTexto"/>
          <p:cNvSpPr txBox="1"/>
          <p:nvPr/>
        </p:nvSpPr>
        <p:spPr>
          <a:xfrm>
            <a:off x="6783346" y="3006631"/>
            <a:ext cx="1270225" cy="584775"/>
          </a:xfrm>
          <a:prstGeom prst="rect">
            <a:avLst/>
          </a:prstGeom>
          <a:noFill/>
        </p:spPr>
        <p:txBody>
          <a:bodyPr wrap="square" rtlCol="0">
            <a:spAutoFit/>
          </a:bodyPr>
          <a:lstStyle/>
          <a:p>
            <a:r>
              <a:rPr lang="en-US" sz="1600" dirty="0" smtClean="0">
                <a:latin typeface="+mj-lt"/>
                <a:ea typeface="Verdana" panose="020B0604030504040204" pitchFamily="34" charset="0"/>
                <a:cs typeface="Verdana" panose="020B0604030504040204" pitchFamily="34" charset="0"/>
              </a:rPr>
              <a:t>Technical capacity</a:t>
            </a:r>
            <a:endParaRPr lang="en-US" sz="1600" dirty="0">
              <a:latin typeface="+mj-lt"/>
              <a:ea typeface="Verdana" panose="020B0604030504040204" pitchFamily="34" charset="0"/>
              <a:cs typeface="Verdana" panose="020B0604030504040204" pitchFamily="34" charset="0"/>
            </a:endParaRPr>
          </a:p>
        </p:txBody>
      </p:sp>
      <p:sp>
        <p:nvSpPr>
          <p:cNvPr id="32" name="31 Rectángulo"/>
          <p:cNvSpPr/>
          <p:nvPr/>
        </p:nvSpPr>
        <p:spPr bwMode="auto">
          <a:xfrm>
            <a:off x="5736171" y="2445011"/>
            <a:ext cx="852053" cy="782006"/>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cxnSp>
        <p:nvCxnSpPr>
          <p:cNvPr id="33" name="32 Conector recto"/>
          <p:cNvCxnSpPr/>
          <p:nvPr/>
        </p:nvCxnSpPr>
        <p:spPr bwMode="auto">
          <a:xfrm>
            <a:off x="5755552" y="3717032"/>
            <a:ext cx="1624760" cy="0"/>
          </a:xfrm>
          <a:prstGeom prst="line">
            <a:avLst/>
          </a:prstGeom>
          <a:ln>
            <a:solidFill>
              <a:srgbClr val="C00000"/>
            </a:solidFill>
          </a:ln>
          <a:extLst/>
        </p:spPr>
        <p:style>
          <a:lnRef idx="3">
            <a:schemeClr val="accent2"/>
          </a:lnRef>
          <a:fillRef idx="0">
            <a:schemeClr val="accent2"/>
          </a:fillRef>
          <a:effectRef idx="2">
            <a:schemeClr val="accent2"/>
          </a:effectRef>
          <a:fontRef idx="minor">
            <a:schemeClr val="tx1"/>
          </a:fontRef>
        </p:style>
      </p:cxnSp>
      <p:sp>
        <p:nvSpPr>
          <p:cNvPr id="35" name="34 Rectángulo"/>
          <p:cNvSpPr/>
          <p:nvPr/>
        </p:nvSpPr>
        <p:spPr bwMode="auto">
          <a:xfrm>
            <a:off x="6588224" y="4601437"/>
            <a:ext cx="792088" cy="1419851"/>
          </a:xfrm>
          <a:prstGeom prst="rect">
            <a:avLst/>
          </a:prstGeom>
          <a:solidFill>
            <a:schemeClr val="tx1">
              <a:lumMod val="50000"/>
            </a:schemeClr>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36" name="35 CuadroTexto"/>
          <p:cNvSpPr txBox="1"/>
          <p:nvPr/>
        </p:nvSpPr>
        <p:spPr>
          <a:xfrm>
            <a:off x="7524328" y="5074990"/>
            <a:ext cx="1368152" cy="584775"/>
          </a:xfrm>
          <a:prstGeom prst="rect">
            <a:avLst/>
          </a:prstGeom>
          <a:noFill/>
        </p:spPr>
        <p:txBody>
          <a:bodyPr wrap="square" rtlCol="0">
            <a:spAutoFit/>
          </a:bodyPr>
          <a:lstStyle/>
          <a:p>
            <a:r>
              <a:rPr lang="en-US" sz="1600" dirty="0" smtClean="0">
                <a:solidFill>
                  <a:schemeClr val="tx1">
                    <a:lumMod val="50000"/>
                  </a:schemeClr>
                </a:solidFill>
                <a:latin typeface="+mj-lt"/>
                <a:ea typeface="Verdana" panose="020B0604030504040204" pitchFamily="34" charset="0"/>
                <a:cs typeface="Verdana" panose="020B0604030504040204" pitchFamily="34" charset="0"/>
              </a:rPr>
              <a:t>Operational </a:t>
            </a:r>
            <a:r>
              <a:rPr lang="en-US" sz="1600" dirty="0">
                <a:solidFill>
                  <a:schemeClr val="tx1">
                    <a:lumMod val="50000"/>
                  </a:schemeClr>
                </a:solidFill>
                <a:latin typeface="+mj-lt"/>
                <a:ea typeface="Verdana" panose="020B0604030504040204" pitchFamily="34" charset="0"/>
                <a:cs typeface="Verdana" panose="020B0604030504040204" pitchFamily="34" charset="0"/>
              </a:rPr>
              <a:t>c</a:t>
            </a:r>
            <a:r>
              <a:rPr lang="en-US" sz="1600" dirty="0" smtClean="0">
                <a:solidFill>
                  <a:schemeClr val="tx1">
                    <a:lumMod val="50000"/>
                  </a:schemeClr>
                </a:solidFill>
                <a:latin typeface="+mj-lt"/>
                <a:ea typeface="Verdana" panose="020B0604030504040204" pitchFamily="34" charset="0"/>
                <a:cs typeface="Verdana" panose="020B0604030504040204" pitchFamily="34" charset="0"/>
              </a:rPr>
              <a:t>apacity</a:t>
            </a:r>
            <a:endParaRPr lang="en-US" sz="1600" dirty="0">
              <a:solidFill>
                <a:schemeClr val="tx1">
                  <a:lumMod val="50000"/>
                </a:schemeClr>
              </a:solidFill>
              <a:latin typeface="+mj-lt"/>
              <a:ea typeface="Verdana" panose="020B0604030504040204" pitchFamily="34" charset="0"/>
              <a:cs typeface="Verdana" panose="020B0604030504040204" pitchFamily="34" charset="0"/>
            </a:endParaRPr>
          </a:p>
        </p:txBody>
      </p:sp>
      <p:sp>
        <p:nvSpPr>
          <p:cNvPr id="37" name="36 CuadroTexto"/>
          <p:cNvSpPr txBox="1"/>
          <p:nvPr/>
        </p:nvSpPr>
        <p:spPr>
          <a:xfrm>
            <a:off x="6783346" y="2441890"/>
            <a:ext cx="1193932" cy="584775"/>
          </a:xfrm>
          <a:prstGeom prst="rect">
            <a:avLst/>
          </a:prstGeom>
          <a:noFill/>
        </p:spPr>
        <p:txBody>
          <a:bodyPr wrap="square" rtlCol="0">
            <a:spAutoFit/>
          </a:bodyPr>
          <a:lstStyle/>
          <a:p>
            <a:r>
              <a:rPr lang="en-US" sz="1600" dirty="0" smtClean="0">
                <a:solidFill>
                  <a:schemeClr val="tx2"/>
                </a:solidFill>
                <a:latin typeface="+mj-lt"/>
                <a:ea typeface="Verdana" panose="020B0604030504040204" pitchFamily="34" charset="0"/>
                <a:cs typeface="Verdana" panose="020B0604030504040204" pitchFamily="34" charset="0"/>
              </a:rPr>
              <a:t>OS capacity</a:t>
            </a:r>
            <a:endParaRPr lang="en-US" sz="1600" dirty="0">
              <a:solidFill>
                <a:schemeClr val="tx2"/>
              </a:solidFill>
              <a:latin typeface="+mj-lt"/>
              <a:ea typeface="Verdana" panose="020B0604030504040204" pitchFamily="34" charset="0"/>
              <a:cs typeface="Verdana" panose="020B0604030504040204" pitchFamily="34" charset="0"/>
            </a:endParaRPr>
          </a:p>
        </p:txBody>
      </p:sp>
      <p:sp>
        <p:nvSpPr>
          <p:cNvPr id="38" name="37 CuadroTexto"/>
          <p:cNvSpPr txBox="1"/>
          <p:nvPr/>
        </p:nvSpPr>
        <p:spPr>
          <a:xfrm>
            <a:off x="5580112" y="1268760"/>
            <a:ext cx="3217523" cy="1077218"/>
          </a:xfrm>
          <a:prstGeom prst="rect">
            <a:avLst/>
          </a:prstGeom>
          <a:noFill/>
        </p:spPr>
        <p:txBody>
          <a:bodyPr wrap="square" rtlCol="0">
            <a:spAutoFit/>
          </a:bodyPr>
          <a:lstStyle/>
          <a:p>
            <a:pPr>
              <a:spcBef>
                <a:spcPts val="600"/>
              </a:spcBef>
              <a:spcAft>
                <a:spcPts val="0"/>
              </a:spcAft>
            </a:pPr>
            <a:r>
              <a:rPr lang="en-US" sz="1600" b="0" dirty="0" smtClean="0"/>
              <a:t>In this case it is clear that BB should not be triggered, TSOs should apply the same procedure as currently in place</a:t>
            </a:r>
          </a:p>
        </p:txBody>
      </p:sp>
      <p:sp>
        <p:nvSpPr>
          <p:cNvPr id="39" name="38 CuadroTexto"/>
          <p:cNvSpPr txBox="1"/>
          <p:nvPr/>
        </p:nvSpPr>
        <p:spPr>
          <a:xfrm>
            <a:off x="622549" y="1445875"/>
            <a:ext cx="3877443" cy="338554"/>
          </a:xfrm>
          <a:prstGeom prst="rect">
            <a:avLst/>
          </a:prstGeom>
          <a:noFill/>
        </p:spPr>
        <p:txBody>
          <a:bodyPr wrap="square" rtlCol="0">
            <a:spAutoFit/>
          </a:bodyPr>
          <a:lstStyle/>
          <a:p>
            <a:pPr>
              <a:spcBef>
                <a:spcPts val="600"/>
              </a:spcBef>
              <a:spcAft>
                <a:spcPts val="0"/>
              </a:spcAft>
            </a:pPr>
            <a:endParaRPr lang="en-US" sz="1600" b="0" u="sng"/>
          </a:p>
        </p:txBody>
      </p:sp>
      <p:sp>
        <p:nvSpPr>
          <p:cNvPr id="2" name="1 Cerrar llave"/>
          <p:cNvSpPr/>
          <p:nvPr/>
        </p:nvSpPr>
        <p:spPr bwMode="auto">
          <a:xfrm>
            <a:off x="3296875" y="2960885"/>
            <a:ext cx="122997" cy="1708720"/>
          </a:xfrm>
          <a:prstGeom prst="rightBrace">
            <a:avLst/>
          </a:prstGeom>
          <a:noFill/>
          <a:ln w="28575"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23" name="22 CuadroTexto"/>
          <p:cNvSpPr txBox="1"/>
          <p:nvPr/>
        </p:nvSpPr>
        <p:spPr>
          <a:xfrm>
            <a:off x="622549" y="1445875"/>
            <a:ext cx="3661419" cy="830997"/>
          </a:xfrm>
          <a:prstGeom prst="rect">
            <a:avLst/>
          </a:prstGeom>
          <a:noFill/>
        </p:spPr>
        <p:txBody>
          <a:bodyPr wrap="square" rtlCol="0">
            <a:spAutoFit/>
          </a:bodyPr>
          <a:lstStyle/>
          <a:p>
            <a:pPr>
              <a:spcBef>
                <a:spcPts val="600"/>
              </a:spcBef>
              <a:spcAft>
                <a:spcPts val="0"/>
              </a:spcAft>
            </a:pPr>
            <a:r>
              <a:rPr lang="en-US" sz="1600" b="0" dirty="0" smtClean="0"/>
              <a:t>In this case BB should not be triggered, TSOs should apply the same procedure as currently in place</a:t>
            </a:r>
          </a:p>
        </p:txBody>
      </p:sp>
      <p:sp>
        <p:nvSpPr>
          <p:cNvPr id="27" name="1 Cerrar llave"/>
          <p:cNvSpPr/>
          <p:nvPr/>
        </p:nvSpPr>
        <p:spPr bwMode="auto">
          <a:xfrm flipH="1">
            <a:off x="5385106" y="3717031"/>
            <a:ext cx="122997" cy="952573"/>
          </a:xfrm>
          <a:prstGeom prst="rightBrace">
            <a:avLst/>
          </a:prstGeom>
          <a:noFill/>
          <a:ln w="28575"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40" name="10 CuadroTexto"/>
          <p:cNvSpPr txBox="1"/>
          <p:nvPr/>
        </p:nvSpPr>
        <p:spPr>
          <a:xfrm>
            <a:off x="6876256" y="3815245"/>
            <a:ext cx="1426994" cy="338554"/>
          </a:xfrm>
          <a:prstGeom prst="rect">
            <a:avLst/>
          </a:prstGeom>
          <a:noFill/>
        </p:spPr>
        <p:txBody>
          <a:bodyPr wrap="none" rtlCol="0">
            <a:spAutoFit/>
          </a:bodyPr>
          <a:lstStyle/>
          <a:p>
            <a:pPr algn="r"/>
            <a:r>
              <a:rPr lang="en-US" sz="1600" dirty="0" smtClean="0">
                <a:solidFill>
                  <a:srgbClr val="C00000"/>
                </a:solidFill>
                <a:latin typeface="+mj-lt"/>
                <a:ea typeface="Verdana" panose="020B0604030504040204" pitchFamily="34" charset="0"/>
                <a:cs typeface="Verdana" panose="020B0604030504040204" pitchFamily="34" charset="0"/>
              </a:rPr>
              <a:t>Nominations</a:t>
            </a:r>
            <a:endParaRPr lang="en-US" sz="1600" dirty="0">
              <a:solidFill>
                <a:srgbClr val="C00000"/>
              </a:solidFill>
              <a:latin typeface="+mj-lt"/>
              <a:ea typeface="Verdana" panose="020B0604030504040204" pitchFamily="34" charset="0"/>
              <a:cs typeface="Verdana" panose="020B0604030504040204" pitchFamily="34" charset="0"/>
            </a:endParaRPr>
          </a:p>
        </p:txBody>
      </p:sp>
      <p:sp>
        <p:nvSpPr>
          <p:cNvPr id="41" name="5 CuadroTexto"/>
          <p:cNvSpPr txBox="1"/>
          <p:nvPr/>
        </p:nvSpPr>
        <p:spPr>
          <a:xfrm>
            <a:off x="3740854" y="3615190"/>
            <a:ext cx="1270225" cy="738664"/>
          </a:xfrm>
          <a:prstGeom prst="rect">
            <a:avLst/>
          </a:prstGeom>
          <a:noFill/>
        </p:spPr>
        <p:txBody>
          <a:bodyPr wrap="square" rtlCol="0">
            <a:spAutoFit/>
          </a:bodyPr>
          <a:lstStyle/>
          <a:p>
            <a:pPr algn="ctr"/>
            <a:r>
              <a:rPr lang="en-US" sz="1400" dirty="0" smtClean="0">
                <a:solidFill>
                  <a:schemeClr val="bg1">
                    <a:lumMod val="50000"/>
                  </a:schemeClr>
                </a:solidFill>
                <a:latin typeface="+mj-lt"/>
                <a:ea typeface="Verdana" panose="020B0604030504040204" pitchFamily="34" charset="0"/>
                <a:cs typeface="Verdana" panose="020B0604030504040204" pitchFamily="34" charset="0"/>
              </a:rPr>
              <a:t>Need for capacity reduction</a:t>
            </a:r>
            <a:endParaRPr lang="en-US" sz="1400" dirty="0">
              <a:solidFill>
                <a:schemeClr val="bg1">
                  <a:lumMod val="50000"/>
                </a:schemeClr>
              </a:solidFill>
              <a:latin typeface="+mj-lt"/>
              <a:ea typeface="Verdana" panose="020B0604030504040204" pitchFamily="34" charset="0"/>
              <a:cs typeface="Verdana" panose="020B0604030504040204" pitchFamily="34" charset="0"/>
            </a:endParaRPr>
          </a:p>
        </p:txBody>
      </p:sp>
      <p:cxnSp>
        <p:nvCxnSpPr>
          <p:cNvPr id="8" name="Straight Arrow Connector 7"/>
          <p:cNvCxnSpPr>
            <a:stCxn id="2" idx="1"/>
            <a:endCxn id="41" idx="1"/>
          </p:cNvCxnSpPr>
          <p:nvPr/>
        </p:nvCxnSpPr>
        <p:spPr bwMode="auto">
          <a:xfrm>
            <a:off x="3419872" y="3815245"/>
            <a:ext cx="320982" cy="169277"/>
          </a:xfrm>
          <a:prstGeom prst="straightConnector1">
            <a:avLst/>
          </a:prstGeom>
          <a:noFill/>
          <a:ln w="28575" cap="flat" cmpd="sng" algn="ctr">
            <a:solidFill>
              <a:schemeClr val="bg1">
                <a:lumMod val="50000"/>
              </a:schemeClr>
            </a:solidFill>
            <a:prstDash val="solid"/>
            <a:round/>
            <a:headEnd type="none" w="med" len="med"/>
            <a:tailEnd type="arrow"/>
          </a:ln>
          <a:effectLst/>
        </p:spPr>
      </p:cxnSp>
      <p:cxnSp>
        <p:nvCxnSpPr>
          <p:cNvPr id="42" name="Straight Arrow Connector 41"/>
          <p:cNvCxnSpPr>
            <a:stCxn id="27" idx="1"/>
            <a:endCxn id="41" idx="3"/>
          </p:cNvCxnSpPr>
          <p:nvPr/>
        </p:nvCxnSpPr>
        <p:spPr bwMode="auto">
          <a:xfrm flipH="1" flipV="1">
            <a:off x="5011079" y="3984522"/>
            <a:ext cx="374027" cy="208796"/>
          </a:xfrm>
          <a:prstGeom prst="straightConnector1">
            <a:avLst/>
          </a:prstGeom>
          <a:noFill/>
          <a:ln w="28575" cap="flat" cmpd="sng" algn="ctr">
            <a:solidFill>
              <a:schemeClr val="bg1">
                <a:lumMod val="50000"/>
              </a:schemeClr>
            </a:solidFill>
            <a:prstDash val="solid"/>
            <a:round/>
            <a:headEnd type="none" w="med" len="med"/>
            <a:tailEnd type="arrow"/>
          </a:ln>
          <a:effectLst/>
        </p:spPr>
      </p:cxnSp>
    </p:spTree>
    <p:extLst>
      <p:ext uri="{BB962C8B-B14F-4D97-AF65-F5344CB8AC3E}">
        <p14:creationId xmlns:p14="http://schemas.microsoft.com/office/powerpoint/2010/main" val="3955873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III. </a:t>
            </a:r>
            <a:r>
              <a:rPr lang="en-US" sz="2800" dirty="0" smtClean="0"/>
              <a:t>How much will be needed to buy-back?</a:t>
            </a:r>
            <a:endParaRPr lang="en-US" sz="2800" dirty="0"/>
          </a:p>
        </p:txBody>
      </p:sp>
      <p:sp>
        <p:nvSpPr>
          <p:cNvPr id="17" name="16 CuadroTexto"/>
          <p:cNvSpPr txBox="1"/>
          <p:nvPr/>
        </p:nvSpPr>
        <p:spPr>
          <a:xfrm>
            <a:off x="600076" y="2679303"/>
            <a:ext cx="8332788" cy="461665"/>
          </a:xfrm>
          <a:prstGeom prst="rect">
            <a:avLst/>
          </a:prstGeom>
          <a:noFill/>
          <a:ln w="38100">
            <a:noFill/>
          </a:ln>
        </p:spPr>
        <p:txBody>
          <a:bodyPr wrap="square" rtlCol="0">
            <a:spAutoFit/>
          </a:bodyPr>
          <a:lstStyle>
            <a:defPPr>
              <a:defRPr lang="de-AT"/>
            </a:defPPr>
            <a:lvl1pPr>
              <a:defRPr b="0">
                <a:solidFill>
                  <a:schemeClr val="bg1"/>
                </a:solidFill>
                <a:latin typeface="Calibri"/>
                <a:cs typeface="Arial" charset="0"/>
              </a:defRPr>
            </a:lvl1pPr>
            <a:lvl2pPr>
              <a:defRPr>
                <a:solidFill>
                  <a:schemeClr val="bg1"/>
                </a:solidFill>
                <a:latin typeface="Arial" charset="0"/>
                <a:cs typeface="Arial" charset="0"/>
              </a:defRPr>
            </a:lvl2pPr>
            <a:lvl3pPr>
              <a:defRPr>
                <a:solidFill>
                  <a:schemeClr val="bg1"/>
                </a:solidFill>
                <a:latin typeface="Arial" charset="0"/>
                <a:cs typeface="Arial" charset="0"/>
              </a:defRPr>
            </a:lvl3pPr>
            <a:lvl4pPr>
              <a:defRPr>
                <a:solidFill>
                  <a:schemeClr val="bg1"/>
                </a:solidFill>
                <a:latin typeface="Arial" charset="0"/>
                <a:cs typeface="Arial" charset="0"/>
              </a:defRPr>
            </a:lvl4pPr>
            <a:lvl5pPr>
              <a:defRPr>
                <a:solidFill>
                  <a:schemeClr val="bg1"/>
                </a:solidFill>
                <a:latin typeface="Arial" charset="0"/>
                <a:cs typeface="Arial" charset="0"/>
              </a:defRPr>
            </a:lvl5pPr>
            <a:lvl6pPr>
              <a:defRPr>
                <a:solidFill>
                  <a:schemeClr val="bg1"/>
                </a:solidFill>
                <a:latin typeface="Arial" charset="0"/>
                <a:cs typeface="Arial" charset="0"/>
              </a:defRPr>
            </a:lvl6pPr>
            <a:lvl7pPr>
              <a:defRPr>
                <a:solidFill>
                  <a:schemeClr val="bg1"/>
                </a:solidFill>
                <a:latin typeface="Arial" charset="0"/>
                <a:cs typeface="Arial" charset="0"/>
              </a:defRPr>
            </a:lvl7pPr>
            <a:lvl8pPr>
              <a:defRPr>
                <a:solidFill>
                  <a:schemeClr val="bg1"/>
                </a:solidFill>
                <a:latin typeface="Arial" charset="0"/>
                <a:cs typeface="Arial" charset="0"/>
              </a:defRPr>
            </a:lvl8pPr>
            <a:lvl9pPr>
              <a:defRPr>
                <a:solidFill>
                  <a:schemeClr val="bg1"/>
                </a:solidFill>
                <a:latin typeface="Arial" charset="0"/>
                <a:cs typeface="Arial" charset="0"/>
              </a:defRPr>
            </a:lvl9pPr>
          </a:lstStyle>
          <a:p>
            <a:r>
              <a:rPr lang="en-US" dirty="0" smtClean="0"/>
              <a:t>The capacity subject to buy-back will be calculated as follows:</a:t>
            </a:r>
          </a:p>
        </p:txBody>
      </p:sp>
      <p:sp>
        <p:nvSpPr>
          <p:cNvPr id="23" name="22 CuadroTexto"/>
          <p:cNvSpPr txBox="1"/>
          <p:nvPr/>
        </p:nvSpPr>
        <p:spPr>
          <a:xfrm>
            <a:off x="623435" y="1239143"/>
            <a:ext cx="7692981" cy="830997"/>
          </a:xfrm>
          <a:prstGeom prst="rect">
            <a:avLst/>
          </a:prstGeom>
          <a:solidFill>
            <a:srgbClr val="2A4677">
              <a:alpha val="30196"/>
            </a:srgbClr>
          </a:solidFill>
          <a:ln w="38100">
            <a:solidFill>
              <a:schemeClr val="tx2"/>
            </a:solidFill>
          </a:ln>
        </p:spPr>
        <p:txBody>
          <a:bodyPr wrap="square" rtlCol="0">
            <a:spAutoFit/>
          </a:bodyPr>
          <a:lstStyle>
            <a:defPPr>
              <a:defRPr lang="de-AT"/>
            </a:defPPr>
            <a:lvl1pPr algn="ctr">
              <a:defRPr b="0">
                <a:latin typeface="Calibri"/>
              </a:defRPr>
            </a:lvl1pPr>
          </a:lstStyle>
          <a:p>
            <a:r>
              <a:rPr lang="es-ES_tradnl" dirty="0" err="1" smtClean="0"/>
              <a:t>If</a:t>
            </a:r>
            <a:r>
              <a:rPr lang="es-ES_tradnl" dirty="0" smtClean="0"/>
              <a:t>:  </a:t>
            </a:r>
            <a:r>
              <a:rPr lang="el-GR" dirty="0" smtClean="0"/>
              <a:t>Σ</a:t>
            </a:r>
            <a:r>
              <a:rPr lang="es-ES_tradnl" dirty="0" smtClean="0"/>
              <a:t> Net </a:t>
            </a:r>
            <a:r>
              <a:rPr lang="es-ES_tradnl" dirty="0" err="1" smtClean="0"/>
              <a:t>nominations</a:t>
            </a:r>
            <a:r>
              <a:rPr lang="es-ES_tradnl" dirty="0" smtClean="0"/>
              <a:t> – </a:t>
            </a:r>
            <a:r>
              <a:rPr lang="es-ES_tradnl" dirty="0"/>
              <a:t>OBA – </a:t>
            </a:r>
            <a:r>
              <a:rPr lang="es-ES_tradnl" dirty="0" err="1"/>
              <a:t>Interruptible</a:t>
            </a:r>
            <a:r>
              <a:rPr lang="es-ES_tradnl" dirty="0"/>
              <a:t> </a:t>
            </a:r>
            <a:r>
              <a:rPr lang="es-ES_tradnl" dirty="0" err="1"/>
              <a:t>capacity</a:t>
            </a:r>
            <a:r>
              <a:rPr lang="es-ES_tradnl" dirty="0"/>
              <a:t> &gt; </a:t>
            </a:r>
            <a:r>
              <a:rPr lang="en-US" dirty="0"/>
              <a:t>Technical</a:t>
            </a:r>
            <a:r>
              <a:rPr lang="es-ES_tradnl" dirty="0"/>
              <a:t> </a:t>
            </a:r>
            <a:r>
              <a:rPr lang="en-US" dirty="0"/>
              <a:t>capacity </a:t>
            </a:r>
            <a:r>
              <a:rPr lang="en-US" dirty="0">
                <a:sym typeface="Wingdings" panose="05000000000000000000" pitchFamily="2" charset="2"/>
              </a:rPr>
              <a:t> Buy-back process</a:t>
            </a:r>
            <a:endParaRPr lang="en-US" dirty="0"/>
          </a:p>
        </p:txBody>
      </p:sp>
      <p:pic>
        <p:nvPicPr>
          <p:cNvPr id="2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78" t="19013" r="9066" b="26870"/>
          <a:stretch/>
        </p:blipFill>
        <p:spPr bwMode="auto">
          <a:xfrm>
            <a:off x="7593678" y="1844000"/>
            <a:ext cx="910530" cy="4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623435" y="3645024"/>
            <a:ext cx="7692981" cy="830997"/>
          </a:xfrm>
          <a:prstGeom prst="rect">
            <a:avLst/>
          </a:prstGeom>
          <a:solidFill>
            <a:schemeClr val="tx1">
              <a:alpha val="30196"/>
            </a:schemeClr>
          </a:solidFill>
          <a:ln w="38100">
            <a:solidFill>
              <a:schemeClr val="bg1"/>
            </a:solidFill>
          </a:ln>
        </p:spPr>
        <p:txBody>
          <a:bodyPr wrap="square" rtlCol="0">
            <a:spAutoFit/>
          </a:bodyPr>
          <a:lstStyle>
            <a:defPPr>
              <a:defRPr lang="de-AT"/>
            </a:defPPr>
            <a:lvl1pPr algn="ctr">
              <a:defRPr b="0">
                <a:latin typeface="Calibri"/>
              </a:defRPr>
            </a:lvl1pPr>
          </a:lstStyle>
          <a:p>
            <a:r>
              <a:rPr lang="en-US" dirty="0" smtClean="0">
                <a:solidFill>
                  <a:schemeClr val="tx2"/>
                </a:solidFill>
              </a:rPr>
              <a:t>Buy-back </a:t>
            </a:r>
            <a:r>
              <a:rPr lang="en-US" dirty="0">
                <a:solidFill>
                  <a:schemeClr val="tx2"/>
                </a:solidFill>
              </a:rPr>
              <a:t>capacity </a:t>
            </a:r>
            <a:r>
              <a:rPr lang="en-US" dirty="0" smtClean="0">
                <a:solidFill>
                  <a:schemeClr val="tx2"/>
                </a:solidFill>
              </a:rPr>
              <a:t>= Net nominations </a:t>
            </a:r>
            <a:r>
              <a:rPr lang="en-US" dirty="0">
                <a:solidFill>
                  <a:schemeClr val="tx2"/>
                </a:solidFill>
              </a:rPr>
              <a:t>– OBA – Interruptible capacity  – Technical capacity</a:t>
            </a:r>
          </a:p>
        </p:txBody>
      </p:sp>
    </p:spTree>
    <p:extLst>
      <p:ext uri="{BB962C8B-B14F-4D97-AF65-F5344CB8AC3E}">
        <p14:creationId xmlns:p14="http://schemas.microsoft.com/office/powerpoint/2010/main" val="5938174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4" y="260648"/>
            <a:ext cx="865244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III. </a:t>
            </a:r>
            <a:r>
              <a:rPr lang="en-US" sz="2800" dirty="0"/>
              <a:t>Communication to the adjacent TSO </a:t>
            </a:r>
            <a:r>
              <a:rPr lang="en-US" sz="2800" dirty="0" smtClean="0"/>
              <a:t>&amp; </a:t>
            </a:r>
            <a:r>
              <a:rPr lang="en-US" sz="2800" dirty="0"/>
              <a:t>shippers</a:t>
            </a:r>
          </a:p>
        </p:txBody>
      </p:sp>
      <p:sp>
        <p:nvSpPr>
          <p:cNvPr id="2" name="1 Rectángulo"/>
          <p:cNvSpPr/>
          <p:nvPr/>
        </p:nvSpPr>
        <p:spPr>
          <a:xfrm>
            <a:off x="600075" y="948784"/>
            <a:ext cx="8332788" cy="3785652"/>
          </a:xfrm>
          <a:prstGeom prst="rect">
            <a:avLst/>
          </a:prstGeom>
        </p:spPr>
        <p:txBody>
          <a:bodyPr wrap="square">
            <a:spAutoFit/>
          </a:bodyPr>
          <a:lstStyle/>
          <a:p>
            <a:pPr marL="342900" indent="-342900" algn="just">
              <a:spcBef>
                <a:spcPts val="600"/>
              </a:spcBef>
              <a:spcAft>
                <a:spcPts val="600"/>
              </a:spcAft>
              <a:buClr>
                <a:schemeClr val="tx2"/>
              </a:buClr>
              <a:buFont typeface="Arial" panose="020B0604020202020204" pitchFamily="34" charset="0"/>
              <a:buChar char="•"/>
            </a:pPr>
            <a:r>
              <a:rPr lang="en-US" sz="2000" b="0" dirty="0">
                <a:solidFill>
                  <a:schemeClr val="tx2"/>
                </a:solidFill>
              </a:rPr>
              <a:t>The TSO will inform the adjacent TSO </a:t>
            </a:r>
            <a:r>
              <a:rPr lang="en-US" sz="2000" b="0" dirty="0">
                <a:solidFill>
                  <a:srgbClr val="2A4677"/>
                </a:solidFill>
              </a:rPr>
              <a:t>about the need to buy-back </a:t>
            </a:r>
            <a:r>
              <a:rPr lang="en-US" sz="2000" b="0" dirty="0" smtClean="0">
                <a:solidFill>
                  <a:srgbClr val="2A4677"/>
                </a:solidFill>
              </a:rPr>
              <a:t>capacity</a:t>
            </a:r>
            <a:endParaRPr lang="en-US" sz="2000" b="0" dirty="0">
              <a:solidFill>
                <a:srgbClr val="2A4677"/>
              </a:solidFill>
            </a:endParaRPr>
          </a:p>
          <a:p>
            <a:pPr marL="342900" indent="-342900" algn="just">
              <a:spcBef>
                <a:spcPts val="600"/>
              </a:spcBef>
              <a:spcAft>
                <a:spcPts val="600"/>
              </a:spcAft>
              <a:buClr>
                <a:schemeClr val="tx2"/>
              </a:buClr>
              <a:buFont typeface="Arial" panose="020B0604020202020204" pitchFamily="34" charset="0"/>
              <a:buChar char="•"/>
            </a:pPr>
            <a:r>
              <a:rPr lang="en-US" sz="2000" b="0" dirty="0" smtClean="0">
                <a:solidFill>
                  <a:srgbClr val="2A4677"/>
                </a:solidFill>
              </a:rPr>
              <a:t>Shippers will be informed about the </a:t>
            </a:r>
            <a:r>
              <a:rPr lang="en-US" sz="2000" b="0" dirty="0" smtClean="0">
                <a:solidFill>
                  <a:schemeClr val="tx2"/>
                </a:solidFill>
              </a:rPr>
              <a:t>restriction of their re-nomination rights upwards</a:t>
            </a:r>
            <a:r>
              <a:rPr lang="en-US" sz="2000" b="0" dirty="0" smtClean="0">
                <a:solidFill>
                  <a:srgbClr val="2A4677"/>
                </a:solidFill>
              </a:rPr>
              <a:t>.</a:t>
            </a:r>
          </a:p>
          <a:p>
            <a:pPr marL="342900" indent="-342900" algn="just">
              <a:spcBef>
                <a:spcPts val="600"/>
              </a:spcBef>
              <a:spcAft>
                <a:spcPts val="600"/>
              </a:spcAft>
              <a:buClr>
                <a:schemeClr val="tx2"/>
              </a:buClr>
              <a:buFont typeface="Arial" panose="020B0604020202020204" pitchFamily="34" charset="0"/>
              <a:buChar char="•"/>
            </a:pPr>
            <a:r>
              <a:rPr lang="en-US" sz="2000" b="0" dirty="0" smtClean="0">
                <a:solidFill>
                  <a:srgbClr val="2A4677"/>
                </a:solidFill>
              </a:rPr>
              <a:t>The TSO will inform shippers about:</a:t>
            </a:r>
          </a:p>
          <a:p>
            <a:pPr marL="800100" lvl="1" indent="-342900" algn="just">
              <a:spcBef>
                <a:spcPts val="600"/>
              </a:spcBef>
              <a:spcAft>
                <a:spcPts val="600"/>
              </a:spcAft>
              <a:buClr>
                <a:schemeClr val="tx2"/>
              </a:buClr>
              <a:buFont typeface="Arial" panose="020B0604020202020204" pitchFamily="34" charset="0"/>
              <a:buChar char="•"/>
            </a:pPr>
            <a:r>
              <a:rPr lang="en-US" sz="2000" b="0" dirty="0" smtClean="0">
                <a:solidFill>
                  <a:srgbClr val="2A4677"/>
                </a:solidFill>
              </a:rPr>
              <a:t>The </a:t>
            </a:r>
            <a:r>
              <a:rPr lang="en-US" sz="2000" b="0" dirty="0" smtClean="0">
                <a:solidFill>
                  <a:schemeClr val="tx2"/>
                </a:solidFill>
              </a:rPr>
              <a:t>amount of capacity </a:t>
            </a:r>
            <a:r>
              <a:rPr lang="en-US" sz="2000" b="0" dirty="0" smtClean="0">
                <a:solidFill>
                  <a:srgbClr val="2A4677"/>
                </a:solidFill>
              </a:rPr>
              <a:t>to be bought-back</a:t>
            </a:r>
          </a:p>
          <a:p>
            <a:pPr marL="800100" lvl="1" indent="-342900" algn="just">
              <a:spcBef>
                <a:spcPts val="600"/>
              </a:spcBef>
              <a:spcAft>
                <a:spcPts val="600"/>
              </a:spcAft>
              <a:buClr>
                <a:schemeClr val="tx2"/>
              </a:buClr>
              <a:buFont typeface="Arial" panose="020B0604020202020204" pitchFamily="34" charset="0"/>
              <a:buChar char="•"/>
            </a:pPr>
            <a:r>
              <a:rPr lang="en-US" sz="2000" b="0" dirty="0" smtClean="0">
                <a:solidFill>
                  <a:srgbClr val="2A4677"/>
                </a:solidFill>
              </a:rPr>
              <a:t>The </a:t>
            </a:r>
            <a:r>
              <a:rPr lang="en-US" sz="2000" b="0" dirty="0" smtClean="0">
                <a:solidFill>
                  <a:schemeClr val="tx2"/>
                </a:solidFill>
              </a:rPr>
              <a:t>maximum price </a:t>
            </a:r>
            <a:r>
              <a:rPr lang="en-US" sz="2000" b="0" dirty="0" smtClean="0">
                <a:solidFill>
                  <a:srgbClr val="2A4677"/>
                </a:solidFill>
              </a:rPr>
              <a:t>the TSO is willing to pay</a:t>
            </a:r>
          </a:p>
          <a:p>
            <a:pPr marL="800100" lvl="1" indent="-342900" algn="just">
              <a:spcBef>
                <a:spcPts val="600"/>
              </a:spcBef>
              <a:spcAft>
                <a:spcPts val="600"/>
              </a:spcAft>
              <a:buClr>
                <a:schemeClr val="tx2"/>
              </a:buClr>
              <a:buFont typeface="Arial" panose="020B0604020202020204" pitchFamily="34" charset="0"/>
              <a:buChar char="•"/>
            </a:pPr>
            <a:r>
              <a:rPr lang="en-US" sz="2000" b="0" dirty="0" smtClean="0">
                <a:solidFill>
                  <a:srgbClr val="2A4677"/>
                </a:solidFill>
              </a:rPr>
              <a:t>Which </a:t>
            </a:r>
            <a:r>
              <a:rPr lang="en-US" sz="2000" b="0" dirty="0" smtClean="0">
                <a:solidFill>
                  <a:schemeClr val="tx2"/>
                </a:solidFill>
              </a:rPr>
              <a:t>shippers</a:t>
            </a:r>
            <a:r>
              <a:rPr lang="en-US" sz="2000" b="0" dirty="0" smtClean="0">
                <a:solidFill>
                  <a:srgbClr val="2A4677"/>
                </a:solidFill>
              </a:rPr>
              <a:t> are allowed to sell capacity</a:t>
            </a:r>
          </a:p>
          <a:p>
            <a:pPr marL="800100" lvl="1" indent="-342900" algn="just">
              <a:spcBef>
                <a:spcPts val="600"/>
              </a:spcBef>
              <a:spcAft>
                <a:spcPts val="600"/>
              </a:spcAft>
              <a:buClr>
                <a:schemeClr val="tx2"/>
              </a:buClr>
              <a:buFont typeface="Arial" panose="020B0604020202020204" pitchFamily="34" charset="0"/>
              <a:buChar char="•"/>
            </a:pPr>
            <a:r>
              <a:rPr lang="en-US" sz="2000" b="0" dirty="0" smtClean="0">
                <a:solidFill>
                  <a:srgbClr val="2A4677"/>
                </a:solidFill>
              </a:rPr>
              <a:t>The </a:t>
            </a:r>
            <a:r>
              <a:rPr lang="en-US" sz="2000" b="0" dirty="0" smtClean="0">
                <a:solidFill>
                  <a:schemeClr val="tx2"/>
                </a:solidFill>
              </a:rPr>
              <a:t>maximum amount of capacity</a:t>
            </a:r>
            <a:r>
              <a:rPr lang="en-US" sz="2000" b="0" dirty="0" smtClean="0">
                <a:solidFill>
                  <a:srgbClr val="2A4677"/>
                </a:solidFill>
              </a:rPr>
              <a:t> each shipper can sell.</a:t>
            </a:r>
          </a:p>
        </p:txBody>
      </p:sp>
    </p:spTree>
    <p:extLst>
      <p:ext uri="{BB962C8B-B14F-4D97-AF65-F5344CB8AC3E}">
        <p14:creationId xmlns:p14="http://schemas.microsoft.com/office/powerpoint/2010/main" val="24484258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 Rectángulo"/>
          <p:cNvSpPr/>
          <p:nvPr/>
        </p:nvSpPr>
        <p:spPr>
          <a:xfrm>
            <a:off x="6266393" y="2728313"/>
            <a:ext cx="1406409" cy="479952"/>
          </a:xfrm>
          <a:prstGeom prst="rect">
            <a:avLst/>
          </a:prstGeom>
          <a:solidFill>
            <a:srgbClr val="2A4677">
              <a:alpha val="50196"/>
            </a:srgbClr>
          </a:solidFill>
          <a:ln w="38100">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solidFill>
                <a:schemeClr val="lt1"/>
              </a:solidFill>
            </a:endParaRPr>
          </a:p>
        </p:txBody>
      </p:sp>
      <p:sp>
        <p:nvSpPr>
          <p:cNvPr id="6" name="10 Rectángulo"/>
          <p:cNvSpPr/>
          <p:nvPr/>
        </p:nvSpPr>
        <p:spPr>
          <a:xfrm>
            <a:off x="7706394" y="2728313"/>
            <a:ext cx="792088" cy="479952"/>
          </a:xfrm>
          <a:prstGeom prst="rect">
            <a:avLst/>
          </a:prstGeom>
          <a:solidFill>
            <a:srgbClr val="2A4677">
              <a:alpha val="30196"/>
            </a:srgbClr>
          </a:solidFill>
          <a:ln w="38100">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sz="1800"/>
          </a:p>
        </p:txBody>
      </p:sp>
      <p:sp>
        <p:nvSpPr>
          <p:cNvPr id="8" name="32 Rectángulo"/>
          <p:cNvSpPr/>
          <p:nvPr/>
        </p:nvSpPr>
        <p:spPr>
          <a:xfrm>
            <a:off x="4025327" y="2728317"/>
            <a:ext cx="2241067" cy="479952"/>
          </a:xfrm>
          <a:prstGeom prst="rect">
            <a:avLst/>
          </a:prstGeom>
          <a:solidFill>
            <a:srgbClr val="2A4677">
              <a:alpha val="69804"/>
            </a:srgbClr>
          </a:solidFill>
          <a:ln w="3810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9" name="109 Rectángulo"/>
          <p:cNvSpPr/>
          <p:nvPr/>
        </p:nvSpPr>
        <p:spPr>
          <a:xfrm>
            <a:off x="721619" y="2728313"/>
            <a:ext cx="936104" cy="479952"/>
          </a:xfrm>
          <a:prstGeom prst="rect">
            <a:avLst/>
          </a:prstGeom>
          <a:solidFill>
            <a:srgbClr val="2A4677">
              <a:alpha val="30196"/>
            </a:srgbClr>
          </a:solidFill>
          <a:ln w="38100">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sz="1800">
              <a:solidFill>
                <a:schemeClr val="lt1"/>
              </a:solidFill>
            </a:endParaRPr>
          </a:p>
        </p:txBody>
      </p:sp>
      <p:sp>
        <p:nvSpPr>
          <p:cNvPr id="11" name="170 Rectángulo"/>
          <p:cNvSpPr/>
          <p:nvPr/>
        </p:nvSpPr>
        <p:spPr>
          <a:xfrm>
            <a:off x="1657722" y="2728313"/>
            <a:ext cx="2367605" cy="479952"/>
          </a:xfrm>
          <a:prstGeom prst="rect">
            <a:avLst/>
          </a:prstGeom>
          <a:solidFill>
            <a:srgbClr val="2A4677"/>
          </a:solidFill>
          <a:ln w="3810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sz="1800"/>
          </a:p>
        </p:txBody>
      </p:sp>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III. </a:t>
            </a:r>
            <a:r>
              <a:rPr lang="en-US" sz="2800" dirty="0" smtClean="0"/>
              <a:t>Timeline for the BB process</a:t>
            </a:r>
            <a:endParaRPr lang="en-US" sz="2800" dirty="0"/>
          </a:p>
        </p:txBody>
      </p:sp>
      <p:grpSp>
        <p:nvGrpSpPr>
          <p:cNvPr id="4" name="3 Grupo"/>
          <p:cNvGrpSpPr/>
          <p:nvPr/>
        </p:nvGrpSpPr>
        <p:grpSpPr>
          <a:xfrm>
            <a:off x="467544" y="3913425"/>
            <a:ext cx="1560824" cy="668286"/>
            <a:chOff x="1724996" y="3872832"/>
            <a:chExt cx="1560823" cy="668290"/>
          </a:xfrm>
        </p:grpSpPr>
        <p:sp>
          <p:nvSpPr>
            <p:cNvPr id="2" name="1 Rectángulo"/>
            <p:cNvSpPr/>
            <p:nvPr/>
          </p:nvSpPr>
          <p:spPr bwMode="auto">
            <a:xfrm>
              <a:off x="1724996" y="4110232"/>
              <a:ext cx="1558101" cy="430890"/>
            </a:xfrm>
            <a:prstGeom prst="rect">
              <a:avLst/>
            </a:prstGeom>
            <a:noFill/>
            <a:ln w="28575"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n-US" sz="1400" b="1" i="0" u="none" strike="noStrike" cap="none" normalizeH="0" baseline="0" dirty="0" smtClean="0">
                  <a:ln>
                    <a:noFill/>
                  </a:ln>
                  <a:solidFill>
                    <a:schemeClr val="bg1"/>
                  </a:solidFill>
                  <a:effectLst/>
                  <a:latin typeface="Arial" charset="0"/>
                </a:rPr>
                <a:t>End of DA auction</a:t>
              </a:r>
              <a:r>
                <a:rPr kumimoji="0" lang="en-US" sz="1400" b="1" i="0" u="none" strike="noStrike" cap="none" normalizeH="0" dirty="0" smtClean="0">
                  <a:ln>
                    <a:noFill/>
                  </a:ln>
                  <a:solidFill>
                    <a:schemeClr val="bg1"/>
                  </a:solidFill>
                  <a:effectLst/>
                  <a:latin typeface="Arial" charset="0"/>
                </a:rPr>
                <a:t> with OS capacity</a:t>
              </a:r>
              <a:endParaRPr kumimoji="0" lang="en-US" sz="1400" b="1" i="0" u="none" strike="noStrike" cap="none" normalizeH="0" baseline="0" dirty="0" smtClean="0">
                <a:ln>
                  <a:noFill/>
                </a:ln>
                <a:solidFill>
                  <a:schemeClr val="bg1"/>
                </a:solidFill>
                <a:effectLst/>
                <a:latin typeface="Arial" charset="0"/>
              </a:endParaRPr>
            </a:p>
          </p:txBody>
        </p:sp>
        <p:sp>
          <p:nvSpPr>
            <p:cNvPr id="3" name="2 Rectángulo"/>
            <p:cNvSpPr/>
            <p:nvPr/>
          </p:nvSpPr>
          <p:spPr bwMode="auto">
            <a:xfrm>
              <a:off x="1727718" y="3872832"/>
              <a:ext cx="1558101" cy="232717"/>
            </a:xfrm>
            <a:prstGeom prst="rect">
              <a:avLst/>
            </a:prstGeom>
            <a:solidFill>
              <a:schemeClr val="tx2"/>
            </a:solidFill>
            <a:ln w="38100"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lang="es-ES_tradnl" sz="1600" dirty="0" smtClean="0"/>
                <a:t>17</a:t>
              </a:r>
              <a:r>
                <a:rPr kumimoji="0" lang="es-ES_tradnl" sz="1600" b="1" i="0" u="none" strike="noStrike" cap="none" normalizeH="0" baseline="0" dirty="0" smtClean="0">
                  <a:ln>
                    <a:noFill/>
                  </a:ln>
                  <a:solidFill>
                    <a:schemeClr val="bg1"/>
                  </a:solidFill>
                  <a:effectLst/>
                </a:rPr>
                <a:t>:00 D-1</a:t>
              </a:r>
              <a:endParaRPr kumimoji="0" lang="es-ES" sz="1600" b="1" i="0" u="none" strike="noStrike" cap="none" normalizeH="0" baseline="0" dirty="0" smtClean="0">
                <a:ln>
                  <a:noFill/>
                </a:ln>
                <a:solidFill>
                  <a:schemeClr val="bg1"/>
                </a:solidFill>
                <a:effectLst/>
              </a:endParaRPr>
            </a:p>
          </p:txBody>
        </p:sp>
      </p:grpSp>
      <p:cxnSp>
        <p:nvCxnSpPr>
          <p:cNvPr id="39" name="38 Conector angular"/>
          <p:cNvCxnSpPr>
            <a:stCxn id="3" idx="0"/>
          </p:cNvCxnSpPr>
          <p:nvPr/>
        </p:nvCxnSpPr>
        <p:spPr bwMode="auto">
          <a:xfrm rot="5400000" flipH="1" flipV="1">
            <a:off x="1099767" y="3345944"/>
            <a:ext cx="717031" cy="417930"/>
          </a:xfrm>
          <a:prstGeom prst="bentConnector3">
            <a:avLst/>
          </a:prstGeom>
          <a:noFill/>
          <a:ln w="38100" cap="flat" cmpd="sng" algn="ctr">
            <a:solidFill>
              <a:schemeClr val="tx2"/>
            </a:solidFill>
            <a:prstDash val="solid"/>
            <a:round/>
            <a:headEnd type="none" w="med" len="med"/>
            <a:tailEnd type="arrow"/>
          </a:ln>
          <a:effectLst/>
        </p:spPr>
      </p:cxnSp>
      <p:grpSp>
        <p:nvGrpSpPr>
          <p:cNvPr id="41" name="40 Grupo"/>
          <p:cNvGrpSpPr/>
          <p:nvPr/>
        </p:nvGrpSpPr>
        <p:grpSpPr>
          <a:xfrm>
            <a:off x="6732240" y="3913425"/>
            <a:ext cx="1558102" cy="1110958"/>
            <a:chOff x="1611737" y="3861048"/>
            <a:chExt cx="1558102" cy="1110958"/>
          </a:xfrm>
        </p:grpSpPr>
        <p:sp>
          <p:nvSpPr>
            <p:cNvPr id="42" name="41 Rectángulo"/>
            <p:cNvSpPr/>
            <p:nvPr/>
          </p:nvSpPr>
          <p:spPr bwMode="auto">
            <a:xfrm>
              <a:off x="1611737" y="4110232"/>
              <a:ext cx="1558102" cy="861774"/>
            </a:xfrm>
            <a:prstGeom prst="rect">
              <a:avLst/>
            </a:prstGeom>
            <a:noFill/>
            <a:ln w="28575"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n-US" sz="1400" b="1" i="0" u="none" strike="noStrike" cap="none" normalizeH="0" baseline="0" dirty="0" smtClean="0">
                  <a:ln>
                    <a:noFill/>
                  </a:ln>
                  <a:solidFill>
                    <a:schemeClr val="bg1"/>
                  </a:solidFill>
                  <a:effectLst/>
                  <a:latin typeface="Arial" charset="0"/>
                </a:rPr>
                <a:t>BB process to be finished before the start of the gas day</a:t>
              </a:r>
            </a:p>
          </p:txBody>
        </p:sp>
        <p:sp>
          <p:nvSpPr>
            <p:cNvPr id="43" name="42 Rectángulo"/>
            <p:cNvSpPr/>
            <p:nvPr/>
          </p:nvSpPr>
          <p:spPr bwMode="auto">
            <a:xfrm>
              <a:off x="1611737" y="3861048"/>
              <a:ext cx="1558102" cy="232717"/>
            </a:xfrm>
            <a:prstGeom prst="rect">
              <a:avLst/>
            </a:prstGeom>
            <a:solidFill>
              <a:schemeClr val="tx2"/>
            </a:solidFill>
            <a:ln w="38100"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lang="es-ES_tradnl" sz="1600" dirty="0" smtClean="0"/>
                <a:t>06:00</a:t>
              </a:r>
              <a:endParaRPr kumimoji="0" lang="es-ES" sz="1600" b="1" i="0" u="none" strike="noStrike" cap="none" normalizeH="0" baseline="0" dirty="0" smtClean="0">
                <a:ln>
                  <a:noFill/>
                </a:ln>
                <a:solidFill>
                  <a:schemeClr val="bg1"/>
                </a:solidFill>
                <a:effectLst/>
              </a:endParaRPr>
            </a:p>
          </p:txBody>
        </p:sp>
      </p:grpSp>
      <p:pic>
        <p:nvPicPr>
          <p:cNvPr id="5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925" y="3409296"/>
            <a:ext cx="1856289" cy="138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152"/>
          <p:cNvSpPr>
            <a:spLocks noChangeArrowheads="1"/>
          </p:cNvSpPr>
          <p:nvPr/>
        </p:nvSpPr>
        <p:spPr bwMode="auto">
          <a:xfrm>
            <a:off x="2614009" y="3315452"/>
            <a:ext cx="943075" cy="312455"/>
          </a:xfrm>
          <a:prstGeom prst="rect">
            <a:avLst/>
          </a:prstGeom>
          <a:solidFill>
            <a:srgbClr val="FF3300"/>
          </a:solidFill>
          <a:ln>
            <a:noFill/>
          </a:ln>
          <a:ex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600" dirty="0" err="1" smtClean="0">
                <a:latin typeface="+mj-lt"/>
              </a:rPr>
              <a:t>hh:mm</a:t>
            </a:r>
            <a:endParaRPr lang="es-ES" sz="1600" dirty="0">
              <a:latin typeface="+mj-lt"/>
            </a:endParaRPr>
          </a:p>
        </p:txBody>
      </p:sp>
      <p:sp>
        <p:nvSpPr>
          <p:cNvPr id="54" name="25 Estrella de 6 puntas"/>
          <p:cNvSpPr/>
          <p:nvPr/>
        </p:nvSpPr>
        <p:spPr bwMode="auto">
          <a:xfrm>
            <a:off x="2920515" y="3077335"/>
            <a:ext cx="170336" cy="238117"/>
          </a:xfrm>
          <a:prstGeom prst="star6">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56" name="29 CuadroTexto"/>
          <p:cNvSpPr txBox="1"/>
          <p:nvPr/>
        </p:nvSpPr>
        <p:spPr>
          <a:xfrm>
            <a:off x="7733549" y="3429000"/>
            <a:ext cx="1005403" cy="369332"/>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smtClean="0">
                <a:solidFill>
                  <a:schemeClr val="accent1">
                    <a:lumMod val="75000"/>
                  </a:schemeClr>
                </a:solidFill>
              </a:rPr>
              <a:t>06:00 D</a:t>
            </a:r>
          </a:p>
        </p:txBody>
      </p:sp>
      <p:grpSp>
        <p:nvGrpSpPr>
          <p:cNvPr id="57" name="13 Grupo"/>
          <p:cNvGrpSpPr/>
          <p:nvPr/>
        </p:nvGrpSpPr>
        <p:grpSpPr>
          <a:xfrm rot="5400000">
            <a:off x="7375027" y="2878615"/>
            <a:ext cx="787478" cy="212560"/>
            <a:chOff x="3644370" y="4359452"/>
            <a:chExt cx="1440160" cy="298052"/>
          </a:xfrm>
        </p:grpSpPr>
        <p:sp>
          <p:nvSpPr>
            <p:cNvPr id="58" name="12 Flecha doblada hacia arriba"/>
            <p:cNvSpPr/>
            <p:nvPr/>
          </p:nvSpPr>
          <p:spPr bwMode="auto">
            <a:xfrm>
              <a:off x="4364450" y="4359452"/>
              <a:ext cx="720080" cy="298052"/>
            </a:xfrm>
            <a:prstGeom prst="bentUpArrow">
              <a:avLst/>
            </a:prstGeom>
            <a:solidFill>
              <a:schemeClr val="tx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59" name="160 Flecha doblada hacia arriba"/>
            <p:cNvSpPr/>
            <p:nvPr/>
          </p:nvSpPr>
          <p:spPr bwMode="auto">
            <a:xfrm flipH="1">
              <a:off x="3644370" y="4359452"/>
              <a:ext cx="720080" cy="298052"/>
            </a:xfrm>
            <a:prstGeom prst="bentUpArrow">
              <a:avLst/>
            </a:prstGeom>
            <a:solidFill>
              <a:schemeClr val="tx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grpSp>
      <p:sp>
        <p:nvSpPr>
          <p:cNvPr id="60" name="26 Llamada de flecha hacia abajo"/>
          <p:cNvSpPr/>
          <p:nvPr/>
        </p:nvSpPr>
        <p:spPr bwMode="auto">
          <a:xfrm>
            <a:off x="2404957" y="909247"/>
            <a:ext cx="5458673" cy="1825454"/>
          </a:xfrm>
          <a:prstGeom prst="downArrowCallout">
            <a:avLst>
              <a:gd name="adj1" fmla="val 31419"/>
              <a:gd name="adj2" fmla="val 30758"/>
              <a:gd name="adj3" fmla="val 19301"/>
              <a:gd name="adj4" fmla="val 73827"/>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62" name="61 CuadroTexto"/>
          <p:cNvSpPr txBox="1">
            <a:spLocks noChangeAspect="1"/>
          </p:cNvSpPr>
          <p:nvPr/>
        </p:nvSpPr>
        <p:spPr>
          <a:xfrm>
            <a:off x="2652980" y="1196752"/>
            <a:ext cx="1466234" cy="738664"/>
          </a:xfrm>
          <a:prstGeom prst="rect">
            <a:avLst/>
          </a:prstGeom>
          <a:solidFill>
            <a:schemeClr val="tx1"/>
          </a:solidFill>
          <a:ln w="38100">
            <a:solidFill>
              <a:srgbClr val="2A4677"/>
            </a:solidFill>
          </a:ln>
        </p:spPr>
        <p:txBody>
          <a:bodyPr wrap="square" rtlCol="0" anchor="ctr" anchorCtr="0">
            <a:noAutofit/>
          </a:bodyPr>
          <a:lstStyle>
            <a:defPPr>
              <a:defRPr lang="de-AT"/>
            </a:defPPr>
            <a:lvl1pPr algn="ctr">
              <a:defRPr sz="1400"/>
            </a:lvl1pPr>
          </a:lstStyle>
          <a:p>
            <a:r>
              <a:rPr lang="en-US" sz="1200" dirty="0"/>
              <a:t>BB information to be sent to platform</a:t>
            </a:r>
          </a:p>
        </p:txBody>
      </p:sp>
      <p:sp>
        <p:nvSpPr>
          <p:cNvPr id="63" name="62 CuadroTexto"/>
          <p:cNvSpPr txBox="1"/>
          <p:nvPr/>
        </p:nvSpPr>
        <p:spPr>
          <a:xfrm>
            <a:off x="4381172" y="1196752"/>
            <a:ext cx="1466234" cy="738664"/>
          </a:xfrm>
          <a:prstGeom prst="rect">
            <a:avLst/>
          </a:prstGeom>
          <a:solidFill>
            <a:schemeClr val="tx1"/>
          </a:solidFill>
          <a:ln w="38100">
            <a:solidFill>
              <a:srgbClr val="2A4677"/>
            </a:solidFill>
          </a:ln>
        </p:spPr>
        <p:txBody>
          <a:bodyPr wrap="square" rtlCol="0" anchor="ctr" anchorCtr="0">
            <a:noAutofit/>
          </a:bodyPr>
          <a:lstStyle/>
          <a:p>
            <a:pPr algn="ctr"/>
            <a:r>
              <a:rPr lang="en-US" sz="1200" dirty="0" smtClean="0"/>
              <a:t>Start of the BB process on PRISMA platform</a:t>
            </a:r>
            <a:endParaRPr lang="en-US" sz="1200" dirty="0"/>
          </a:p>
        </p:txBody>
      </p:sp>
      <p:sp>
        <p:nvSpPr>
          <p:cNvPr id="64" name="63 CuadroTexto"/>
          <p:cNvSpPr txBox="1"/>
          <p:nvPr/>
        </p:nvSpPr>
        <p:spPr>
          <a:xfrm>
            <a:off x="6063430" y="1196752"/>
            <a:ext cx="1584176" cy="738664"/>
          </a:xfrm>
          <a:prstGeom prst="rect">
            <a:avLst/>
          </a:prstGeom>
          <a:solidFill>
            <a:schemeClr val="tx1"/>
          </a:solidFill>
          <a:ln w="38100">
            <a:solidFill>
              <a:srgbClr val="2A4677"/>
            </a:solidFill>
          </a:ln>
        </p:spPr>
        <p:txBody>
          <a:bodyPr wrap="square" rtlCol="0" anchor="ctr" anchorCtr="0">
            <a:noAutofit/>
          </a:bodyPr>
          <a:lstStyle>
            <a:defPPr>
              <a:defRPr lang="de-AT"/>
            </a:defPPr>
            <a:lvl1pPr algn="ctr">
              <a:defRPr sz="1400"/>
            </a:lvl1pPr>
          </a:lstStyle>
          <a:p>
            <a:r>
              <a:rPr lang="en-US" sz="1200" dirty="0"/>
              <a:t>Communication of the results</a:t>
            </a:r>
          </a:p>
        </p:txBody>
      </p:sp>
      <p:pic>
        <p:nvPicPr>
          <p:cNvPr id="6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75" t="3484" r="19887" b="17545"/>
          <a:stretch/>
        </p:blipFill>
        <p:spPr bwMode="auto">
          <a:xfrm>
            <a:off x="2410911" y="4387172"/>
            <a:ext cx="609344" cy="65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7 CuadroTexto"/>
          <p:cNvSpPr txBox="1"/>
          <p:nvPr/>
        </p:nvSpPr>
        <p:spPr>
          <a:xfrm>
            <a:off x="3175846" y="4543963"/>
            <a:ext cx="1737976" cy="400110"/>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000" b="1" dirty="0" err="1" smtClean="0">
                <a:solidFill>
                  <a:schemeClr val="bg1"/>
                </a:solidFill>
              </a:rPr>
              <a:t>Nominations</a:t>
            </a:r>
            <a:endParaRPr lang="es-ES" sz="2000" b="1" dirty="0">
              <a:solidFill>
                <a:schemeClr val="bg1"/>
              </a:solidFill>
            </a:endParaRPr>
          </a:p>
        </p:txBody>
      </p:sp>
      <p:pic>
        <p:nvPicPr>
          <p:cNvPr id="6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75" t="9453" r="17977" b="11778"/>
          <a:stretch/>
        </p:blipFill>
        <p:spPr bwMode="auto">
          <a:xfrm>
            <a:off x="2277577" y="5109776"/>
            <a:ext cx="742126" cy="77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73 CuadroTexto"/>
          <p:cNvSpPr txBox="1"/>
          <p:nvPr/>
        </p:nvSpPr>
        <p:spPr>
          <a:xfrm>
            <a:off x="3175846" y="4948010"/>
            <a:ext cx="3181246" cy="1015663"/>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4">
                    <a:lumMod val="50000"/>
                  </a:schemeClr>
                </a:solidFill>
              </a:rPr>
              <a:t>Information of the relevant data necessary to carry out the BB</a:t>
            </a:r>
            <a:endParaRPr lang="en-US" sz="2000" b="1" dirty="0">
              <a:solidFill>
                <a:schemeClr val="accent4">
                  <a:lumMod val="50000"/>
                </a:schemeClr>
              </a:solidFill>
            </a:endParaRPr>
          </a:p>
        </p:txBody>
      </p:sp>
      <p:cxnSp>
        <p:nvCxnSpPr>
          <p:cNvPr id="46" name="45 Conector angular"/>
          <p:cNvCxnSpPr/>
          <p:nvPr/>
        </p:nvCxnSpPr>
        <p:spPr bwMode="auto">
          <a:xfrm rot="5400000" flipH="1" flipV="1">
            <a:off x="7350723" y="3530598"/>
            <a:ext cx="556432" cy="209222"/>
          </a:xfrm>
          <a:prstGeom prst="bentConnector3">
            <a:avLst/>
          </a:prstGeom>
          <a:noFill/>
          <a:ln w="38100" cap="flat" cmpd="sng" algn="ctr">
            <a:solidFill>
              <a:schemeClr val="tx2"/>
            </a:solidFill>
            <a:prstDash val="solid"/>
            <a:round/>
            <a:headEnd type="none" w="med" len="med"/>
            <a:tailEnd type="arrow"/>
          </a:ln>
          <a:effectLst/>
        </p:spPr>
      </p:cxnSp>
    </p:spTree>
    <p:extLst>
      <p:ext uri="{BB962C8B-B14F-4D97-AF65-F5344CB8AC3E}">
        <p14:creationId xmlns:p14="http://schemas.microsoft.com/office/powerpoint/2010/main" val="206237995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III. Buy-back procedure (I)</a:t>
            </a:r>
            <a:endParaRPr lang="en-US" sz="2800" dirty="0">
              <a:solidFill>
                <a:srgbClr val="2A4677"/>
              </a:solidFill>
            </a:endParaRPr>
          </a:p>
        </p:txBody>
      </p:sp>
      <p:sp>
        <p:nvSpPr>
          <p:cNvPr id="38" name="37 Rectángulo"/>
          <p:cNvSpPr/>
          <p:nvPr/>
        </p:nvSpPr>
        <p:spPr>
          <a:xfrm>
            <a:off x="602549" y="908720"/>
            <a:ext cx="8332788" cy="5201424"/>
          </a:xfrm>
          <a:prstGeom prst="rect">
            <a:avLst/>
          </a:prstGeom>
        </p:spPr>
        <p:txBody>
          <a:bodyPr wrap="square">
            <a:spAutoFit/>
          </a:bodyPr>
          <a:lstStyle/>
          <a:p>
            <a:pPr marL="342900" indent="-342900" algn="just">
              <a:spcBef>
                <a:spcPts val="0"/>
              </a:spcBef>
              <a:spcAft>
                <a:spcPts val="600"/>
              </a:spcAft>
              <a:buClr>
                <a:srgbClr val="C29903"/>
              </a:buClr>
              <a:buFont typeface="Arial" panose="020B0604020202020204" pitchFamily="34" charset="0"/>
              <a:buChar char="•"/>
            </a:pPr>
            <a:r>
              <a:rPr lang="en-US" sz="2000" b="0" dirty="0" smtClean="0">
                <a:solidFill>
                  <a:srgbClr val="2A4677"/>
                </a:solidFill>
              </a:rPr>
              <a:t>The capacity will be bought </a:t>
            </a:r>
            <a:r>
              <a:rPr lang="en-US" sz="2000" b="0" dirty="0"/>
              <a:t>back using PRISMA </a:t>
            </a:r>
            <a:r>
              <a:rPr lang="en-US" sz="2000" b="0" dirty="0" smtClean="0"/>
              <a:t>Platform </a:t>
            </a:r>
            <a:r>
              <a:rPr lang="en-US" sz="2000" b="0" dirty="0"/>
              <a:t>as </a:t>
            </a:r>
            <a:r>
              <a:rPr lang="en-US" sz="2000" b="0" dirty="0">
                <a:solidFill>
                  <a:schemeClr val="tx2"/>
                </a:solidFill>
              </a:rPr>
              <a:t>bundled capacity or as unbundled </a:t>
            </a:r>
            <a:r>
              <a:rPr lang="en-US" sz="2000" b="0" dirty="0"/>
              <a:t>capacity by the same legal entity on each side of the </a:t>
            </a:r>
            <a:r>
              <a:rPr lang="en-US" sz="2000" b="0" dirty="0" smtClean="0"/>
              <a:t>IP</a:t>
            </a:r>
          </a:p>
          <a:p>
            <a:pPr marL="342900" indent="-342900" algn="just">
              <a:spcBef>
                <a:spcPts val="0"/>
              </a:spcBef>
              <a:spcAft>
                <a:spcPts val="600"/>
              </a:spcAft>
              <a:buClr>
                <a:srgbClr val="C29903"/>
              </a:buClr>
              <a:buFont typeface="Arial" panose="020B0604020202020204" pitchFamily="34" charset="0"/>
              <a:buChar char="•"/>
            </a:pPr>
            <a:endParaRPr lang="en-US" sz="2000" b="0" dirty="0" smtClean="0"/>
          </a:p>
          <a:p>
            <a:pPr marL="342900" indent="-342900" algn="just">
              <a:spcBef>
                <a:spcPts val="0"/>
              </a:spcBef>
              <a:spcAft>
                <a:spcPts val="600"/>
              </a:spcAft>
              <a:buClr>
                <a:srgbClr val="C29903"/>
              </a:buClr>
              <a:buFont typeface="Arial" panose="020B0604020202020204" pitchFamily="34" charset="0"/>
              <a:buChar char="•"/>
            </a:pPr>
            <a:r>
              <a:rPr lang="en-US" sz="2000" b="0" dirty="0" smtClean="0"/>
              <a:t>PRISMA offers several options to TSO to buy back capacity:</a:t>
            </a:r>
          </a:p>
          <a:p>
            <a:pPr marL="914400" lvl="1" indent="-457200" algn="just">
              <a:spcBef>
                <a:spcPts val="0"/>
              </a:spcBef>
              <a:spcAft>
                <a:spcPts val="600"/>
              </a:spcAft>
              <a:buClr>
                <a:srgbClr val="C29903"/>
              </a:buClr>
              <a:buAutoNum type="arabicParenR"/>
            </a:pPr>
            <a:r>
              <a:rPr lang="en-US" sz="2000" b="0" dirty="0" smtClean="0"/>
              <a:t>Primary reverse auction</a:t>
            </a:r>
          </a:p>
          <a:p>
            <a:pPr lvl="1" algn="just">
              <a:spcBef>
                <a:spcPts val="0"/>
              </a:spcBef>
              <a:spcAft>
                <a:spcPts val="600"/>
              </a:spcAft>
              <a:buClr>
                <a:srgbClr val="C29903"/>
              </a:buClr>
            </a:pPr>
            <a:r>
              <a:rPr lang="en-US" sz="1600" b="0" dirty="0" smtClean="0"/>
              <a:t>(used by GTS and also German TSOs;</a:t>
            </a:r>
          </a:p>
          <a:p>
            <a:pPr lvl="1" algn="just">
              <a:spcBef>
                <a:spcPts val="0"/>
              </a:spcBef>
              <a:spcAft>
                <a:spcPts val="600"/>
              </a:spcAft>
              <a:buClr>
                <a:srgbClr val="C29903"/>
              </a:buClr>
            </a:pPr>
            <a:r>
              <a:rPr lang="en-US" sz="1600" b="0" dirty="0"/>
              <a:t>n</a:t>
            </a:r>
            <a:r>
              <a:rPr lang="en-US" sz="1600" b="0" dirty="0" smtClean="0"/>
              <a:t>o price indication; 30 min time window;</a:t>
            </a:r>
          </a:p>
          <a:p>
            <a:pPr lvl="1" algn="just">
              <a:spcBef>
                <a:spcPts val="0"/>
              </a:spcBef>
              <a:spcAft>
                <a:spcPts val="600"/>
              </a:spcAft>
              <a:buClr>
                <a:srgbClr val="C29903"/>
              </a:buClr>
            </a:pPr>
            <a:r>
              <a:rPr lang="en-US" sz="1600" b="0" dirty="0" smtClean="0"/>
              <a:t>maximum product runtime is 24 hours)</a:t>
            </a:r>
          </a:p>
          <a:p>
            <a:pPr marL="914400" lvl="1" indent="-457200" algn="just">
              <a:spcBef>
                <a:spcPts val="0"/>
              </a:spcBef>
              <a:spcAft>
                <a:spcPts val="600"/>
              </a:spcAft>
              <a:buClr>
                <a:srgbClr val="C29903"/>
              </a:buClr>
              <a:buFont typeface="+mj-lt"/>
              <a:buAutoNum type="arabicParenR" startAt="2"/>
            </a:pPr>
            <a:endParaRPr lang="en-US" sz="2000" b="0" dirty="0" smtClean="0"/>
          </a:p>
          <a:p>
            <a:pPr marL="914400" lvl="1" indent="-457200" algn="just">
              <a:spcBef>
                <a:spcPts val="0"/>
              </a:spcBef>
              <a:spcAft>
                <a:spcPts val="600"/>
              </a:spcAft>
              <a:buClr>
                <a:srgbClr val="C29903"/>
              </a:buClr>
              <a:buFont typeface="+mj-lt"/>
              <a:buAutoNum type="arabicParenR" startAt="2"/>
            </a:pPr>
            <a:r>
              <a:rPr lang="en-US" sz="2000" b="0" dirty="0" smtClean="0"/>
              <a:t>Secondary platform</a:t>
            </a:r>
            <a:endParaRPr lang="en-US" sz="2000" b="0" dirty="0"/>
          </a:p>
          <a:p>
            <a:pPr lvl="1" algn="just">
              <a:spcBef>
                <a:spcPts val="0"/>
              </a:spcBef>
              <a:spcAft>
                <a:spcPts val="600"/>
              </a:spcAft>
              <a:buClr>
                <a:srgbClr val="C29903"/>
              </a:buClr>
            </a:pPr>
            <a:r>
              <a:rPr lang="en-US" sz="1600" b="0" dirty="0" smtClean="0"/>
              <a:t>(</a:t>
            </a:r>
            <a:r>
              <a:rPr lang="en-US" sz="1600" b="0" dirty="0"/>
              <a:t>more familiar </a:t>
            </a:r>
            <a:r>
              <a:rPr lang="en-US" sz="1600" b="0" dirty="0" smtClean="0"/>
              <a:t>to shippers)</a:t>
            </a:r>
            <a:endParaRPr lang="en-US" sz="1600" b="0" dirty="0"/>
          </a:p>
          <a:p>
            <a:pPr marL="742950" lvl="1" indent="-285750" algn="just">
              <a:spcBef>
                <a:spcPts val="0"/>
              </a:spcBef>
              <a:spcAft>
                <a:spcPts val="600"/>
              </a:spcAft>
              <a:buClr>
                <a:srgbClr val="C29903"/>
              </a:buClr>
              <a:buFont typeface="Arial" panose="020B0604020202020204" pitchFamily="34" charset="0"/>
              <a:buChar char="•"/>
            </a:pPr>
            <a:r>
              <a:rPr lang="en-US" sz="1600" b="0" i="1" dirty="0" smtClean="0"/>
              <a:t>FCFS</a:t>
            </a:r>
          </a:p>
          <a:p>
            <a:pPr marL="742950" lvl="1" indent="-285750" algn="just">
              <a:spcBef>
                <a:spcPts val="0"/>
              </a:spcBef>
              <a:spcAft>
                <a:spcPts val="600"/>
              </a:spcAft>
              <a:buClr>
                <a:srgbClr val="C29903"/>
              </a:buClr>
              <a:buFont typeface="Arial" panose="020B0604020202020204" pitchFamily="34" charset="0"/>
              <a:buChar char="•"/>
            </a:pPr>
            <a:r>
              <a:rPr lang="en-US" sz="1600" b="0" i="1" dirty="0" smtClean="0"/>
              <a:t>OTC</a:t>
            </a:r>
          </a:p>
          <a:p>
            <a:pPr marL="742950" lvl="1" indent="-285750" algn="just">
              <a:spcBef>
                <a:spcPts val="0"/>
              </a:spcBef>
              <a:spcAft>
                <a:spcPts val="600"/>
              </a:spcAft>
              <a:buClr>
                <a:srgbClr val="C29903"/>
              </a:buClr>
              <a:buFont typeface="Arial" panose="020B0604020202020204" pitchFamily="34" charset="0"/>
              <a:buChar char="•"/>
            </a:pPr>
            <a:r>
              <a:rPr lang="en-US" sz="1600" b="0" dirty="0" smtClean="0"/>
              <a:t>CFO - requires setting specific rules for bidding and determining winning bids</a:t>
            </a:r>
            <a:endParaRPr lang="en-US" sz="2000" b="0" dirty="0" smtClean="0">
              <a:solidFill>
                <a:srgbClr val="2A4677"/>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61" y="2708920"/>
            <a:ext cx="362362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Isosceles Triangle 1"/>
          <p:cNvSpPr/>
          <p:nvPr/>
        </p:nvSpPr>
        <p:spPr bwMode="auto">
          <a:xfrm rot="5400000">
            <a:off x="4343836" y="3369132"/>
            <a:ext cx="1288092" cy="255700"/>
          </a:xfrm>
          <a:prstGeom prst="triangl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pt-PT" sz="24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9371221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III. Buy-back </a:t>
            </a:r>
            <a:r>
              <a:rPr lang="en-GB" sz="2800" dirty="0">
                <a:solidFill>
                  <a:srgbClr val="2A4677"/>
                </a:solidFill>
              </a:rPr>
              <a:t>procedure (</a:t>
            </a:r>
            <a:r>
              <a:rPr lang="en-GB" sz="2800" dirty="0" smtClean="0">
                <a:solidFill>
                  <a:srgbClr val="2A4677"/>
                </a:solidFill>
              </a:rPr>
              <a:t>II)</a:t>
            </a:r>
            <a:endParaRPr lang="en-US" sz="2800" dirty="0">
              <a:solidFill>
                <a:srgbClr val="2A4677"/>
              </a:solidFill>
            </a:endParaRPr>
          </a:p>
        </p:txBody>
      </p:sp>
      <p:sp>
        <p:nvSpPr>
          <p:cNvPr id="38" name="37 Rectángulo"/>
          <p:cNvSpPr/>
          <p:nvPr/>
        </p:nvSpPr>
        <p:spPr>
          <a:xfrm>
            <a:off x="600075" y="948784"/>
            <a:ext cx="8332788" cy="3708708"/>
          </a:xfrm>
          <a:prstGeom prst="rect">
            <a:avLst/>
          </a:prstGeom>
        </p:spPr>
        <p:txBody>
          <a:bodyPr wrap="square">
            <a:spAutoFit/>
          </a:bodyPr>
          <a:lstStyle/>
          <a:p>
            <a:pPr marL="342900" indent="-342900" algn="just">
              <a:spcBef>
                <a:spcPts val="0"/>
              </a:spcBef>
              <a:spcAft>
                <a:spcPts val="600"/>
              </a:spcAft>
              <a:buClr>
                <a:srgbClr val="C29903"/>
              </a:buClr>
              <a:buFont typeface="Arial" panose="020B0604020202020204" pitchFamily="34" charset="0"/>
              <a:buChar char="•"/>
            </a:pPr>
            <a:r>
              <a:rPr lang="en-US" sz="2000" b="0" dirty="0" smtClean="0"/>
              <a:t>If </a:t>
            </a:r>
            <a:r>
              <a:rPr lang="en-US" sz="2000" b="0" dirty="0"/>
              <a:t>users do not offer enough capacity in the buy-back procedure, TSOs will </a:t>
            </a:r>
            <a:r>
              <a:rPr lang="en-US" sz="2000" b="0" dirty="0">
                <a:solidFill>
                  <a:schemeClr val="tx2"/>
                </a:solidFill>
              </a:rPr>
              <a:t>reduce firm capacities according to pro-rata rule</a:t>
            </a:r>
            <a:r>
              <a:rPr lang="en-US" sz="2000" b="0" dirty="0"/>
              <a:t>. The payable price will be </a:t>
            </a:r>
            <a:r>
              <a:rPr lang="en-US" sz="2000" b="0" dirty="0" smtClean="0"/>
              <a:t>set for each system according </a:t>
            </a:r>
            <a:r>
              <a:rPr lang="en-US" sz="2000" b="0" dirty="0"/>
              <a:t>to national </a:t>
            </a:r>
            <a:r>
              <a:rPr lang="en-US" sz="2000" b="0" dirty="0" smtClean="0"/>
              <a:t>rules:</a:t>
            </a:r>
            <a:endParaRPr lang="en-US" sz="2000" b="0" dirty="0"/>
          </a:p>
          <a:p>
            <a:pPr marL="800100" lvl="1" indent="-342900" algn="just">
              <a:spcBef>
                <a:spcPts val="600"/>
              </a:spcBef>
              <a:spcAft>
                <a:spcPts val="600"/>
              </a:spcAft>
              <a:buClr>
                <a:srgbClr val="C29903"/>
              </a:buClr>
              <a:buFont typeface="Arial" panose="020B0604020202020204" pitchFamily="34" charset="0"/>
              <a:buChar char="•"/>
            </a:pPr>
            <a:r>
              <a:rPr lang="en-US" sz="2000" b="0" dirty="0" smtClean="0"/>
              <a:t>On </a:t>
            </a:r>
            <a:r>
              <a:rPr lang="en-US" sz="2000" b="0" dirty="0"/>
              <a:t>the French side, TIGF will pay 100% of the weighted average of the previous quarterly, monthly and daily auction settlement prices</a:t>
            </a:r>
            <a:endParaRPr lang="en-US" sz="2000" b="0" dirty="0">
              <a:solidFill>
                <a:srgbClr val="FF0000"/>
              </a:solidFill>
            </a:endParaRPr>
          </a:p>
          <a:p>
            <a:pPr marL="800100" lvl="1" indent="-342900" algn="just">
              <a:spcBef>
                <a:spcPts val="600"/>
              </a:spcBef>
              <a:spcAft>
                <a:spcPts val="600"/>
              </a:spcAft>
              <a:buClr>
                <a:srgbClr val="C29903"/>
              </a:buClr>
              <a:buFont typeface="Arial" panose="020B0604020202020204" pitchFamily="34" charset="0"/>
              <a:buChar char="•"/>
            </a:pPr>
            <a:r>
              <a:rPr lang="en-US" sz="2000" b="0" dirty="0"/>
              <a:t>On the Spanish side, Enagás will pay the regulated </a:t>
            </a:r>
            <a:r>
              <a:rPr lang="en-US" sz="2000" b="0" dirty="0" smtClean="0"/>
              <a:t>tariff</a:t>
            </a:r>
            <a:endParaRPr lang="en-US" sz="2000" b="0" dirty="0"/>
          </a:p>
          <a:p>
            <a:pPr marL="800100" lvl="1" indent="-342900" algn="just">
              <a:spcBef>
                <a:spcPts val="600"/>
              </a:spcBef>
              <a:spcAft>
                <a:spcPts val="600"/>
              </a:spcAft>
              <a:buClr>
                <a:srgbClr val="C29903"/>
              </a:buClr>
              <a:buFont typeface="Arial" panose="020B0604020202020204" pitchFamily="34" charset="0"/>
              <a:buChar char="•"/>
            </a:pPr>
            <a:r>
              <a:rPr lang="en-US" sz="2000" b="0" dirty="0" smtClean="0"/>
              <a:t>On </a:t>
            </a:r>
            <a:r>
              <a:rPr lang="en-US" sz="2000" b="0" dirty="0"/>
              <a:t>the Portuguese side,</a:t>
            </a:r>
            <a:r>
              <a:rPr lang="en-US" sz="2000" b="0" dirty="0">
                <a:solidFill>
                  <a:srgbClr val="FF0000"/>
                </a:solidFill>
              </a:rPr>
              <a:t> </a:t>
            </a:r>
            <a:r>
              <a:rPr lang="en-US" sz="2000" b="0" dirty="0" smtClean="0"/>
              <a:t>REN will pay 110% of the payable price of the corresponding reduced capacity product</a:t>
            </a:r>
            <a:endParaRPr lang="en-US" sz="2000" b="0" dirty="0"/>
          </a:p>
          <a:p>
            <a:pPr algn="just">
              <a:spcBef>
                <a:spcPts val="0"/>
              </a:spcBef>
              <a:spcAft>
                <a:spcPts val="600"/>
              </a:spcAft>
              <a:buClr>
                <a:srgbClr val="C29903"/>
              </a:buClr>
            </a:pPr>
            <a:endParaRPr lang="en-US" sz="2000" dirty="0" smtClean="0">
              <a:solidFill>
                <a:schemeClr val="tx2"/>
              </a:solidFill>
            </a:endParaRPr>
          </a:p>
        </p:txBody>
      </p:sp>
    </p:spTree>
    <p:extLst>
      <p:ext uri="{BB962C8B-B14F-4D97-AF65-F5344CB8AC3E}">
        <p14:creationId xmlns:p14="http://schemas.microsoft.com/office/powerpoint/2010/main" val="11032309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0075" y="260648"/>
            <a:ext cx="8332788" cy="365125"/>
          </a:xfrm>
        </p:spPr>
        <p:txBody>
          <a:bodyPr/>
          <a:lstStyle/>
          <a:p>
            <a:r>
              <a:rPr lang="en-GB" dirty="0" smtClean="0"/>
              <a:t>III. </a:t>
            </a:r>
            <a:r>
              <a:rPr lang="en-GB" dirty="0">
                <a:solidFill>
                  <a:srgbClr val="2A4677"/>
                </a:solidFill>
              </a:rPr>
              <a:t>Buy-back </a:t>
            </a:r>
            <a:r>
              <a:rPr lang="en-GB" dirty="0" smtClean="0">
                <a:solidFill>
                  <a:srgbClr val="2A4677"/>
                </a:solidFill>
              </a:rPr>
              <a:t>procedure</a:t>
            </a:r>
            <a:r>
              <a:rPr lang="en-GB" dirty="0">
                <a:solidFill>
                  <a:srgbClr val="2A4677"/>
                </a:solidFill>
              </a:rPr>
              <a:t> (</a:t>
            </a:r>
            <a:r>
              <a:rPr lang="en-GB" dirty="0" smtClean="0">
                <a:solidFill>
                  <a:srgbClr val="2A4677"/>
                </a:solidFill>
              </a:rPr>
              <a:t>III)</a:t>
            </a:r>
            <a:endParaRPr lang="fr-FR" dirty="0" smtClean="0"/>
          </a:p>
        </p:txBody>
      </p:sp>
      <p:sp>
        <p:nvSpPr>
          <p:cNvPr id="56" name="Rectangle 3"/>
          <p:cNvSpPr txBox="1">
            <a:spLocks noChangeAspect="1" noChangeArrowheads="1"/>
          </p:cNvSpPr>
          <p:nvPr/>
        </p:nvSpPr>
        <p:spPr bwMode="auto">
          <a:xfrm>
            <a:off x="323528" y="836712"/>
            <a:ext cx="8640960" cy="5112568"/>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spcBef>
                <a:spcPct val="40000"/>
              </a:spcBef>
              <a:buClr>
                <a:schemeClr val="tx2"/>
              </a:buClr>
            </a:pPr>
            <a:r>
              <a:rPr lang="en-US" sz="2000" b="0" dirty="0" smtClean="0"/>
              <a:t>Based on the requirements of the European Commission, an </a:t>
            </a:r>
            <a:r>
              <a:rPr lang="en-US" sz="2000" b="0" dirty="0">
                <a:solidFill>
                  <a:schemeClr val="tx2"/>
                </a:solidFill>
              </a:rPr>
              <a:t>incentive-based scheme </a:t>
            </a:r>
            <a:r>
              <a:rPr lang="en-US" sz="2000" b="0" dirty="0" smtClean="0"/>
              <a:t>should be put in place:</a:t>
            </a:r>
          </a:p>
          <a:p>
            <a:pPr marL="342900" lvl="1" indent="-342900">
              <a:spcBef>
                <a:spcPct val="40000"/>
              </a:spcBef>
              <a:buClr>
                <a:schemeClr val="tx2"/>
              </a:buClr>
              <a:buFont typeface="Arial" panose="020B0604020202020204" pitchFamily="34" charset="0"/>
              <a:buChar char="•"/>
            </a:pPr>
            <a:r>
              <a:rPr lang="en-US" sz="2000" b="0" dirty="0" smtClean="0"/>
              <a:t>In </a:t>
            </a:r>
            <a:r>
              <a:rPr lang="en-US" sz="2000" dirty="0" smtClean="0"/>
              <a:t>France</a:t>
            </a:r>
            <a:r>
              <a:rPr lang="en-US" sz="1800" b="0" dirty="0" smtClean="0"/>
              <a:t>:</a:t>
            </a:r>
          </a:p>
          <a:p>
            <a:pPr marL="742950" lvl="2" indent="-342900">
              <a:spcBef>
                <a:spcPct val="40000"/>
              </a:spcBef>
              <a:buClr>
                <a:schemeClr val="tx2"/>
              </a:buClr>
              <a:buFont typeface="Arial" panose="020B0604020202020204" pitchFamily="34" charset="0"/>
              <a:buChar char="•"/>
            </a:pPr>
            <a:r>
              <a:rPr lang="en-US" sz="1800" b="0" dirty="0" smtClean="0"/>
              <a:t>CRE’s deliberation (27/06/2013): the revenues generated by the OS and of the costs generated by the BB are covered at 50% by the CRCP (tariffs).</a:t>
            </a:r>
          </a:p>
          <a:p>
            <a:pPr marL="742950" lvl="2" indent="-342900">
              <a:spcBef>
                <a:spcPct val="40000"/>
              </a:spcBef>
              <a:buClr>
                <a:schemeClr val="tx2"/>
              </a:buClr>
              <a:buFont typeface="Arial" panose="020B0604020202020204" pitchFamily="34" charset="0"/>
              <a:buChar char="•"/>
            </a:pPr>
            <a:r>
              <a:rPr lang="en-US" sz="1800" b="0" dirty="0"/>
              <a:t>Buy-back price: the CRE deliberated that it should reflect a market price while covering risks for the TSO.</a:t>
            </a:r>
          </a:p>
          <a:p>
            <a:pPr marL="1200150" lvl="3" indent="-342900">
              <a:spcBef>
                <a:spcPct val="40000"/>
              </a:spcBef>
              <a:buClr>
                <a:schemeClr val="tx2"/>
              </a:buClr>
              <a:buFont typeface="Arial" panose="020B0604020202020204" pitchFamily="34" charset="0"/>
              <a:buChar char="•"/>
            </a:pPr>
            <a:r>
              <a:rPr lang="en-US" sz="1800" b="0" dirty="0"/>
              <a:t>Therefore the </a:t>
            </a:r>
            <a:r>
              <a:rPr lang="en-US" sz="1800" b="0" u="sng" dirty="0"/>
              <a:t>maximum</a:t>
            </a:r>
            <a:r>
              <a:rPr lang="en-US" sz="1800" b="0" dirty="0"/>
              <a:t> BB price should be equal to 125% of the weighted average of the previous quarterly, monthly and daily auction settlement prices</a:t>
            </a:r>
            <a:r>
              <a:rPr lang="en-US" sz="1800" b="0" dirty="0" smtClean="0"/>
              <a:t>.</a:t>
            </a:r>
          </a:p>
          <a:p>
            <a:pPr marL="342900" lvl="1" indent="-342900">
              <a:spcBef>
                <a:spcPct val="40000"/>
              </a:spcBef>
              <a:buClr>
                <a:schemeClr val="tx2"/>
              </a:buClr>
              <a:buFont typeface="Arial" panose="020B0604020202020204" pitchFamily="34" charset="0"/>
              <a:buChar char="•"/>
            </a:pPr>
            <a:r>
              <a:rPr lang="en-US" sz="2000" b="0" dirty="0" smtClean="0"/>
              <a:t>In </a:t>
            </a:r>
            <a:r>
              <a:rPr lang="en-US" sz="2000" dirty="0" smtClean="0"/>
              <a:t>Spain</a:t>
            </a:r>
            <a:r>
              <a:rPr lang="en-US" sz="2000" b="0" dirty="0" smtClean="0"/>
              <a:t>:</a:t>
            </a:r>
          </a:p>
          <a:p>
            <a:pPr marL="742950" lvl="2" indent="-342900">
              <a:spcBef>
                <a:spcPct val="40000"/>
              </a:spcBef>
              <a:buClr>
                <a:schemeClr val="tx2"/>
              </a:buClr>
              <a:buFont typeface="Arial" panose="020B0604020202020204" pitchFamily="34" charset="0"/>
              <a:buChar char="•"/>
            </a:pPr>
            <a:r>
              <a:rPr lang="en-US" sz="1800" b="0" dirty="0" smtClean="0"/>
              <a:t>CNMC decision: same principle with a ratio of 10% for the TSO and 90% for the network users (tariffs).</a:t>
            </a:r>
          </a:p>
          <a:p>
            <a:pPr marL="742950" lvl="2" indent="-342900">
              <a:spcBef>
                <a:spcPct val="40000"/>
              </a:spcBef>
              <a:buClr>
                <a:schemeClr val="tx2"/>
              </a:buClr>
              <a:buFont typeface="Arial" panose="020B0604020202020204" pitchFamily="34" charset="0"/>
              <a:buChar char="•"/>
            </a:pPr>
            <a:r>
              <a:rPr lang="en-US" sz="1800" b="0" dirty="0" smtClean="0"/>
              <a:t>In the Spanish system, network users can offer their capacity to be bought back at a </a:t>
            </a:r>
            <a:r>
              <a:rPr lang="en-US" sz="1800" b="0" u="sng" dirty="0" smtClean="0"/>
              <a:t>maximum</a:t>
            </a:r>
            <a:r>
              <a:rPr lang="en-US" sz="1800" b="0" dirty="0" smtClean="0"/>
              <a:t> price equal to 25% the reference price, which should be defined in coordination with the adjacent TSOs</a:t>
            </a:r>
          </a:p>
          <a:p>
            <a:pPr marL="342900" lvl="1" indent="-342900">
              <a:spcBef>
                <a:spcPct val="40000"/>
              </a:spcBef>
              <a:buClr>
                <a:schemeClr val="tx2"/>
              </a:buClr>
              <a:buFont typeface="Arial" panose="020B0604020202020204" pitchFamily="34" charset="0"/>
              <a:buChar char="•"/>
            </a:pPr>
            <a:endParaRPr lang="en-US" sz="1600" b="0" dirty="0" smtClean="0"/>
          </a:p>
          <a:p>
            <a:pPr marL="742950" lvl="2" indent="-342900">
              <a:spcBef>
                <a:spcPct val="40000"/>
              </a:spcBef>
              <a:buClr>
                <a:schemeClr val="tx2"/>
              </a:buClr>
              <a:buFont typeface="Arial" panose="020B0604020202020204" pitchFamily="34" charset="0"/>
              <a:buChar char="•"/>
            </a:pPr>
            <a:endParaRPr lang="en-US" sz="1600" b="0" dirty="0" smtClean="0"/>
          </a:p>
          <a:p>
            <a:pPr marL="342900" lvl="1" indent="-342900">
              <a:spcBef>
                <a:spcPct val="40000"/>
              </a:spcBef>
              <a:buClr>
                <a:schemeClr val="tx2"/>
              </a:buClr>
              <a:buFont typeface="Arial" panose="020B0604020202020204" pitchFamily="34" charset="0"/>
              <a:buChar char="•"/>
            </a:pPr>
            <a:endParaRPr lang="en-US" sz="1600" b="0" dirty="0" smtClean="0"/>
          </a:p>
          <a:p>
            <a:pPr marL="342900" lvl="1" indent="-342900">
              <a:spcBef>
                <a:spcPct val="40000"/>
              </a:spcBef>
              <a:buClr>
                <a:schemeClr val="tx2"/>
              </a:buClr>
              <a:buFont typeface="Arial" panose="020B0604020202020204" pitchFamily="34" charset="0"/>
              <a:buChar char="•"/>
            </a:pPr>
            <a:endParaRPr lang="en-US" sz="1600" b="0" dirty="0" smtClean="0"/>
          </a:p>
          <a:p>
            <a:pPr marL="342900" lvl="1" indent="-342900">
              <a:spcBef>
                <a:spcPct val="40000"/>
              </a:spcBef>
              <a:buClr>
                <a:schemeClr val="tx2"/>
              </a:buClr>
              <a:buFont typeface="Arial" panose="020B0604020202020204" pitchFamily="34" charset="0"/>
              <a:buChar char="•"/>
            </a:pPr>
            <a:endParaRPr lang="en-US" sz="1600" b="0" dirty="0" smtClean="0"/>
          </a:p>
        </p:txBody>
      </p:sp>
      <p:sp>
        <p:nvSpPr>
          <p:cNvPr id="2" name="1 Elipse"/>
          <p:cNvSpPr/>
          <p:nvPr/>
        </p:nvSpPr>
        <p:spPr bwMode="auto">
          <a:xfrm>
            <a:off x="143508" y="1520788"/>
            <a:ext cx="360040" cy="36004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_tradnl" sz="1800" b="1" i="0" u="none" strike="noStrike" cap="none" normalizeH="0" baseline="0" dirty="0" smtClean="0">
                <a:ln>
                  <a:noFill/>
                </a:ln>
                <a:solidFill>
                  <a:schemeClr val="bg1"/>
                </a:solidFill>
                <a:effectLst/>
                <a:latin typeface="Arial" charset="0"/>
              </a:rPr>
              <a:t>1</a:t>
            </a:r>
            <a:endParaRPr kumimoji="0" lang="es-ES" sz="1800" b="1" i="0" u="none" strike="noStrike" cap="none" normalizeH="0" baseline="0" dirty="0" smtClean="0">
              <a:ln>
                <a:noFill/>
              </a:ln>
              <a:solidFill>
                <a:schemeClr val="bg1"/>
              </a:solidFill>
              <a:effectLst/>
              <a:latin typeface="Arial" charset="0"/>
            </a:endParaRPr>
          </a:p>
        </p:txBody>
      </p:sp>
      <p:sp>
        <p:nvSpPr>
          <p:cNvPr id="5" name="4 Elipse"/>
          <p:cNvSpPr/>
          <p:nvPr/>
        </p:nvSpPr>
        <p:spPr bwMode="auto">
          <a:xfrm>
            <a:off x="143508" y="4116747"/>
            <a:ext cx="360040" cy="36004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lang="es-ES_tradnl" sz="1800" dirty="0" smtClean="0"/>
              <a:t>2</a:t>
            </a:r>
          </a:p>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18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873010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0075" y="260648"/>
            <a:ext cx="8332788" cy="365125"/>
          </a:xfrm>
        </p:spPr>
        <p:txBody>
          <a:bodyPr/>
          <a:lstStyle/>
          <a:p>
            <a:r>
              <a:rPr lang="en-GB" dirty="0" smtClean="0"/>
              <a:t>III. </a:t>
            </a:r>
            <a:r>
              <a:rPr lang="en-GB" dirty="0">
                <a:solidFill>
                  <a:srgbClr val="2A4677"/>
                </a:solidFill>
              </a:rPr>
              <a:t>Buy-back </a:t>
            </a:r>
            <a:r>
              <a:rPr lang="en-GB" dirty="0" smtClean="0">
                <a:solidFill>
                  <a:srgbClr val="2A4677"/>
                </a:solidFill>
              </a:rPr>
              <a:t>procedure</a:t>
            </a:r>
            <a:r>
              <a:rPr lang="en-GB" dirty="0">
                <a:solidFill>
                  <a:srgbClr val="2A4677"/>
                </a:solidFill>
              </a:rPr>
              <a:t> (</a:t>
            </a:r>
            <a:r>
              <a:rPr lang="en-GB" dirty="0" smtClean="0">
                <a:solidFill>
                  <a:srgbClr val="2A4677"/>
                </a:solidFill>
              </a:rPr>
              <a:t>IV)</a:t>
            </a:r>
            <a:endParaRPr lang="fr-FR" dirty="0" smtClean="0"/>
          </a:p>
        </p:txBody>
      </p:sp>
      <p:sp>
        <p:nvSpPr>
          <p:cNvPr id="56" name="Rectangle 3"/>
          <p:cNvSpPr txBox="1">
            <a:spLocks noChangeAspect="1" noChangeArrowheads="1"/>
          </p:cNvSpPr>
          <p:nvPr/>
        </p:nvSpPr>
        <p:spPr bwMode="auto">
          <a:xfrm>
            <a:off x="361706" y="1052736"/>
            <a:ext cx="8530774" cy="4968552"/>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342900" lvl="1" indent="-342900">
              <a:spcBef>
                <a:spcPct val="40000"/>
              </a:spcBef>
              <a:buClr>
                <a:schemeClr val="tx2"/>
              </a:buClr>
              <a:buFont typeface="Arial" panose="020B0604020202020204" pitchFamily="34" charset="0"/>
              <a:buChar char="•"/>
            </a:pPr>
            <a:r>
              <a:rPr lang="en-US" sz="2000" b="0" dirty="0" smtClean="0"/>
              <a:t>In </a:t>
            </a:r>
            <a:r>
              <a:rPr lang="en-US" sz="2000" dirty="0" smtClean="0"/>
              <a:t>Portugal</a:t>
            </a:r>
            <a:r>
              <a:rPr lang="en-US" sz="2000" b="0" dirty="0" smtClean="0"/>
              <a:t>:</a:t>
            </a:r>
          </a:p>
          <a:p>
            <a:pPr marL="742950" lvl="2" indent="-342900">
              <a:spcBef>
                <a:spcPct val="40000"/>
              </a:spcBef>
              <a:buClr>
                <a:schemeClr val="tx2"/>
              </a:buClr>
              <a:buFont typeface="Arial" panose="020B0604020202020204" pitchFamily="34" charset="0"/>
              <a:buChar char="•"/>
            </a:pPr>
            <a:r>
              <a:rPr lang="en-US" sz="1800" b="0" dirty="0"/>
              <a:t>ERSE’s Directive </a:t>
            </a:r>
            <a:r>
              <a:rPr lang="en-US" sz="1800" b="0" dirty="0" smtClean="0"/>
              <a:t>14/2014</a:t>
            </a:r>
            <a:r>
              <a:rPr lang="en-US" sz="1800" b="0" dirty="0"/>
              <a:t>, of 4 </a:t>
            </a:r>
            <a:r>
              <a:rPr lang="en-US" sz="1800" b="0" dirty="0" smtClean="0"/>
              <a:t>August, determines that the revenues generated by the OS and the costs generated by the BB are split between TSO and network users in a proportion of 10/90</a:t>
            </a:r>
          </a:p>
          <a:p>
            <a:pPr marL="742950" lvl="2" indent="-342900">
              <a:spcBef>
                <a:spcPct val="40000"/>
              </a:spcBef>
              <a:buClr>
                <a:schemeClr val="tx2"/>
              </a:buClr>
              <a:buFont typeface="Arial" panose="020B0604020202020204" pitchFamily="34" charset="0"/>
              <a:buChar char="•"/>
            </a:pPr>
            <a:r>
              <a:rPr lang="en-US" sz="1800" b="0" dirty="0" smtClean="0"/>
              <a:t>The price of the capacity that network users may offer at the BB auction </a:t>
            </a:r>
            <a:r>
              <a:rPr lang="en-US" sz="1800" b="0" dirty="0"/>
              <a:t>shall not </a:t>
            </a:r>
            <a:r>
              <a:rPr lang="en-US" sz="1800" b="0" dirty="0" smtClean="0"/>
              <a:t>exceed the reserve price for firm day-ahead capacity multiplied by a factor of 1,20</a:t>
            </a:r>
          </a:p>
          <a:p>
            <a:pPr marL="400050" lvl="2" indent="0">
              <a:spcBef>
                <a:spcPct val="40000"/>
              </a:spcBef>
              <a:buClr>
                <a:schemeClr val="tx2"/>
              </a:buClr>
            </a:pPr>
            <a:endParaRPr lang="en-US" sz="1800" b="0" dirty="0" smtClean="0"/>
          </a:p>
          <a:p>
            <a:pPr marL="342900" lvl="1" indent="-342900">
              <a:spcBef>
                <a:spcPct val="40000"/>
              </a:spcBef>
              <a:buClr>
                <a:schemeClr val="tx2"/>
              </a:buClr>
              <a:buFont typeface="Arial" panose="020B0604020202020204" pitchFamily="34" charset="0"/>
              <a:buChar char="•"/>
            </a:pPr>
            <a:endParaRPr lang="en-US" sz="1600" b="0" dirty="0" smtClean="0"/>
          </a:p>
          <a:p>
            <a:pPr algn="just">
              <a:spcBef>
                <a:spcPts val="0"/>
              </a:spcBef>
              <a:spcAft>
                <a:spcPts val="600"/>
              </a:spcAft>
              <a:buClr>
                <a:srgbClr val="C29903"/>
              </a:buClr>
            </a:pPr>
            <a:r>
              <a:rPr lang="en-US" sz="2000" dirty="0">
                <a:solidFill>
                  <a:schemeClr val="tx2"/>
                </a:solidFill>
              </a:rPr>
              <a:t>The cost of the capacity bought back will be split among the TSOs</a:t>
            </a:r>
          </a:p>
          <a:p>
            <a:pPr algn="just">
              <a:spcBef>
                <a:spcPts val="0"/>
              </a:spcBef>
              <a:spcAft>
                <a:spcPts val="600"/>
              </a:spcAft>
              <a:buClr>
                <a:srgbClr val="C29903"/>
              </a:buClr>
            </a:pPr>
            <a:endParaRPr lang="en-US" sz="2000" dirty="0">
              <a:solidFill>
                <a:srgbClr val="C00000"/>
              </a:solidFill>
            </a:endParaRPr>
          </a:p>
          <a:p>
            <a:pPr algn="just">
              <a:spcBef>
                <a:spcPts val="0"/>
              </a:spcBef>
              <a:spcAft>
                <a:spcPts val="600"/>
              </a:spcAft>
              <a:buClr>
                <a:srgbClr val="C29903"/>
              </a:buClr>
            </a:pPr>
            <a:r>
              <a:rPr lang="en-US" sz="2000" dirty="0">
                <a:solidFill>
                  <a:srgbClr val="C00000"/>
                </a:solidFill>
              </a:rPr>
              <a:t>Issues to be agreed</a:t>
            </a:r>
          </a:p>
          <a:p>
            <a:pPr marL="342900" indent="-342900" algn="just">
              <a:spcBef>
                <a:spcPts val="0"/>
              </a:spcBef>
              <a:spcAft>
                <a:spcPts val="600"/>
              </a:spcAft>
              <a:buClr>
                <a:srgbClr val="C29903"/>
              </a:buClr>
              <a:buFont typeface="Arial" panose="020B0604020202020204" pitchFamily="34" charset="0"/>
              <a:buChar char="•"/>
            </a:pPr>
            <a:r>
              <a:rPr lang="en-US" sz="2000" b="0" dirty="0">
                <a:solidFill>
                  <a:srgbClr val="2A4677"/>
                </a:solidFill>
              </a:rPr>
              <a:t>How to fix the maximum buy-back price to be paid by both TSOs?</a:t>
            </a:r>
          </a:p>
          <a:p>
            <a:pPr marL="342900" indent="-342900" algn="just">
              <a:spcBef>
                <a:spcPts val="0"/>
              </a:spcBef>
              <a:spcAft>
                <a:spcPts val="600"/>
              </a:spcAft>
              <a:buClr>
                <a:srgbClr val="C29903"/>
              </a:buClr>
              <a:buFont typeface="Arial" panose="020B0604020202020204" pitchFamily="34" charset="0"/>
              <a:buChar char="•"/>
            </a:pPr>
            <a:r>
              <a:rPr lang="en-US" sz="2000" b="0" dirty="0">
                <a:solidFill>
                  <a:srgbClr val="2A4677"/>
                </a:solidFill>
              </a:rPr>
              <a:t>How to split the costs of the buy-back between the TSOs</a:t>
            </a:r>
            <a:r>
              <a:rPr lang="en-US" sz="2000" b="0" dirty="0" smtClean="0">
                <a:solidFill>
                  <a:srgbClr val="2A4677"/>
                </a:solidFill>
              </a:rPr>
              <a:t>?</a:t>
            </a:r>
            <a:endParaRPr lang="en-US" sz="1600" b="0" dirty="0" smtClean="0"/>
          </a:p>
          <a:p>
            <a:pPr marL="342900" lvl="1" indent="-342900">
              <a:spcBef>
                <a:spcPct val="40000"/>
              </a:spcBef>
              <a:buClr>
                <a:schemeClr val="tx2"/>
              </a:buClr>
              <a:buFont typeface="Arial" panose="020B0604020202020204" pitchFamily="34" charset="0"/>
              <a:buChar char="•"/>
            </a:pPr>
            <a:endParaRPr lang="en-US" sz="1600" b="0" dirty="0" smtClean="0"/>
          </a:p>
        </p:txBody>
      </p:sp>
      <p:sp>
        <p:nvSpPr>
          <p:cNvPr id="6" name="5 Elipse"/>
          <p:cNvSpPr/>
          <p:nvPr/>
        </p:nvSpPr>
        <p:spPr bwMode="auto">
          <a:xfrm>
            <a:off x="181686" y="1052736"/>
            <a:ext cx="360040" cy="36004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lang="es-ES_tradnl" sz="1800" dirty="0"/>
              <a:t>3</a:t>
            </a:r>
            <a:endParaRPr lang="es-ES_tradnl" sz="1800" dirty="0" smtClean="0"/>
          </a:p>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18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667620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III. Buy-back price (I)</a:t>
            </a:r>
            <a:endParaRPr lang="en-US" sz="2800" dirty="0">
              <a:solidFill>
                <a:srgbClr val="2A4677"/>
              </a:solidFill>
            </a:endParaRPr>
          </a:p>
        </p:txBody>
      </p:sp>
      <p:sp>
        <p:nvSpPr>
          <p:cNvPr id="38" name="37 Rectángulo"/>
          <p:cNvSpPr/>
          <p:nvPr/>
        </p:nvSpPr>
        <p:spPr>
          <a:xfrm>
            <a:off x="600075" y="948784"/>
            <a:ext cx="8332788" cy="2693045"/>
          </a:xfrm>
          <a:prstGeom prst="rect">
            <a:avLst/>
          </a:prstGeom>
        </p:spPr>
        <p:txBody>
          <a:bodyPr wrap="square">
            <a:spAutoFit/>
          </a:bodyPr>
          <a:lstStyle/>
          <a:p>
            <a:pPr algn="just">
              <a:spcBef>
                <a:spcPts val="0"/>
              </a:spcBef>
              <a:spcAft>
                <a:spcPts val="600"/>
              </a:spcAft>
              <a:buClr>
                <a:srgbClr val="C29903"/>
              </a:buClr>
            </a:pPr>
            <a:r>
              <a:rPr lang="en-US" sz="1800" dirty="0" smtClean="0">
                <a:solidFill>
                  <a:srgbClr val="C00000"/>
                </a:solidFill>
              </a:rPr>
              <a:t>Indicative Options:</a:t>
            </a:r>
            <a:endParaRPr lang="en-US" sz="1800" b="0" dirty="0">
              <a:solidFill>
                <a:srgbClr val="C00000"/>
              </a:solidFill>
            </a:endParaRPr>
          </a:p>
          <a:p>
            <a:pPr algn="just">
              <a:spcBef>
                <a:spcPts val="0"/>
              </a:spcBef>
              <a:spcAft>
                <a:spcPts val="600"/>
              </a:spcAft>
              <a:buClr>
                <a:srgbClr val="C29903"/>
              </a:buClr>
            </a:pPr>
            <a:r>
              <a:rPr lang="en-US" sz="1800" b="0" u="sng" dirty="0" smtClean="0">
                <a:solidFill>
                  <a:schemeClr val="tx2"/>
                </a:solidFill>
              </a:rPr>
              <a:t>If the maximum price is the sum of the maximum prices of both TSOs, the split can be done by:</a:t>
            </a:r>
          </a:p>
          <a:p>
            <a:pPr algn="just">
              <a:spcBef>
                <a:spcPts val="0"/>
              </a:spcBef>
              <a:spcAft>
                <a:spcPts val="600"/>
              </a:spcAft>
              <a:buClr>
                <a:srgbClr val="C29903"/>
              </a:buClr>
            </a:pPr>
            <a:r>
              <a:rPr lang="en-US" sz="1800" dirty="0" smtClean="0">
                <a:solidFill>
                  <a:schemeClr val="bg1">
                    <a:lumMod val="50000"/>
                  </a:schemeClr>
                </a:solidFill>
              </a:rPr>
              <a:t>OPTION A:</a:t>
            </a:r>
            <a:r>
              <a:rPr lang="en-US" sz="1800" b="0" dirty="0" smtClean="0">
                <a:solidFill>
                  <a:schemeClr val="bg1">
                    <a:lumMod val="50000"/>
                  </a:schemeClr>
                </a:solidFill>
              </a:rPr>
              <a:t> Each </a:t>
            </a:r>
            <a:r>
              <a:rPr lang="en-US" sz="1800" b="0" dirty="0">
                <a:solidFill>
                  <a:schemeClr val="bg1">
                    <a:lumMod val="50000"/>
                  </a:schemeClr>
                </a:solidFill>
              </a:rPr>
              <a:t>TSO will pay the user up to the corresponding</a:t>
            </a:r>
            <a:r>
              <a:rPr lang="en-US" sz="1800" b="0" i="1" dirty="0">
                <a:solidFill>
                  <a:schemeClr val="bg1">
                    <a:lumMod val="50000"/>
                  </a:schemeClr>
                </a:solidFill>
              </a:rPr>
              <a:t> </a:t>
            </a:r>
            <a:r>
              <a:rPr lang="en-US" sz="1800" b="0" dirty="0">
                <a:solidFill>
                  <a:schemeClr val="bg1">
                    <a:lumMod val="50000"/>
                  </a:schemeClr>
                </a:solidFill>
              </a:rPr>
              <a:t>regulated tariff considered for his </a:t>
            </a:r>
            <a:r>
              <a:rPr lang="en-US" sz="1800" b="0" dirty="0" smtClean="0">
                <a:solidFill>
                  <a:schemeClr val="bg1">
                    <a:lumMod val="50000"/>
                  </a:schemeClr>
                </a:solidFill>
              </a:rPr>
              <a:t>side and </a:t>
            </a:r>
            <a:r>
              <a:rPr lang="en-US" sz="1800" b="0" dirty="0">
                <a:solidFill>
                  <a:schemeClr val="bg1">
                    <a:lumMod val="50000"/>
                  </a:schemeClr>
                </a:solidFill>
              </a:rPr>
              <a:t>t</a:t>
            </a:r>
            <a:r>
              <a:rPr lang="en-US" sz="1800" b="0" dirty="0" smtClean="0">
                <a:solidFill>
                  <a:schemeClr val="bg1">
                    <a:lumMod val="50000"/>
                  </a:schemeClr>
                </a:solidFill>
              </a:rPr>
              <a:t>he </a:t>
            </a:r>
            <a:r>
              <a:rPr lang="en-US" sz="1800" b="0" dirty="0">
                <a:solidFill>
                  <a:schemeClr val="bg1">
                    <a:lumMod val="50000"/>
                  </a:schemeClr>
                </a:solidFill>
              </a:rPr>
              <a:t>remaining cost </a:t>
            </a:r>
            <a:r>
              <a:rPr lang="en-US" sz="1800" b="0" dirty="0" smtClean="0">
                <a:solidFill>
                  <a:schemeClr val="bg1">
                    <a:lumMod val="50000"/>
                  </a:schemeClr>
                </a:solidFill>
              </a:rPr>
              <a:t>could be split:</a:t>
            </a:r>
          </a:p>
          <a:p>
            <a:pPr marL="342900" indent="-342900" algn="just">
              <a:spcBef>
                <a:spcPts val="0"/>
              </a:spcBef>
              <a:spcAft>
                <a:spcPts val="600"/>
              </a:spcAft>
              <a:buClr>
                <a:srgbClr val="C29903"/>
              </a:buClr>
              <a:buFont typeface="Arial" panose="020B0604020202020204" pitchFamily="34" charset="0"/>
              <a:buChar char="•"/>
            </a:pPr>
            <a:r>
              <a:rPr lang="en-US" sz="1800" b="0" dirty="0" smtClean="0">
                <a:solidFill>
                  <a:schemeClr val="bg1">
                    <a:lumMod val="50000"/>
                  </a:schemeClr>
                </a:solidFill>
              </a:rPr>
              <a:t>50/50 </a:t>
            </a:r>
            <a:r>
              <a:rPr lang="en-US" sz="1800" b="0" dirty="0">
                <a:solidFill>
                  <a:schemeClr val="bg1">
                    <a:lumMod val="50000"/>
                  </a:schemeClr>
                </a:solidFill>
              </a:rPr>
              <a:t>between each TSO</a:t>
            </a:r>
          </a:p>
          <a:p>
            <a:pPr marL="285750" indent="-285750" algn="just">
              <a:spcBef>
                <a:spcPts val="0"/>
              </a:spcBef>
              <a:spcAft>
                <a:spcPts val="600"/>
              </a:spcAft>
              <a:buClr>
                <a:srgbClr val="C29903"/>
              </a:buClr>
              <a:buFont typeface="Arial" panose="020B0604020202020204" pitchFamily="34" charset="0"/>
              <a:buChar char="•"/>
            </a:pPr>
            <a:r>
              <a:rPr lang="en-US" sz="1800" b="0" dirty="0" smtClean="0">
                <a:solidFill>
                  <a:schemeClr val="bg1">
                    <a:lumMod val="50000"/>
                  </a:schemeClr>
                </a:solidFill>
              </a:rPr>
              <a:t>Pro-rata regulated price</a:t>
            </a:r>
          </a:p>
          <a:p>
            <a:pPr marL="285750" indent="-285750" algn="just">
              <a:spcBef>
                <a:spcPts val="0"/>
              </a:spcBef>
              <a:spcAft>
                <a:spcPts val="600"/>
              </a:spcAft>
              <a:buClr>
                <a:srgbClr val="C29903"/>
              </a:buClr>
              <a:buFont typeface="Arial" panose="020B0604020202020204" pitchFamily="34" charset="0"/>
              <a:buChar char="•"/>
            </a:pPr>
            <a:r>
              <a:rPr lang="en-US" sz="1800" b="0" dirty="0" smtClean="0">
                <a:solidFill>
                  <a:schemeClr val="bg1">
                    <a:lumMod val="50000"/>
                  </a:schemeClr>
                </a:solidFill>
              </a:rPr>
              <a:t>Pro-rata the maximum price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1" y="2564904"/>
            <a:ext cx="618510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Flecha derecha"/>
          <p:cNvSpPr/>
          <p:nvPr/>
        </p:nvSpPr>
        <p:spPr bwMode="auto">
          <a:xfrm rot="10800000">
            <a:off x="2042662" y="3991169"/>
            <a:ext cx="648072" cy="576064"/>
          </a:xfrm>
          <a:prstGeom prst="rightArrow">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3" name="2 CuadroTexto"/>
          <p:cNvSpPr txBox="1"/>
          <p:nvPr/>
        </p:nvSpPr>
        <p:spPr>
          <a:xfrm>
            <a:off x="314469" y="3863950"/>
            <a:ext cx="1728192" cy="1569660"/>
          </a:xfrm>
          <a:prstGeom prst="rect">
            <a:avLst/>
          </a:prstGeom>
          <a:noFill/>
        </p:spPr>
        <p:txBody>
          <a:bodyPr wrap="square" rtlCol="0">
            <a:spAutoFit/>
          </a:bodyPr>
          <a:lstStyle/>
          <a:p>
            <a:r>
              <a:rPr lang="en-US" sz="1600" b="0" i="1" dirty="0" smtClean="0"/>
              <a:t>Neither of the options is possible, TSOs could not pay more than max. price </a:t>
            </a:r>
            <a:endParaRPr lang="en-US" sz="1600" b="0" i="1" dirty="0"/>
          </a:p>
        </p:txBody>
      </p:sp>
    </p:spTree>
    <p:extLst>
      <p:ext uri="{BB962C8B-B14F-4D97-AF65-F5344CB8AC3E}">
        <p14:creationId xmlns:p14="http://schemas.microsoft.com/office/powerpoint/2010/main" val="2166170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spect="1" noChangeArrowheads="1"/>
          </p:cNvSpPr>
          <p:nvPr/>
        </p:nvSpPr>
        <p:spPr bwMode="auto">
          <a:xfrm>
            <a:off x="107504" y="764704"/>
            <a:ext cx="8928992" cy="5112568"/>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lgn="just">
              <a:spcBef>
                <a:spcPct val="40000"/>
              </a:spcBef>
              <a:buClr>
                <a:schemeClr val="tx2"/>
              </a:buClr>
            </a:pPr>
            <a:r>
              <a:rPr lang="en-US" sz="2000" b="0" dirty="0" smtClean="0"/>
              <a:t>With the scope of maximizing the offer of bundled capacity, a  </a:t>
            </a:r>
            <a:r>
              <a:rPr lang="en-US" sz="2000" dirty="0" smtClean="0"/>
              <a:t>joint method for optimization of technical capacity has been established and applied for several years for all the interconnections </a:t>
            </a:r>
            <a:r>
              <a:rPr lang="en-US" sz="2000" b="0" dirty="0" smtClean="0"/>
              <a:t>between TIGF and </a:t>
            </a:r>
            <a:r>
              <a:rPr lang="en-US" sz="2000" b="0" dirty="0" err="1" smtClean="0"/>
              <a:t>Enagás</a:t>
            </a:r>
            <a:r>
              <a:rPr lang="en-US" sz="2000" b="0" dirty="0" smtClean="0"/>
              <a:t>, as well as between REN and ENAGAS, despite no related documentation has been published.</a:t>
            </a:r>
          </a:p>
          <a:p>
            <a:pPr marL="0" lvl="1" indent="0" algn="just">
              <a:spcBef>
                <a:spcPct val="40000"/>
              </a:spcBef>
              <a:buClr>
                <a:schemeClr val="tx2"/>
              </a:buClr>
            </a:pPr>
            <a:r>
              <a:rPr lang="en-US" sz="2000" b="0" dirty="0" smtClean="0"/>
              <a:t>This joint method:</a:t>
            </a:r>
          </a:p>
          <a:p>
            <a:pPr marL="754063" lvl="2" indent="-354013" algn="just">
              <a:spcBef>
                <a:spcPct val="40000"/>
              </a:spcBef>
              <a:buClr>
                <a:srgbClr val="9CB700"/>
              </a:buClr>
              <a:buSzPct val="150000"/>
              <a:buFont typeface="Wingdings" panose="05000000000000000000" pitchFamily="2" charset="2"/>
              <a:buChar char="ü"/>
            </a:pPr>
            <a:r>
              <a:rPr lang="en-US" sz="1800" b="0" dirty="0" smtClean="0"/>
              <a:t>Includes an in-depth analysis of the technical capacities </a:t>
            </a:r>
          </a:p>
          <a:p>
            <a:pPr marL="754063" lvl="2" indent="-354013" algn="just">
              <a:spcBef>
                <a:spcPct val="40000"/>
              </a:spcBef>
              <a:buClr>
                <a:srgbClr val="9CB700"/>
              </a:buClr>
              <a:buSzPct val="150000"/>
              <a:buFont typeface="Wingdings" panose="05000000000000000000" pitchFamily="2" charset="2"/>
              <a:buChar char="ü"/>
            </a:pPr>
            <a:r>
              <a:rPr lang="en-US" sz="1800" b="0" dirty="0" smtClean="0"/>
              <a:t>Solves </a:t>
            </a:r>
            <a:r>
              <a:rPr lang="en-US" sz="1800" b="0" dirty="0"/>
              <a:t>discrepancies therein on both sides of an interconnection </a:t>
            </a:r>
            <a:r>
              <a:rPr lang="en-US" sz="1800" b="0" dirty="0" smtClean="0"/>
              <a:t>point</a:t>
            </a:r>
          </a:p>
          <a:p>
            <a:pPr marL="754063" lvl="2" indent="-354013" algn="just">
              <a:spcBef>
                <a:spcPct val="40000"/>
              </a:spcBef>
              <a:buClr>
                <a:srgbClr val="9CB700"/>
              </a:buClr>
              <a:buSzPct val="150000"/>
              <a:buFont typeface="Wingdings" panose="05000000000000000000" pitchFamily="2" charset="2"/>
              <a:buChar char="ü"/>
            </a:pPr>
            <a:r>
              <a:rPr lang="en-US" sz="1800" b="0" dirty="0" smtClean="0"/>
              <a:t>Establishes a detailed timetable in line with possible regulatory requirements and commercial needs.</a:t>
            </a:r>
          </a:p>
          <a:p>
            <a:pPr marL="754063" lvl="2" indent="-354013" algn="just">
              <a:spcBef>
                <a:spcPct val="40000"/>
              </a:spcBef>
              <a:buClr>
                <a:srgbClr val="9CB700"/>
              </a:buClr>
              <a:buSzPct val="150000"/>
              <a:buFont typeface="Wingdings" panose="05000000000000000000" pitchFamily="2" charset="2"/>
              <a:buChar char="ü"/>
            </a:pPr>
            <a:r>
              <a:rPr lang="en-US" sz="1800" b="0" dirty="0" smtClean="0"/>
              <a:t>Is consistent with National Investment Plans and </a:t>
            </a:r>
            <a:r>
              <a:rPr lang="en-US" sz="1800" b="0" dirty="0"/>
              <a:t>Union-wide </a:t>
            </a:r>
            <a:r>
              <a:rPr lang="en-US" sz="1800" b="0" dirty="0" smtClean="0"/>
              <a:t>TYNDP assumptions.</a:t>
            </a:r>
          </a:p>
          <a:p>
            <a:pPr marL="754063" lvl="2" indent="-354013" algn="just">
              <a:spcBef>
                <a:spcPct val="40000"/>
              </a:spcBef>
              <a:buClr>
                <a:srgbClr val="9CB700"/>
              </a:buClr>
              <a:buSzPct val="150000"/>
              <a:buFont typeface="Wingdings" panose="05000000000000000000" pitchFamily="2" charset="2"/>
              <a:buChar char="ü"/>
            </a:pPr>
            <a:r>
              <a:rPr lang="en-US" sz="1800" b="0" dirty="0" smtClean="0"/>
              <a:t>Takes into consideration the best information provided by the market regarding future flows</a:t>
            </a:r>
          </a:p>
          <a:p>
            <a:pPr marL="754063" lvl="2" indent="-354013" algn="just">
              <a:spcBef>
                <a:spcPct val="40000"/>
              </a:spcBef>
              <a:buClr>
                <a:srgbClr val="9CB700"/>
              </a:buClr>
              <a:buSzPct val="150000"/>
              <a:buFont typeface="Wingdings" panose="05000000000000000000" pitchFamily="2" charset="2"/>
              <a:buChar char="ü"/>
            </a:pPr>
            <a:r>
              <a:rPr lang="en-US" sz="1800" b="0" dirty="0" smtClean="0"/>
              <a:t>Is regularly updated, especially when critical changes in demand or infrastructures are identified</a:t>
            </a:r>
          </a:p>
        </p:txBody>
      </p:sp>
      <p:sp>
        <p:nvSpPr>
          <p:cNvPr id="7" name="Rectangle 2"/>
          <p:cNvSpPr>
            <a:spLocks noGrp="1" noChangeArrowheads="1"/>
          </p:cNvSpPr>
          <p:nvPr>
            <p:ph type="title"/>
          </p:nvPr>
        </p:nvSpPr>
        <p:spPr/>
        <p:txBody>
          <a:bodyPr/>
          <a:lstStyle/>
          <a:p>
            <a:pPr marL="354013" indent="-354013" algn="just"/>
            <a:r>
              <a:rPr lang="en-US" sz="2400" dirty="0"/>
              <a:t>II.2	 TSOs proposal of common methodology </a:t>
            </a:r>
            <a:r>
              <a:rPr lang="en-US" sz="2400" dirty="0" smtClean="0"/>
              <a:t>to maximize </a:t>
            </a:r>
            <a:r>
              <a:rPr lang="en-US" sz="2400" dirty="0"/>
              <a:t>technical capacity</a:t>
            </a:r>
          </a:p>
        </p:txBody>
      </p:sp>
    </p:spTree>
    <p:extLst>
      <p:ext uri="{BB962C8B-B14F-4D97-AF65-F5344CB8AC3E}">
        <p14:creationId xmlns:p14="http://schemas.microsoft.com/office/powerpoint/2010/main" val="43951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III. Buy-back price (II)</a:t>
            </a:r>
            <a:endParaRPr lang="en-US" sz="2800" dirty="0">
              <a:solidFill>
                <a:srgbClr val="2A4677"/>
              </a:solidFill>
            </a:endParaRPr>
          </a:p>
        </p:txBody>
      </p:sp>
      <p:sp>
        <p:nvSpPr>
          <p:cNvPr id="7" name="6 Rectángulo"/>
          <p:cNvSpPr/>
          <p:nvPr/>
        </p:nvSpPr>
        <p:spPr>
          <a:xfrm>
            <a:off x="600075" y="948784"/>
            <a:ext cx="8332788" cy="2416046"/>
          </a:xfrm>
          <a:prstGeom prst="rect">
            <a:avLst/>
          </a:prstGeom>
        </p:spPr>
        <p:txBody>
          <a:bodyPr wrap="square">
            <a:spAutoFit/>
          </a:bodyPr>
          <a:lstStyle/>
          <a:p>
            <a:pPr algn="just">
              <a:spcBef>
                <a:spcPts val="0"/>
              </a:spcBef>
              <a:spcAft>
                <a:spcPts val="600"/>
              </a:spcAft>
              <a:buClr>
                <a:srgbClr val="C29903"/>
              </a:buClr>
            </a:pPr>
            <a:r>
              <a:rPr lang="en-US" sz="1800" dirty="0" smtClean="0">
                <a:solidFill>
                  <a:srgbClr val="C00000"/>
                </a:solidFill>
              </a:rPr>
              <a:t>Indicative Options:</a:t>
            </a:r>
            <a:endParaRPr lang="en-US" sz="1800" b="0" dirty="0">
              <a:solidFill>
                <a:srgbClr val="C00000"/>
              </a:solidFill>
            </a:endParaRPr>
          </a:p>
          <a:p>
            <a:pPr algn="just">
              <a:spcBef>
                <a:spcPts val="0"/>
              </a:spcBef>
              <a:spcAft>
                <a:spcPts val="600"/>
              </a:spcAft>
              <a:buClr>
                <a:srgbClr val="C29903"/>
              </a:buClr>
            </a:pPr>
            <a:r>
              <a:rPr lang="en-US" sz="1800" b="0" u="sng" dirty="0" smtClean="0">
                <a:solidFill>
                  <a:schemeClr val="tx2"/>
                </a:solidFill>
              </a:rPr>
              <a:t>If the maximum price is the sum of the maximum prices of both TSOs, the split can be done by:</a:t>
            </a:r>
          </a:p>
          <a:p>
            <a:pPr algn="just">
              <a:spcBef>
                <a:spcPts val="0"/>
              </a:spcBef>
              <a:spcAft>
                <a:spcPts val="600"/>
              </a:spcAft>
              <a:buClr>
                <a:srgbClr val="C29903"/>
              </a:buClr>
            </a:pPr>
            <a:r>
              <a:rPr lang="en-US" sz="1800" dirty="0" smtClean="0">
                <a:solidFill>
                  <a:schemeClr val="bg1">
                    <a:lumMod val="50000"/>
                  </a:schemeClr>
                </a:solidFill>
              </a:rPr>
              <a:t>OPTION B:</a:t>
            </a:r>
            <a:r>
              <a:rPr lang="en-US" sz="1800" b="0" dirty="0" smtClean="0">
                <a:solidFill>
                  <a:schemeClr val="bg1">
                    <a:lumMod val="50000"/>
                  </a:schemeClr>
                </a:solidFill>
              </a:rPr>
              <a:t> Split the final price to be paid to the shipper:</a:t>
            </a:r>
          </a:p>
          <a:p>
            <a:pPr marL="285750" indent="-285750" algn="just">
              <a:spcBef>
                <a:spcPts val="0"/>
              </a:spcBef>
              <a:spcAft>
                <a:spcPts val="600"/>
              </a:spcAft>
              <a:buClr>
                <a:srgbClr val="C29903"/>
              </a:buClr>
              <a:buFont typeface="Arial" panose="020B0604020202020204" pitchFamily="34" charset="0"/>
              <a:buChar char="•"/>
            </a:pPr>
            <a:r>
              <a:rPr lang="en-US" sz="1800" b="0" dirty="0" smtClean="0">
                <a:solidFill>
                  <a:schemeClr val="bg1">
                    <a:lumMod val="50000"/>
                  </a:schemeClr>
                </a:solidFill>
              </a:rPr>
              <a:t>50/50 </a:t>
            </a:r>
            <a:r>
              <a:rPr lang="en-US" sz="1800" b="0" dirty="0">
                <a:solidFill>
                  <a:schemeClr val="bg1">
                    <a:lumMod val="50000"/>
                  </a:schemeClr>
                </a:solidFill>
              </a:rPr>
              <a:t>between each TSO</a:t>
            </a:r>
          </a:p>
          <a:p>
            <a:pPr marL="285750" indent="-285750" algn="just">
              <a:spcBef>
                <a:spcPts val="0"/>
              </a:spcBef>
              <a:spcAft>
                <a:spcPts val="600"/>
              </a:spcAft>
              <a:buClr>
                <a:srgbClr val="C29903"/>
              </a:buClr>
              <a:buFont typeface="Arial" panose="020B0604020202020204" pitchFamily="34" charset="0"/>
              <a:buChar char="•"/>
            </a:pPr>
            <a:r>
              <a:rPr lang="en-US" sz="1800" b="0" dirty="0" smtClean="0">
                <a:solidFill>
                  <a:schemeClr val="bg1">
                    <a:lumMod val="50000"/>
                  </a:schemeClr>
                </a:solidFill>
              </a:rPr>
              <a:t>Pro-rata regulated price</a:t>
            </a:r>
          </a:p>
          <a:p>
            <a:pPr marL="285750" indent="-285750" algn="just">
              <a:spcBef>
                <a:spcPts val="0"/>
              </a:spcBef>
              <a:spcAft>
                <a:spcPts val="600"/>
              </a:spcAft>
              <a:buClr>
                <a:srgbClr val="C29903"/>
              </a:buClr>
              <a:buFont typeface="Arial" panose="020B0604020202020204" pitchFamily="34" charset="0"/>
              <a:buChar char="•"/>
            </a:pPr>
            <a:r>
              <a:rPr lang="en-US" sz="1800" b="0" dirty="0" smtClean="0">
                <a:solidFill>
                  <a:schemeClr val="bg1">
                    <a:lumMod val="50000"/>
                  </a:schemeClr>
                </a:solidFill>
              </a:rPr>
              <a:t>Pro-rata the maximum price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95606"/>
            <a:ext cx="6564584" cy="280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Flecha derecha"/>
          <p:cNvSpPr/>
          <p:nvPr/>
        </p:nvSpPr>
        <p:spPr bwMode="auto">
          <a:xfrm rot="10800000">
            <a:off x="2195736" y="3844251"/>
            <a:ext cx="648072" cy="576064"/>
          </a:xfrm>
          <a:prstGeom prst="rightArrow">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10" name="9 CuadroTexto"/>
          <p:cNvSpPr txBox="1"/>
          <p:nvPr/>
        </p:nvSpPr>
        <p:spPr>
          <a:xfrm>
            <a:off x="323528" y="3863950"/>
            <a:ext cx="1728192" cy="1077218"/>
          </a:xfrm>
          <a:prstGeom prst="rect">
            <a:avLst/>
          </a:prstGeom>
          <a:noFill/>
        </p:spPr>
        <p:txBody>
          <a:bodyPr wrap="square" rtlCol="0">
            <a:spAutoFit/>
          </a:bodyPr>
          <a:lstStyle/>
          <a:p>
            <a:r>
              <a:rPr lang="en-US" sz="1600" b="0" i="1" dirty="0" smtClean="0"/>
              <a:t>Only option 2: pro-rata maximum price is feasible</a:t>
            </a:r>
            <a:endParaRPr lang="en-US" sz="1600" b="0" i="1" dirty="0"/>
          </a:p>
        </p:txBody>
      </p:sp>
    </p:spTree>
    <p:extLst>
      <p:ext uri="{BB962C8B-B14F-4D97-AF65-F5344CB8AC3E}">
        <p14:creationId xmlns:p14="http://schemas.microsoft.com/office/powerpoint/2010/main" val="400439748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III. Buy-back price (III)</a:t>
            </a:r>
            <a:endParaRPr lang="en-US" sz="2800" dirty="0">
              <a:solidFill>
                <a:srgbClr val="2A4677"/>
              </a:solidFill>
            </a:endParaRPr>
          </a:p>
        </p:txBody>
      </p:sp>
      <p:sp>
        <p:nvSpPr>
          <p:cNvPr id="7" name="6 Rectángulo"/>
          <p:cNvSpPr/>
          <p:nvPr/>
        </p:nvSpPr>
        <p:spPr>
          <a:xfrm>
            <a:off x="600075" y="948784"/>
            <a:ext cx="8332788" cy="1277273"/>
          </a:xfrm>
          <a:prstGeom prst="rect">
            <a:avLst/>
          </a:prstGeom>
        </p:spPr>
        <p:txBody>
          <a:bodyPr wrap="square">
            <a:spAutoFit/>
          </a:bodyPr>
          <a:lstStyle/>
          <a:p>
            <a:pPr algn="just">
              <a:spcBef>
                <a:spcPts val="0"/>
              </a:spcBef>
              <a:spcAft>
                <a:spcPts val="600"/>
              </a:spcAft>
              <a:buClr>
                <a:srgbClr val="C29903"/>
              </a:buClr>
            </a:pPr>
            <a:r>
              <a:rPr lang="en-US" sz="1800" dirty="0" smtClean="0">
                <a:solidFill>
                  <a:srgbClr val="C00000"/>
                </a:solidFill>
              </a:rPr>
              <a:t>Indicative Options:</a:t>
            </a:r>
            <a:endParaRPr lang="en-US" sz="1800" b="0" dirty="0">
              <a:solidFill>
                <a:srgbClr val="C00000"/>
              </a:solidFill>
            </a:endParaRPr>
          </a:p>
          <a:p>
            <a:pPr algn="just">
              <a:spcBef>
                <a:spcPts val="0"/>
              </a:spcBef>
              <a:spcAft>
                <a:spcPts val="600"/>
              </a:spcAft>
              <a:buClr>
                <a:srgbClr val="C29903"/>
              </a:buClr>
            </a:pPr>
            <a:r>
              <a:rPr lang="en-US" sz="1800" b="0" u="sng" dirty="0" smtClean="0">
                <a:solidFill>
                  <a:schemeClr val="tx2"/>
                </a:solidFill>
              </a:rPr>
              <a:t>If TSOs and NRAs consider that the most suitable way to split the cost is 50/50, then the maximum price </a:t>
            </a:r>
            <a:r>
              <a:rPr lang="en-US" sz="1800" b="0" u="sng" dirty="0">
                <a:solidFill>
                  <a:schemeClr val="tx2"/>
                </a:solidFill>
              </a:rPr>
              <a:t>to be paid by both </a:t>
            </a:r>
            <a:r>
              <a:rPr lang="en-US" sz="1800" b="0" u="sng" dirty="0" smtClean="0">
                <a:solidFill>
                  <a:schemeClr val="tx2"/>
                </a:solidFill>
              </a:rPr>
              <a:t>TSOs should not be built as the sum of each maximum price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093243"/>
            <a:ext cx="4421362" cy="109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Flecha abajo"/>
          <p:cNvSpPr/>
          <p:nvPr/>
        </p:nvSpPr>
        <p:spPr bwMode="auto">
          <a:xfrm>
            <a:off x="4317876" y="3429000"/>
            <a:ext cx="648072" cy="576064"/>
          </a:xfrm>
          <a:prstGeom prst="downArrow">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156225"/>
            <a:ext cx="5561118" cy="193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148064" y="3429000"/>
            <a:ext cx="1728192" cy="400110"/>
          </a:xfrm>
          <a:prstGeom prst="rect">
            <a:avLst/>
          </a:prstGeom>
          <a:noFill/>
        </p:spPr>
        <p:txBody>
          <a:bodyPr wrap="square" rtlCol="0">
            <a:spAutoFit/>
          </a:bodyPr>
          <a:lstStyle/>
          <a:p>
            <a:r>
              <a:rPr lang="es-ES_tradnl" sz="2000" dirty="0" smtClean="0"/>
              <a:t>50/50 </a:t>
            </a:r>
            <a:r>
              <a:rPr lang="es-ES_tradnl" sz="2000" dirty="0" err="1" smtClean="0"/>
              <a:t>split</a:t>
            </a:r>
            <a:endParaRPr lang="es-ES" sz="2000" dirty="0"/>
          </a:p>
        </p:txBody>
      </p:sp>
    </p:spTree>
    <p:extLst>
      <p:ext uri="{BB962C8B-B14F-4D97-AF65-F5344CB8AC3E}">
        <p14:creationId xmlns:p14="http://schemas.microsoft.com/office/powerpoint/2010/main" val="318563994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III. Buy-back price (IV)</a:t>
            </a:r>
            <a:endParaRPr lang="en-US" sz="2800" dirty="0">
              <a:solidFill>
                <a:srgbClr val="2A4677"/>
              </a:solidFill>
            </a:endParaRPr>
          </a:p>
        </p:txBody>
      </p:sp>
      <p:sp>
        <p:nvSpPr>
          <p:cNvPr id="7" name="6 Rectángulo"/>
          <p:cNvSpPr/>
          <p:nvPr/>
        </p:nvSpPr>
        <p:spPr>
          <a:xfrm>
            <a:off x="600075" y="948784"/>
            <a:ext cx="8332788" cy="2262158"/>
          </a:xfrm>
          <a:prstGeom prst="rect">
            <a:avLst/>
          </a:prstGeom>
        </p:spPr>
        <p:txBody>
          <a:bodyPr wrap="square">
            <a:spAutoFit/>
          </a:bodyPr>
          <a:lstStyle/>
          <a:p>
            <a:pPr algn="just">
              <a:spcBef>
                <a:spcPts val="0"/>
              </a:spcBef>
              <a:spcAft>
                <a:spcPts val="600"/>
              </a:spcAft>
              <a:buClr>
                <a:srgbClr val="C29903"/>
              </a:buClr>
            </a:pPr>
            <a:r>
              <a:rPr lang="en-US" sz="1800" dirty="0" smtClean="0">
                <a:solidFill>
                  <a:schemeClr val="tx2"/>
                </a:solidFill>
              </a:rPr>
              <a:t>There are many possibilities on how to split the cost of the buy-back.</a:t>
            </a:r>
          </a:p>
          <a:p>
            <a:pPr marL="285750" indent="-285750" algn="just">
              <a:spcBef>
                <a:spcPts val="0"/>
              </a:spcBef>
              <a:spcAft>
                <a:spcPts val="600"/>
              </a:spcAft>
              <a:buClr>
                <a:srgbClr val="C29903"/>
              </a:buClr>
              <a:buFont typeface="Arial" panose="020B0604020202020204" pitchFamily="34" charset="0"/>
              <a:buChar char="•"/>
            </a:pPr>
            <a:r>
              <a:rPr lang="en-US" sz="1800" b="0" dirty="0" smtClean="0"/>
              <a:t>Each NRA have published a maximum price to be paid by each individual TSO</a:t>
            </a:r>
          </a:p>
          <a:p>
            <a:pPr marL="285750" indent="-285750" algn="just">
              <a:spcBef>
                <a:spcPts val="0"/>
              </a:spcBef>
              <a:spcAft>
                <a:spcPts val="600"/>
              </a:spcAft>
              <a:buClr>
                <a:srgbClr val="C29903"/>
              </a:buClr>
              <a:buFont typeface="Arial" panose="020B0604020202020204" pitchFamily="34" charset="0"/>
              <a:buChar char="•"/>
            </a:pPr>
            <a:r>
              <a:rPr lang="en-US" sz="1800" b="0" dirty="0"/>
              <a:t>Thus, in previous slides it is only shown how to split the cost sticking in each system taking into national regulation already published in each </a:t>
            </a:r>
            <a:r>
              <a:rPr lang="en-US" sz="1800" b="0" dirty="0" smtClean="0"/>
              <a:t>system</a:t>
            </a:r>
          </a:p>
          <a:p>
            <a:pPr marL="285750" indent="-285750" algn="just">
              <a:spcBef>
                <a:spcPts val="0"/>
              </a:spcBef>
              <a:spcAft>
                <a:spcPts val="600"/>
              </a:spcAft>
              <a:buClr>
                <a:srgbClr val="C29903"/>
              </a:buClr>
              <a:buFont typeface="Arial" panose="020B0604020202020204" pitchFamily="34" charset="0"/>
              <a:buChar char="•"/>
            </a:pPr>
            <a:r>
              <a:rPr lang="en-US" sz="1800" b="0" dirty="0" smtClean="0"/>
              <a:t>Percentages can also be adapted and further agreed, if this is the case, more options about the split of costs could be envisaged.</a:t>
            </a:r>
          </a:p>
        </p:txBody>
      </p:sp>
      <p:sp>
        <p:nvSpPr>
          <p:cNvPr id="3" name="2 Rectángulo redondeado"/>
          <p:cNvSpPr/>
          <p:nvPr/>
        </p:nvSpPr>
        <p:spPr bwMode="auto">
          <a:xfrm>
            <a:off x="1485181" y="3789040"/>
            <a:ext cx="6145063" cy="936104"/>
          </a:xfrm>
          <a:prstGeom prst="round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n-US" b="1" i="0" u="none" strike="noStrike" cap="none" normalizeH="0" baseline="0" dirty="0" smtClean="0">
                <a:ln>
                  <a:noFill/>
                </a:ln>
                <a:solidFill>
                  <a:schemeClr val="tx1"/>
                </a:solidFill>
                <a:effectLst/>
                <a:latin typeface="Arial" charset="0"/>
              </a:rPr>
              <a:t>NRAs and TSOs </a:t>
            </a:r>
            <a:r>
              <a:rPr kumimoji="0" lang="en-US" b="1" i="0" u="none" strike="noStrike" cap="none" normalizeH="0" dirty="0" smtClean="0">
                <a:ln>
                  <a:noFill/>
                </a:ln>
                <a:solidFill>
                  <a:schemeClr val="tx1"/>
                </a:solidFill>
                <a:effectLst/>
                <a:latin typeface="Arial" charset="0"/>
              </a:rPr>
              <a:t>coordination and agreement is needed</a:t>
            </a:r>
            <a:endParaRPr kumimoji="0" lang="en-US"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7382552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V.2 Candidate </a:t>
            </a:r>
            <a:r>
              <a:rPr lang="en-US" sz="3200" dirty="0">
                <a:solidFill>
                  <a:srgbClr val="2A4677"/>
                </a:solidFill>
              </a:rPr>
              <a:t>projects of common interests in the Region </a:t>
            </a:r>
            <a:endParaRPr lang="en-GB" sz="3200" dirty="0">
              <a:solidFill>
                <a:srgbClr val="2A4677"/>
              </a:solidFill>
            </a:endParaRPr>
          </a:p>
        </p:txBody>
      </p:sp>
    </p:spTree>
    <p:extLst>
      <p:ext uri="{BB962C8B-B14F-4D97-AF65-F5344CB8AC3E}">
        <p14:creationId xmlns:p14="http://schemas.microsoft.com/office/powerpoint/2010/main" val="128725906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1198935" y="795768"/>
            <a:ext cx="7045474" cy="5178897"/>
            <a:chOff x="713159" y="914399"/>
            <a:chExt cx="7274669" cy="535550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55" t="12475" r="4405" b="5143"/>
            <a:stretch/>
          </p:blipFill>
          <p:spPr bwMode="auto">
            <a:xfrm>
              <a:off x="713159" y="914399"/>
              <a:ext cx="7274669" cy="535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Oval 56"/>
            <p:cNvSpPr>
              <a:spLocks noChangeAspect="1" noChangeArrowheads="1"/>
            </p:cNvSpPr>
            <p:nvPr/>
          </p:nvSpPr>
          <p:spPr bwMode="auto">
            <a:xfrm>
              <a:off x="2402170" y="2482739"/>
              <a:ext cx="155322" cy="156746"/>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1</a:t>
              </a:r>
              <a:endParaRPr lang="es-ES" sz="1200" dirty="0">
                <a:solidFill>
                  <a:prstClr val="white"/>
                </a:solidFill>
                <a:latin typeface="Verdana" pitchFamily="34" charset="0"/>
              </a:endParaRPr>
            </a:p>
          </p:txBody>
        </p:sp>
        <p:sp>
          <p:nvSpPr>
            <p:cNvPr id="30" name="Oval 56"/>
            <p:cNvSpPr>
              <a:spLocks noChangeAspect="1" noChangeArrowheads="1"/>
            </p:cNvSpPr>
            <p:nvPr/>
          </p:nvSpPr>
          <p:spPr bwMode="auto">
            <a:xfrm>
              <a:off x="1574956" y="2813137"/>
              <a:ext cx="155322" cy="156746"/>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2</a:t>
              </a:r>
              <a:endParaRPr lang="es-ES" sz="1200" dirty="0">
                <a:solidFill>
                  <a:prstClr val="white"/>
                </a:solidFill>
                <a:latin typeface="Verdana" pitchFamily="34" charset="0"/>
              </a:endParaRPr>
            </a:p>
          </p:txBody>
        </p:sp>
        <p:sp>
          <p:nvSpPr>
            <p:cNvPr id="31" name="22 Triángulo isósceles"/>
            <p:cNvSpPr/>
            <p:nvPr/>
          </p:nvSpPr>
          <p:spPr>
            <a:xfrm>
              <a:off x="1739803" y="2921097"/>
              <a:ext cx="132764" cy="146725"/>
            </a:xfrm>
            <a:prstGeom prst="triangle">
              <a:avLst/>
            </a:prstGeom>
            <a:solidFill>
              <a:srgbClr val="007AAE"/>
            </a:solidFill>
            <a:ln>
              <a:solidFill>
                <a:srgbClr val="007AA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endParaRPr lang="en-US" sz="1800" b="0" dirty="0">
                <a:solidFill>
                  <a:prstClr val="white"/>
                </a:solidFill>
              </a:endParaRPr>
            </a:p>
          </p:txBody>
        </p:sp>
        <p:sp>
          <p:nvSpPr>
            <p:cNvPr id="32" name="17 Forma libre"/>
            <p:cNvSpPr/>
            <p:nvPr/>
          </p:nvSpPr>
          <p:spPr>
            <a:xfrm rot="295621" flipV="1">
              <a:off x="1873997" y="2982184"/>
              <a:ext cx="288451" cy="45719"/>
            </a:xfrm>
            <a:custGeom>
              <a:avLst/>
              <a:gdLst>
                <a:gd name="connsiteX0" fmla="*/ 371475 w 371475"/>
                <a:gd name="connsiteY0" fmla="*/ 304800 h 304800"/>
                <a:gd name="connsiteX1" fmla="*/ 323850 w 371475"/>
                <a:gd name="connsiteY1" fmla="*/ 276225 h 304800"/>
                <a:gd name="connsiteX2" fmla="*/ 314325 w 371475"/>
                <a:gd name="connsiteY2" fmla="*/ 247650 h 304800"/>
                <a:gd name="connsiteX3" fmla="*/ 266700 w 371475"/>
                <a:gd name="connsiteY3" fmla="*/ 190500 h 304800"/>
                <a:gd name="connsiteX4" fmla="*/ 238125 w 371475"/>
                <a:gd name="connsiteY4" fmla="*/ 180975 h 304800"/>
                <a:gd name="connsiteX5" fmla="*/ 142875 w 371475"/>
                <a:gd name="connsiteY5" fmla="*/ 85725 h 304800"/>
                <a:gd name="connsiteX6" fmla="*/ 76200 w 371475"/>
                <a:gd name="connsiteY6" fmla="*/ 28575 h 304800"/>
                <a:gd name="connsiteX7" fmla="*/ 38100 w 371475"/>
                <a:gd name="connsiteY7" fmla="*/ 19050 h 304800"/>
                <a:gd name="connsiteX8" fmla="*/ 9525 w 371475"/>
                <a:gd name="connsiteY8" fmla="*/ 9525 h 304800"/>
                <a:gd name="connsiteX9" fmla="*/ 0 w 37147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304800">
                  <a:moveTo>
                    <a:pt x="371475" y="304800"/>
                  </a:moveTo>
                  <a:cubicBezTo>
                    <a:pt x="355600" y="295275"/>
                    <a:pt x="336941" y="289316"/>
                    <a:pt x="323850" y="276225"/>
                  </a:cubicBezTo>
                  <a:cubicBezTo>
                    <a:pt x="316750" y="269125"/>
                    <a:pt x="318815" y="256630"/>
                    <a:pt x="314325" y="247650"/>
                  </a:cubicBezTo>
                  <a:cubicBezTo>
                    <a:pt x="305540" y="230079"/>
                    <a:pt x="282499" y="201033"/>
                    <a:pt x="266700" y="190500"/>
                  </a:cubicBezTo>
                  <a:cubicBezTo>
                    <a:pt x="258346" y="184931"/>
                    <a:pt x="247650" y="184150"/>
                    <a:pt x="238125" y="180975"/>
                  </a:cubicBezTo>
                  <a:cubicBezTo>
                    <a:pt x="136525" y="28575"/>
                    <a:pt x="269875" y="212725"/>
                    <a:pt x="142875" y="85725"/>
                  </a:cubicBezTo>
                  <a:cubicBezTo>
                    <a:pt x="123811" y="66661"/>
                    <a:pt x="100638" y="40794"/>
                    <a:pt x="76200" y="28575"/>
                  </a:cubicBezTo>
                  <a:cubicBezTo>
                    <a:pt x="64491" y="22721"/>
                    <a:pt x="50687" y="22646"/>
                    <a:pt x="38100" y="19050"/>
                  </a:cubicBezTo>
                  <a:cubicBezTo>
                    <a:pt x="28446" y="16292"/>
                    <a:pt x="18505" y="14015"/>
                    <a:pt x="9525" y="9525"/>
                  </a:cubicBezTo>
                  <a:cubicBezTo>
                    <a:pt x="5509" y="7517"/>
                    <a:pt x="3175" y="3175"/>
                    <a:pt x="0" y="0"/>
                  </a:cubicBezTo>
                </a:path>
              </a:pathLst>
            </a:custGeom>
            <a:noFill/>
            <a:ln w="57150">
              <a:solidFill>
                <a:srgbClr val="007AA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endParaRPr lang="en-US" sz="1800" b="0">
                <a:solidFill>
                  <a:prstClr val="white"/>
                </a:solidFill>
              </a:endParaRPr>
            </a:p>
          </p:txBody>
        </p:sp>
        <p:sp>
          <p:nvSpPr>
            <p:cNvPr id="33" name="Oval 56"/>
            <p:cNvSpPr>
              <a:spLocks noChangeAspect="1" noChangeArrowheads="1"/>
            </p:cNvSpPr>
            <p:nvPr/>
          </p:nvSpPr>
          <p:spPr bwMode="auto">
            <a:xfrm>
              <a:off x="1911986" y="2784237"/>
              <a:ext cx="155322" cy="156745"/>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3</a:t>
              </a:r>
              <a:endParaRPr lang="es-ES" sz="1200" dirty="0">
                <a:solidFill>
                  <a:prstClr val="white"/>
                </a:solidFill>
                <a:latin typeface="Verdana" pitchFamily="34" charset="0"/>
              </a:endParaRPr>
            </a:p>
          </p:txBody>
        </p:sp>
        <p:sp>
          <p:nvSpPr>
            <p:cNvPr id="35" name="17 Forma libre"/>
            <p:cNvSpPr/>
            <p:nvPr/>
          </p:nvSpPr>
          <p:spPr>
            <a:xfrm rot="10800000" flipV="1">
              <a:off x="2479830" y="2381100"/>
              <a:ext cx="457661" cy="539997"/>
            </a:xfrm>
            <a:custGeom>
              <a:avLst/>
              <a:gdLst>
                <a:gd name="connsiteX0" fmla="*/ 371475 w 371475"/>
                <a:gd name="connsiteY0" fmla="*/ 304800 h 304800"/>
                <a:gd name="connsiteX1" fmla="*/ 323850 w 371475"/>
                <a:gd name="connsiteY1" fmla="*/ 276225 h 304800"/>
                <a:gd name="connsiteX2" fmla="*/ 314325 w 371475"/>
                <a:gd name="connsiteY2" fmla="*/ 247650 h 304800"/>
                <a:gd name="connsiteX3" fmla="*/ 266700 w 371475"/>
                <a:gd name="connsiteY3" fmla="*/ 190500 h 304800"/>
                <a:gd name="connsiteX4" fmla="*/ 238125 w 371475"/>
                <a:gd name="connsiteY4" fmla="*/ 180975 h 304800"/>
                <a:gd name="connsiteX5" fmla="*/ 142875 w 371475"/>
                <a:gd name="connsiteY5" fmla="*/ 85725 h 304800"/>
                <a:gd name="connsiteX6" fmla="*/ 76200 w 371475"/>
                <a:gd name="connsiteY6" fmla="*/ 28575 h 304800"/>
                <a:gd name="connsiteX7" fmla="*/ 38100 w 371475"/>
                <a:gd name="connsiteY7" fmla="*/ 19050 h 304800"/>
                <a:gd name="connsiteX8" fmla="*/ 9525 w 371475"/>
                <a:gd name="connsiteY8" fmla="*/ 9525 h 304800"/>
                <a:gd name="connsiteX9" fmla="*/ 0 w 37147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304800">
                  <a:moveTo>
                    <a:pt x="371475" y="304800"/>
                  </a:moveTo>
                  <a:cubicBezTo>
                    <a:pt x="355600" y="295275"/>
                    <a:pt x="336941" y="289316"/>
                    <a:pt x="323850" y="276225"/>
                  </a:cubicBezTo>
                  <a:cubicBezTo>
                    <a:pt x="316750" y="269125"/>
                    <a:pt x="318815" y="256630"/>
                    <a:pt x="314325" y="247650"/>
                  </a:cubicBezTo>
                  <a:cubicBezTo>
                    <a:pt x="305540" y="230079"/>
                    <a:pt x="282499" y="201033"/>
                    <a:pt x="266700" y="190500"/>
                  </a:cubicBezTo>
                  <a:cubicBezTo>
                    <a:pt x="258346" y="184931"/>
                    <a:pt x="247650" y="184150"/>
                    <a:pt x="238125" y="180975"/>
                  </a:cubicBezTo>
                  <a:cubicBezTo>
                    <a:pt x="136525" y="28575"/>
                    <a:pt x="269875" y="212725"/>
                    <a:pt x="142875" y="85725"/>
                  </a:cubicBezTo>
                  <a:cubicBezTo>
                    <a:pt x="123811" y="66661"/>
                    <a:pt x="100638" y="40794"/>
                    <a:pt x="76200" y="28575"/>
                  </a:cubicBezTo>
                  <a:cubicBezTo>
                    <a:pt x="64491" y="22721"/>
                    <a:pt x="50687" y="22646"/>
                    <a:pt x="38100" y="19050"/>
                  </a:cubicBezTo>
                  <a:cubicBezTo>
                    <a:pt x="28446" y="16292"/>
                    <a:pt x="18505" y="14015"/>
                    <a:pt x="9525" y="9525"/>
                  </a:cubicBezTo>
                  <a:cubicBezTo>
                    <a:pt x="5509" y="7517"/>
                    <a:pt x="3175" y="3175"/>
                    <a:pt x="0" y="0"/>
                  </a:cubicBezTo>
                </a:path>
              </a:pathLst>
            </a:custGeom>
            <a:noFill/>
            <a:ln w="57150">
              <a:solidFill>
                <a:srgbClr val="007AA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endParaRPr lang="en-US" sz="1800" b="0">
                <a:solidFill>
                  <a:prstClr val="white"/>
                </a:solidFill>
              </a:endParaRPr>
            </a:p>
          </p:txBody>
        </p:sp>
      </p:grpSp>
      <p:sp>
        <p:nvSpPr>
          <p:cNvPr id="2" name="CaixaDeTexto 1"/>
          <p:cNvSpPr txBox="1"/>
          <p:nvPr/>
        </p:nvSpPr>
        <p:spPr>
          <a:xfrm>
            <a:off x="116964" y="1162050"/>
            <a:ext cx="1152525" cy="400110"/>
          </a:xfrm>
          <a:prstGeom prst="rect">
            <a:avLst/>
          </a:prstGeom>
          <a:noFill/>
        </p:spPr>
        <p:txBody>
          <a:bodyPr wrap="square" rtlCol="0">
            <a:spAutoFit/>
          </a:bodyPr>
          <a:lstStyle/>
          <a:p>
            <a:pPr defTabSz="457200"/>
            <a:r>
              <a:rPr lang="pt-PT" sz="2000" dirty="0">
                <a:solidFill>
                  <a:srgbClr val="1F497D"/>
                </a:solidFill>
                <a:latin typeface="Calibri" pitchFamily="34" charset="0"/>
                <a:ea typeface="MS PGothic" pitchFamily="34" charset="-128"/>
                <a:cs typeface="+mn-cs"/>
              </a:rPr>
              <a:t>Portugal</a:t>
            </a:r>
          </a:p>
        </p:txBody>
      </p:sp>
      <p:sp>
        <p:nvSpPr>
          <p:cNvPr id="18" name="CaixaDeTexto 2"/>
          <p:cNvSpPr txBox="1"/>
          <p:nvPr/>
        </p:nvSpPr>
        <p:spPr>
          <a:xfrm>
            <a:off x="35496" y="-243408"/>
            <a:ext cx="9556863" cy="830997"/>
          </a:xfrm>
          <a:prstGeom prst="rect">
            <a:avLst/>
          </a:prstGeom>
          <a:noFill/>
          <a:ln>
            <a:noFill/>
          </a:ln>
        </p:spPr>
        <p:txBody>
          <a:bodyPr vert="horz" wrap="square" lIns="0" tIns="0" rIns="0" bIns="0" numCol="1" anchor="b" anchorCtr="0" compatLnSpc="1">
            <a:prstTxWarp prst="textNoShape">
              <a:avLst/>
            </a:prstTxWarp>
          </a:bodyPr>
          <a:lstStyle>
            <a:lvl1pPr marL="354013" indent="-354013" algn="just" defTabSz="571500" eaLnBrk="0" hangingPunct="0">
              <a:defRPr>
                <a:latin typeface="+mj-lt"/>
                <a:ea typeface="+mj-ea"/>
                <a:cs typeface="+mj-cs"/>
              </a:defRPr>
            </a:lvl1pPr>
            <a:lvl2pPr defTabSz="571500" eaLnBrk="0" hangingPunct="0">
              <a:defRPr sz="2800"/>
            </a:lvl2pPr>
            <a:lvl3pPr defTabSz="571500" eaLnBrk="0" hangingPunct="0">
              <a:defRPr sz="2800"/>
            </a:lvl3pPr>
            <a:lvl4pPr defTabSz="571500" eaLnBrk="0" hangingPunct="0">
              <a:defRPr sz="2800"/>
            </a:lvl4pPr>
            <a:lvl5pPr defTabSz="571500" eaLnBrk="0" hangingPunct="0">
              <a:defRPr sz="2800"/>
            </a:lvl5pPr>
            <a:lvl6pPr marL="457200" defTabSz="571500" eaLnBrk="0" fontAlgn="base" hangingPunct="0">
              <a:spcBef>
                <a:spcPct val="0"/>
              </a:spcBef>
              <a:spcAft>
                <a:spcPct val="0"/>
              </a:spcAft>
              <a:defRPr sz="2800"/>
            </a:lvl6pPr>
            <a:lvl7pPr marL="914400" defTabSz="571500" eaLnBrk="0" fontAlgn="base" hangingPunct="0">
              <a:spcBef>
                <a:spcPct val="0"/>
              </a:spcBef>
              <a:spcAft>
                <a:spcPct val="0"/>
              </a:spcAft>
              <a:defRPr sz="2800"/>
            </a:lvl7pPr>
            <a:lvl8pPr marL="1371600" defTabSz="571500" eaLnBrk="0" fontAlgn="base" hangingPunct="0">
              <a:spcBef>
                <a:spcPct val="0"/>
              </a:spcBef>
              <a:spcAft>
                <a:spcPct val="0"/>
              </a:spcAft>
              <a:defRPr sz="2800"/>
            </a:lvl8pPr>
            <a:lvl9pPr marL="1828800" defTabSz="571500" eaLnBrk="0" fontAlgn="base" hangingPunct="0">
              <a:spcBef>
                <a:spcPct val="0"/>
              </a:spcBef>
              <a:spcAft>
                <a:spcPct val="0"/>
              </a:spcAft>
              <a:defRPr sz="2800"/>
            </a:lvl9pPr>
          </a:lstStyle>
          <a:p>
            <a:r>
              <a:rPr lang="pt-PT" dirty="0"/>
              <a:t>PCI 5.4. </a:t>
            </a:r>
            <a:r>
              <a:rPr lang="pt-PT" dirty="0" smtClean="0"/>
              <a:t>- 3</a:t>
            </a:r>
            <a:r>
              <a:rPr lang="pt-PT" baseline="30000" dirty="0" smtClean="0"/>
              <a:t>rd</a:t>
            </a:r>
            <a:r>
              <a:rPr lang="pt-PT" dirty="0" smtClean="0"/>
              <a:t> </a:t>
            </a:r>
            <a:r>
              <a:rPr lang="pt-PT" dirty="0"/>
              <a:t>Interconnection point between Portugal and Spain</a:t>
            </a:r>
          </a:p>
        </p:txBody>
      </p:sp>
      <p:graphicFrame>
        <p:nvGraphicFramePr>
          <p:cNvPr id="20" name="Tabela 35"/>
          <p:cNvGraphicFramePr>
            <a:graphicFrameLocks noGrp="1"/>
          </p:cNvGraphicFramePr>
          <p:nvPr>
            <p:extLst>
              <p:ext uri="{D42A27DB-BD31-4B8C-83A1-F6EECF244321}">
                <p14:modId xmlns:p14="http://schemas.microsoft.com/office/powerpoint/2010/main" val="357698630"/>
              </p:ext>
            </p:extLst>
          </p:nvPr>
        </p:nvGraphicFramePr>
        <p:xfrm>
          <a:off x="545208" y="3804714"/>
          <a:ext cx="8352928" cy="2346960"/>
        </p:xfrm>
        <a:graphic>
          <a:graphicData uri="http://schemas.openxmlformats.org/drawingml/2006/table">
            <a:tbl>
              <a:tblPr firstRow="1" bandRow="1"/>
              <a:tblGrid>
                <a:gridCol w="779139"/>
                <a:gridCol w="1583184"/>
                <a:gridCol w="1945208"/>
                <a:gridCol w="1152128"/>
                <a:gridCol w="877045"/>
                <a:gridCol w="1152128"/>
                <a:gridCol w="864096"/>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err="1" smtClean="0">
                          <a:latin typeface="Calibri" pitchFamily="34" charset="0"/>
                        </a:rPr>
                        <a:t>Phase</a:t>
                      </a:r>
                      <a:endParaRPr lang="pt-PT"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smtClean="0">
                          <a:latin typeface="Calibri" pitchFamily="34" charset="0"/>
                        </a:rPr>
                        <a:t>ENTSOG </a:t>
                      </a:r>
                      <a:r>
                        <a:rPr lang="pt-PT" dirty="0" err="1" smtClean="0">
                          <a:latin typeface="Calibri" pitchFamily="34" charset="0"/>
                        </a:rPr>
                        <a:t>Code</a:t>
                      </a:r>
                      <a:endParaRPr lang="pt-PT"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err="1" smtClean="0">
                          <a:latin typeface="Calibri" pitchFamily="34" charset="0"/>
                        </a:rPr>
                        <a:t>Infrastructures</a:t>
                      </a:r>
                      <a:endParaRPr lang="pt-PT"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err="1" smtClean="0">
                          <a:latin typeface="Calibri" pitchFamily="34" charset="0"/>
                        </a:rPr>
                        <a:t>Capacity</a:t>
                      </a:r>
                      <a:endParaRPr lang="pt-PT" dirty="0" smtClean="0">
                        <a:latin typeface="Calibri" pitchFamily="34" charset="0"/>
                      </a:endParaRPr>
                    </a:p>
                    <a:p>
                      <a:pPr algn="ctr"/>
                      <a:r>
                        <a:rPr lang="pt-PT" sz="1600" dirty="0" err="1" smtClean="0">
                          <a:latin typeface="Calibri" pitchFamily="34" charset="0"/>
                        </a:rPr>
                        <a:t>GWh</a:t>
                      </a:r>
                      <a:r>
                        <a:rPr lang="pt-PT" sz="1600" dirty="0" smtClean="0">
                          <a:latin typeface="Calibri" pitchFamily="34" charset="0"/>
                        </a:rPr>
                        <a:t>/d</a:t>
                      </a:r>
                      <a:endParaRPr lang="pt-PT" sz="16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err="1" smtClean="0">
                          <a:latin typeface="Calibri" pitchFamily="34" charset="0"/>
                        </a:rPr>
                        <a:t>Lenght</a:t>
                      </a:r>
                      <a:endParaRPr lang="pt-PT" dirty="0" smtClean="0">
                        <a:latin typeface="Calibri" pitchFamily="34" charset="0"/>
                      </a:endParaRPr>
                    </a:p>
                    <a:p>
                      <a:pPr algn="ctr"/>
                      <a:r>
                        <a:rPr lang="pt-PT" sz="1600" dirty="0" smtClean="0">
                          <a:latin typeface="Calibri" pitchFamily="34" charset="0"/>
                        </a:rPr>
                        <a:t>km</a:t>
                      </a:r>
                      <a:endParaRPr lang="pt-PT" sz="16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err="1" smtClean="0">
                          <a:latin typeface="Calibri" pitchFamily="34" charset="0"/>
                        </a:rPr>
                        <a:t>Diameter</a:t>
                      </a:r>
                      <a:endParaRPr lang="pt-PT" dirty="0" smtClean="0">
                        <a:latin typeface="Calibri" pitchFamily="34" charset="0"/>
                      </a:endParaRPr>
                    </a:p>
                    <a:p>
                      <a:pPr algn="ctr"/>
                      <a:r>
                        <a:rPr lang="pt-PT" sz="1600" dirty="0" smtClean="0">
                          <a:latin typeface="Calibri" pitchFamily="34" charset="0"/>
                        </a:rPr>
                        <a:t>‘’</a:t>
                      </a:r>
                      <a:endParaRPr lang="pt-PT" sz="16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err="1" smtClean="0">
                          <a:latin typeface="Calibri" pitchFamily="34" charset="0"/>
                        </a:rPr>
                        <a:t>Power</a:t>
                      </a:r>
                      <a:endParaRPr lang="pt-PT" dirty="0" smtClean="0">
                        <a:latin typeface="Calibri" pitchFamily="34" charset="0"/>
                      </a:endParaRPr>
                    </a:p>
                    <a:p>
                      <a:pPr algn="ctr"/>
                      <a:r>
                        <a:rPr lang="pt-PT" sz="1600" dirty="0" smtClean="0">
                          <a:latin typeface="Calibri" pitchFamily="34" charset="0"/>
                        </a:rPr>
                        <a:t>MW</a:t>
                      </a:r>
                      <a:endParaRPr lang="pt-PT" sz="16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pt-PT" dirty="0">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TRA-N-283</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pt-PT" sz="1600" dirty="0" smtClean="0">
                          <a:solidFill>
                            <a:schemeClr val="bg1">
                              <a:lumMod val="50000"/>
                            </a:schemeClr>
                          </a:solidFill>
                          <a:latin typeface="Calibri" pitchFamily="34" charset="0"/>
                        </a:rPr>
                        <a:t>Pipeline Celorico -</a:t>
                      </a:r>
                      <a:r>
                        <a:rPr lang="pt-PT" sz="1600" dirty="0" err="1" smtClean="0">
                          <a:solidFill>
                            <a:schemeClr val="bg1">
                              <a:lumMod val="50000"/>
                            </a:schemeClr>
                          </a:solidFill>
                          <a:latin typeface="Calibri" pitchFamily="34" charset="0"/>
                        </a:rPr>
                        <a:t>Spanish</a:t>
                      </a:r>
                      <a:r>
                        <a:rPr lang="pt-PT" sz="1600" dirty="0" smtClean="0">
                          <a:solidFill>
                            <a:schemeClr val="bg1">
                              <a:lumMod val="50000"/>
                            </a:schemeClr>
                          </a:solidFill>
                          <a:latin typeface="Calibri" pitchFamily="34" charset="0"/>
                        </a:rPr>
                        <a:t> </a:t>
                      </a:r>
                      <a:r>
                        <a:rPr lang="pt-PT" sz="1600" dirty="0" err="1" smtClean="0">
                          <a:solidFill>
                            <a:schemeClr val="bg1">
                              <a:lumMod val="50000"/>
                            </a:schemeClr>
                          </a:solidFill>
                          <a:latin typeface="Calibri" pitchFamily="34" charset="0"/>
                        </a:rPr>
                        <a:t>Border</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err="1" smtClean="0">
                          <a:solidFill>
                            <a:schemeClr val="bg1">
                              <a:lumMod val="50000"/>
                            </a:schemeClr>
                          </a:solidFill>
                          <a:latin typeface="Calibri" pitchFamily="34" charset="0"/>
                        </a:rPr>
                        <a:t>Entry</a:t>
                      </a:r>
                      <a:r>
                        <a:rPr lang="pt-PT" sz="1600" dirty="0" smtClean="0">
                          <a:solidFill>
                            <a:schemeClr val="bg1">
                              <a:lumMod val="50000"/>
                            </a:schemeClr>
                          </a:solidFill>
                          <a:latin typeface="Calibri" pitchFamily="34" charset="0"/>
                        </a:rPr>
                        <a:t>: 75</a:t>
                      </a:r>
                    </a:p>
                    <a:p>
                      <a:pPr algn="ctr"/>
                      <a:r>
                        <a:rPr lang="pt-PT" sz="1600" dirty="0" smtClean="0">
                          <a:solidFill>
                            <a:schemeClr val="bg1">
                              <a:lumMod val="50000"/>
                            </a:schemeClr>
                          </a:solidFill>
                          <a:latin typeface="Calibri" pitchFamily="34" charset="0"/>
                        </a:rPr>
                        <a:t>Exit:    50</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162</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28</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pt-PT" dirty="0">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pt-PT" sz="1600" dirty="0" smtClean="0">
                          <a:solidFill>
                            <a:schemeClr val="bg1">
                              <a:lumMod val="50000"/>
                            </a:schemeClr>
                          </a:solidFill>
                          <a:latin typeface="Calibri" pitchFamily="34" charset="0"/>
                        </a:rPr>
                        <a:t>TRA-N-284</a:t>
                      </a:r>
                    </a:p>
                    <a:p>
                      <a:pPr algn="ct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pt-PT" sz="1600" dirty="0" smtClean="0">
                          <a:solidFill>
                            <a:schemeClr val="bg1">
                              <a:lumMod val="50000"/>
                            </a:schemeClr>
                          </a:solidFill>
                          <a:latin typeface="Calibri" pitchFamily="34" charset="0"/>
                        </a:rPr>
                        <a:t>Cantanhede Compressor Station</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err="1" smtClean="0">
                          <a:solidFill>
                            <a:schemeClr val="bg1">
                              <a:lumMod val="50000"/>
                            </a:schemeClr>
                          </a:solidFill>
                          <a:latin typeface="Calibri" pitchFamily="34" charset="0"/>
                        </a:rPr>
                        <a:t>Entry</a:t>
                      </a:r>
                      <a:r>
                        <a:rPr lang="pt-PT" sz="1600" dirty="0" smtClean="0">
                          <a:solidFill>
                            <a:schemeClr val="bg1">
                              <a:lumMod val="50000"/>
                            </a:schemeClr>
                          </a:solidFill>
                          <a:latin typeface="Calibri" pitchFamily="34" charset="0"/>
                        </a:rPr>
                        <a:t>: 107</a:t>
                      </a:r>
                    </a:p>
                    <a:p>
                      <a:pPr algn="ctr"/>
                      <a:r>
                        <a:rPr lang="pt-PT" sz="1600" dirty="0" smtClean="0">
                          <a:solidFill>
                            <a:schemeClr val="bg1">
                              <a:lumMod val="50000"/>
                            </a:schemeClr>
                          </a:solidFill>
                          <a:latin typeface="Calibri" pitchFamily="34" charset="0"/>
                        </a:rPr>
                        <a:t>Exit:     97</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12</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pt-PT" dirty="0">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pt-PT" sz="1600" dirty="0" smtClean="0">
                          <a:solidFill>
                            <a:schemeClr val="bg1">
                              <a:lumMod val="50000"/>
                            </a:schemeClr>
                          </a:solidFill>
                          <a:latin typeface="Calibri" pitchFamily="34" charset="0"/>
                        </a:rPr>
                        <a:t>TRA-N-285</a:t>
                      </a:r>
                    </a:p>
                    <a:p>
                      <a:pPr algn="ct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pt-PT" sz="1600" dirty="0" smtClean="0">
                          <a:solidFill>
                            <a:schemeClr val="bg1">
                              <a:lumMod val="50000"/>
                            </a:schemeClr>
                          </a:solidFill>
                          <a:latin typeface="Calibri" pitchFamily="34" charset="0"/>
                        </a:rPr>
                        <a:t>Pipeline Cantanhede -Mangualde</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Entry:141.4</a:t>
                      </a:r>
                    </a:p>
                    <a:p>
                      <a:pPr algn="ctr"/>
                      <a:r>
                        <a:rPr lang="pt-PT" sz="1600" dirty="0" smtClean="0">
                          <a:solidFill>
                            <a:schemeClr val="bg1">
                              <a:lumMod val="50000"/>
                            </a:schemeClr>
                          </a:solidFill>
                          <a:latin typeface="Calibri" pitchFamily="34" charset="0"/>
                        </a:rPr>
                        <a:t>Exit:   141.4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67</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28</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a:t>
                      </a:r>
                    </a:p>
                    <a:p>
                      <a:pPr algn="ct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37" name="Oval 56"/>
          <p:cNvSpPr>
            <a:spLocks noChangeAspect="1" noChangeArrowheads="1"/>
          </p:cNvSpPr>
          <p:nvPr/>
        </p:nvSpPr>
        <p:spPr bwMode="auto">
          <a:xfrm>
            <a:off x="780328" y="4581128"/>
            <a:ext cx="199815" cy="201648"/>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smtClean="0">
                <a:solidFill>
                  <a:prstClr val="white"/>
                </a:solidFill>
                <a:latin typeface="Verdana" pitchFamily="34" charset="0"/>
              </a:rPr>
              <a:t>1</a:t>
            </a:r>
            <a:endParaRPr lang="es-ES" sz="1200" dirty="0">
              <a:solidFill>
                <a:prstClr val="white"/>
              </a:solidFill>
              <a:latin typeface="Verdana" pitchFamily="34" charset="0"/>
            </a:endParaRPr>
          </a:p>
        </p:txBody>
      </p:sp>
      <p:sp>
        <p:nvSpPr>
          <p:cNvPr id="38" name="Oval 56"/>
          <p:cNvSpPr>
            <a:spLocks noChangeAspect="1" noChangeArrowheads="1"/>
          </p:cNvSpPr>
          <p:nvPr/>
        </p:nvSpPr>
        <p:spPr bwMode="auto">
          <a:xfrm>
            <a:off x="780328" y="5145206"/>
            <a:ext cx="199816" cy="201649"/>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2</a:t>
            </a:r>
            <a:endParaRPr lang="es-ES" sz="1200" dirty="0">
              <a:solidFill>
                <a:prstClr val="white"/>
              </a:solidFill>
              <a:latin typeface="Verdana" pitchFamily="34" charset="0"/>
            </a:endParaRPr>
          </a:p>
        </p:txBody>
      </p:sp>
      <p:sp>
        <p:nvSpPr>
          <p:cNvPr id="40" name="Oval 56"/>
          <p:cNvSpPr>
            <a:spLocks noChangeAspect="1" noChangeArrowheads="1"/>
          </p:cNvSpPr>
          <p:nvPr/>
        </p:nvSpPr>
        <p:spPr bwMode="auto">
          <a:xfrm>
            <a:off x="780328" y="5767005"/>
            <a:ext cx="199815" cy="201647"/>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3</a:t>
            </a:r>
            <a:endParaRPr lang="es-ES" sz="1200" dirty="0">
              <a:solidFill>
                <a:prstClr val="white"/>
              </a:solidFill>
              <a:latin typeface="Verdana" pitchFamily="34" charset="0"/>
            </a:endParaRPr>
          </a:p>
        </p:txBody>
      </p:sp>
    </p:spTree>
    <p:extLst>
      <p:ext uri="{BB962C8B-B14F-4D97-AF65-F5344CB8AC3E}">
        <p14:creationId xmlns:p14="http://schemas.microsoft.com/office/powerpoint/2010/main" val="3279675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198935" y="810532"/>
            <a:ext cx="7045474" cy="5186770"/>
            <a:chOff x="1198935" y="929163"/>
            <a:chExt cx="7045474" cy="518677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55" t="12475" r="4405" b="5143"/>
            <a:stretch/>
          </p:blipFill>
          <p:spPr bwMode="auto">
            <a:xfrm>
              <a:off x="1198935" y="929163"/>
              <a:ext cx="7045474" cy="518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Oval 56"/>
            <p:cNvSpPr>
              <a:spLocks noChangeAspect="1" noChangeArrowheads="1"/>
            </p:cNvSpPr>
            <p:nvPr/>
          </p:nvSpPr>
          <p:spPr bwMode="auto">
            <a:xfrm>
              <a:off x="3649330" y="2197720"/>
              <a:ext cx="155322" cy="156746"/>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1</a:t>
              </a:r>
              <a:endParaRPr lang="es-ES" sz="1200" dirty="0">
                <a:solidFill>
                  <a:prstClr val="white"/>
                </a:solidFill>
                <a:latin typeface="Verdana" pitchFamily="34" charset="0"/>
              </a:endParaRPr>
            </a:p>
          </p:txBody>
        </p:sp>
        <p:sp>
          <p:nvSpPr>
            <p:cNvPr id="30" name="Oval 56"/>
            <p:cNvSpPr>
              <a:spLocks noChangeAspect="1" noChangeArrowheads="1"/>
            </p:cNvSpPr>
            <p:nvPr/>
          </p:nvSpPr>
          <p:spPr bwMode="auto">
            <a:xfrm>
              <a:off x="3930416" y="2406608"/>
              <a:ext cx="155322" cy="156746"/>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2</a:t>
              </a:r>
              <a:endParaRPr lang="es-ES" sz="1200" dirty="0">
                <a:solidFill>
                  <a:prstClr val="white"/>
                </a:solidFill>
                <a:latin typeface="Verdana" pitchFamily="34" charset="0"/>
              </a:endParaRPr>
            </a:p>
          </p:txBody>
        </p:sp>
        <p:sp>
          <p:nvSpPr>
            <p:cNvPr id="31" name="22 Triángulo isósceles"/>
            <p:cNvSpPr/>
            <p:nvPr/>
          </p:nvSpPr>
          <p:spPr>
            <a:xfrm>
              <a:off x="3797652" y="2489992"/>
              <a:ext cx="132764" cy="146725"/>
            </a:xfrm>
            <a:prstGeom prst="triangle">
              <a:avLst/>
            </a:prstGeom>
            <a:solidFill>
              <a:srgbClr val="007AAE"/>
            </a:solidFill>
            <a:ln>
              <a:solidFill>
                <a:srgbClr val="007AA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endParaRPr lang="en-US" sz="1800" b="0" dirty="0">
                <a:solidFill>
                  <a:prstClr val="white"/>
                </a:solidFill>
              </a:endParaRPr>
            </a:p>
          </p:txBody>
        </p:sp>
        <p:sp>
          <p:nvSpPr>
            <p:cNvPr id="35" name="17 Forma libre"/>
            <p:cNvSpPr/>
            <p:nvPr/>
          </p:nvSpPr>
          <p:spPr>
            <a:xfrm rot="14863431" flipV="1">
              <a:off x="3466536" y="2373753"/>
              <a:ext cx="407584" cy="292862"/>
            </a:xfrm>
            <a:custGeom>
              <a:avLst/>
              <a:gdLst>
                <a:gd name="connsiteX0" fmla="*/ 371475 w 371475"/>
                <a:gd name="connsiteY0" fmla="*/ 304800 h 304800"/>
                <a:gd name="connsiteX1" fmla="*/ 323850 w 371475"/>
                <a:gd name="connsiteY1" fmla="*/ 276225 h 304800"/>
                <a:gd name="connsiteX2" fmla="*/ 314325 w 371475"/>
                <a:gd name="connsiteY2" fmla="*/ 247650 h 304800"/>
                <a:gd name="connsiteX3" fmla="*/ 266700 w 371475"/>
                <a:gd name="connsiteY3" fmla="*/ 190500 h 304800"/>
                <a:gd name="connsiteX4" fmla="*/ 238125 w 371475"/>
                <a:gd name="connsiteY4" fmla="*/ 180975 h 304800"/>
                <a:gd name="connsiteX5" fmla="*/ 142875 w 371475"/>
                <a:gd name="connsiteY5" fmla="*/ 85725 h 304800"/>
                <a:gd name="connsiteX6" fmla="*/ 76200 w 371475"/>
                <a:gd name="connsiteY6" fmla="*/ 28575 h 304800"/>
                <a:gd name="connsiteX7" fmla="*/ 38100 w 371475"/>
                <a:gd name="connsiteY7" fmla="*/ 19050 h 304800"/>
                <a:gd name="connsiteX8" fmla="*/ 9525 w 371475"/>
                <a:gd name="connsiteY8" fmla="*/ 9525 h 304800"/>
                <a:gd name="connsiteX9" fmla="*/ 0 w 37147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304800">
                  <a:moveTo>
                    <a:pt x="371475" y="304800"/>
                  </a:moveTo>
                  <a:cubicBezTo>
                    <a:pt x="355600" y="295275"/>
                    <a:pt x="336941" y="289316"/>
                    <a:pt x="323850" y="276225"/>
                  </a:cubicBezTo>
                  <a:cubicBezTo>
                    <a:pt x="316750" y="269125"/>
                    <a:pt x="318815" y="256630"/>
                    <a:pt x="314325" y="247650"/>
                  </a:cubicBezTo>
                  <a:cubicBezTo>
                    <a:pt x="305540" y="230079"/>
                    <a:pt x="282499" y="201033"/>
                    <a:pt x="266700" y="190500"/>
                  </a:cubicBezTo>
                  <a:cubicBezTo>
                    <a:pt x="258346" y="184931"/>
                    <a:pt x="247650" y="184150"/>
                    <a:pt x="238125" y="180975"/>
                  </a:cubicBezTo>
                  <a:cubicBezTo>
                    <a:pt x="136525" y="28575"/>
                    <a:pt x="269875" y="212725"/>
                    <a:pt x="142875" y="85725"/>
                  </a:cubicBezTo>
                  <a:cubicBezTo>
                    <a:pt x="123811" y="66661"/>
                    <a:pt x="100638" y="40794"/>
                    <a:pt x="76200" y="28575"/>
                  </a:cubicBezTo>
                  <a:cubicBezTo>
                    <a:pt x="64491" y="22721"/>
                    <a:pt x="50687" y="22646"/>
                    <a:pt x="38100" y="19050"/>
                  </a:cubicBezTo>
                  <a:cubicBezTo>
                    <a:pt x="28446" y="16292"/>
                    <a:pt x="18505" y="14015"/>
                    <a:pt x="9525" y="9525"/>
                  </a:cubicBezTo>
                  <a:cubicBezTo>
                    <a:pt x="5509" y="7517"/>
                    <a:pt x="3175" y="3175"/>
                    <a:pt x="0" y="0"/>
                  </a:cubicBezTo>
                </a:path>
              </a:pathLst>
            </a:custGeom>
            <a:noFill/>
            <a:ln w="57150">
              <a:solidFill>
                <a:srgbClr val="007AA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endParaRPr lang="en-US" sz="1800" b="0">
                <a:solidFill>
                  <a:prstClr val="white"/>
                </a:solidFill>
              </a:endParaRPr>
            </a:p>
          </p:txBody>
        </p:sp>
      </p:grpSp>
      <p:sp>
        <p:nvSpPr>
          <p:cNvPr id="4" name="3 Forma libre"/>
          <p:cNvSpPr/>
          <p:nvPr/>
        </p:nvSpPr>
        <p:spPr bwMode="auto">
          <a:xfrm>
            <a:off x="3084394" y="1052736"/>
            <a:ext cx="2169994" cy="1897039"/>
          </a:xfrm>
          <a:custGeom>
            <a:avLst/>
            <a:gdLst>
              <a:gd name="connsiteX0" fmla="*/ 0 w 2169994"/>
              <a:gd name="connsiteY0" fmla="*/ 0 h 1897039"/>
              <a:gd name="connsiteX1" fmla="*/ 122830 w 2169994"/>
              <a:gd name="connsiteY1" fmla="*/ 259308 h 1897039"/>
              <a:gd name="connsiteX2" fmla="*/ 272955 w 2169994"/>
              <a:gd name="connsiteY2" fmla="*/ 477672 h 1897039"/>
              <a:gd name="connsiteX3" fmla="*/ 409433 w 2169994"/>
              <a:gd name="connsiteY3" fmla="*/ 600502 h 1897039"/>
              <a:gd name="connsiteX4" fmla="*/ 477672 w 2169994"/>
              <a:gd name="connsiteY4" fmla="*/ 600502 h 1897039"/>
              <a:gd name="connsiteX5" fmla="*/ 627797 w 2169994"/>
              <a:gd name="connsiteY5" fmla="*/ 791570 h 1897039"/>
              <a:gd name="connsiteX6" fmla="*/ 723331 w 2169994"/>
              <a:gd name="connsiteY6" fmla="*/ 914400 h 1897039"/>
              <a:gd name="connsiteX7" fmla="*/ 736979 w 2169994"/>
              <a:gd name="connsiteY7" fmla="*/ 1050878 h 1897039"/>
              <a:gd name="connsiteX8" fmla="*/ 750627 w 2169994"/>
              <a:gd name="connsiteY8" fmla="*/ 1173708 h 1897039"/>
              <a:gd name="connsiteX9" fmla="*/ 723331 w 2169994"/>
              <a:gd name="connsiteY9" fmla="*/ 1323833 h 1897039"/>
              <a:gd name="connsiteX10" fmla="*/ 928048 w 2169994"/>
              <a:gd name="connsiteY10" fmla="*/ 1596788 h 1897039"/>
              <a:gd name="connsiteX11" fmla="*/ 1105469 w 2169994"/>
              <a:gd name="connsiteY11" fmla="*/ 1828800 h 1897039"/>
              <a:gd name="connsiteX12" fmla="*/ 1187355 w 2169994"/>
              <a:gd name="connsiteY12" fmla="*/ 1897039 h 1897039"/>
              <a:gd name="connsiteX13" fmla="*/ 1569493 w 2169994"/>
              <a:gd name="connsiteY13" fmla="*/ 1828800 h 1897039"/>
              <a:gd name="connsiteX14" fmla="*/ 1760561 w 2169994"/>
              <a:gd name="connsiteY14" fmla="*/ 1856096 h 1897039"/>
              <a:gd name="connsiteX15" fmla="*/ 1992573 w 2169994"/>
              <a:gd name="connsiteY15" fmla="*/ 1883391 h 1897039"/>
              <a:gd name="connsiteX16" fmla="*/ 2169994 w 2169994"/>
              <a:gd name="connsiteY16" fmla="*/ 1883391 h 18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994" h="1897039">
                <a:moveTo>
                  <a:pt x="0" y="0"/>
                </a:moveTo>
                <a:cubicBezTo>
                  <a:pt x="38669" y="89848"/>
                  <a:pt x="77338" y="179696"/>
                  <a:pt x="122830" y="259308"/>
                </a:cubicBezTo>
                <a:cubicBezTo>
                  <a:pt x="168322" y="338920"/>
                  <a:pt x="225188" y="420806"/>
                  <a:pt x="272955" y="477672"/>
                </a:cubicBezTo>
                <a:cubicBezTo>
                  <a:pt x="320722" y="534538"/>
                  <a:pt x="375314" y="580030"/>
                  <a:pt x="409433" y="600502"/>
                </a:cubicBezTo>
                <a:cubicBezTo>
                  <a:pt x="443552" y="620974"/>
                  <a:pt x="441278" y="568657"/>
                  <a:pt x="477672" y="600502"/>
                </a:cubicBezTo>
                <a:cubicBezTo>
                  <a:pt x="514066" y="632347"/>
                  <a:pt x="627797" y="791570"/>
                  <a:pt x="627797" y="791570"/>
                </a:cubicBezTo>
                <a:cubicBezTo>
                  <a:pt x="668740" y="843886"/>
                  <a:pt x="705134" y="871182"/>
                  <a:pt x="723331" y="914400"/>
                </a:cubicBezTo>
                <a:cubicBezTo>
                  <a:pt x="741528" y="957618"/>
                  <a:pt x="732430" y="1007660"/>
                  <a:pt x="736979" y="1050878"/>
                </a:cubicBezTo>
                <a:cubicBezTo>
                  <a:pt x="741528" y="1094096"/>
                  <a:pt x="752902" y="1128216"/>
                  <a:pt x="750627" y="1173708"/>
                </a:cubicBezTo>
                <a:cubicBezTo>
                  <a:pt x="748352" y="1219200"/>
                  <a:pt x="693761" y="1253320"/>
                  <a:pt x="723331" y="1323833"/>
                </a:cubicBezTo>
                <a:cubicBezTo>
                  <a:pt x="752901" y="1394346"/>
                  <a:pt x="864358" y="1512627"/>
                  <a:pt x="928048" y="1596788"/>
                </a:cubicBezTo>
                <a:cubicBezTo>
                  <a:pt x="991738" y="1680949"/>
                  <a:pt x="1062251" y="1778758"/>
                  <a:pt x="1105469" y="1828800"/>
                </a:cubicBezTo>
                <a:cubicBezTo>
                  <a:pt x="1148687" y="1878842"/>
                  <a:pt x="1110018" y="1897039"/>
                  <a:pt x="1187355" y="1897039"/>
                </a:cubicBezTo>
                <a:cubicBezTo>
                  <a:pt x="1264692" y="1897039"/>
                  <a:pt x="1473959" y="1835624"/>
                  <a:pt x="1569493" y="1828800"/>
                </a:cubicBezTo>
                <a:cubicBezTo>
                  <a:pt x="1665027" y="1821976"/>
                  <a:pt x="1690048" y="1846998"/>
                  <a:pt x="1760561" y="1856096"/>
                </a:cubicBezTo>
                <a:cubicBezTo>
                  <a:pt x="1831074" y="1865194"/>
                  <a:pt x="1924334" y="1878842"/>
                  <a:pt x="1992573" y="1883391"/>
                </a:cubicBezTo>
                <a:cubicBezTo>
                  <a:pt x="2060812" y="1887940"/>
                  <a:pt x="2151797" y="1885666"/>
                  <a:pt x="2169994" y="1883391"/>
                </a:cubicBezTo>
              </a:path>
            </a:pathLst>
          </a:custGeom>
          <a:noFill/>
          <a:ln w="28575" cap="flat" cmpd="sng" algn="ctr">
            <a:solidFill>
              <a:srgbClr val="00B0F0"/>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3" name="CaixaDeTexto 2"/>
          <p:cNvSpPr txBox="1"/>
          <p:nvPr/>
        </p:nvSpPr>
        <p:spPr>
          <a:xfrm>
            <a:off x="35496" y="-243408"/>
            <a:ext cx="9556863" cy="830997"/>
          </a:xfrm>
          <a:prstGeom prst="rect">
            <a:avLst/>
          </a:prstGeom>
          <a:noFill/>
          <a:ln>
            <a:noFill/>
          </a:ln>
        </p:spPr>
        <p:txBody>
          <a:bodyPr vert="horz" wrap="square" lIns="0" tIns="0" rIns="0" bIns="0" numCol="1" anchor="b" anchorCtr="0" compatLnSpc="1">
            <a:prstTxWarp prst="textNoShape">
              <a:avLst/>
            </a:prstTxWarp>
          </a:bodyPr>
          <a:lstStyle>
            <a:lvl1pPr marL="354013" indent="-354013" algn="just" defTabSz="571500" eaLnBrk="0" hangingPunct="0">
              <a:defRPr>
                <a:latin typeface="+mj-lt"/>
                <a:ea typeface="+mj-ea"/>
                <a:cs typeface="+mj-cs"/>
              </a:defRPr>
            </a:lvl1pPr>
            <a:lvl2pPr defTabSz="571500" eaLnBrk="0" hangingPunct="0">
              <a:defRPr sz="2800"/>
            </a:lvl2pPr>
            <a:lvl3pPr defTabSz="571500" eaLnBrk="0" hangingPunct="0">
              <a:defRPr sz="2800"/>
            </a:lvl3pPr>
            <a:lvl4pPr defTabSz="571500" eaLnBrk="0" hangingPunct="0">
              <a:defRPr sz="2800"/>
            </a:lvl4pPr>
            <a:lvl5pPr defTabSz="571500" eaLnBrk="0" hangingPunct="0">
              <a:defRPr sz="2800"/>
            </a:lvl5pPr>
            <a:lvl6pPr marL="457200" defTabSz="571500" eaLnBrk="0" fontAlgn="base" hangingPunct="0">
              <a:spcBef>
                <a:spcPct val="0"/>
              </a:spcBef>
              <a:spcAft>
                <a:spcPct val="0"/>
              </a:spcAft>
              <a:defRPr sz="2800"/>
            </a:lvl6pPr>
            <a:lvl7pPr marL="914400" defTabSz="571500" eaLnBrk="0" fontAlgn="base" hangingPunct="0">
              <a:spcBef>
                <a:spcPct val="0"/>
              </a:spcBef>
              <a:spcAft>
                <a:spcPct val="0"/>
              </a:spcAft>
              <a:defRPr sz="2800"/>
            </a:lvl7pPr>
            <a:lvl8pPr marL="1371600" defTabSz="571500" eaLnBrk="0" fontAlgn="base" hangingPunct="0">
              <a:spcBef>
                <a:spcPct val="0"/>
              </a:spcBef>
              <a:spcAft>
                <a:spcPct val="0"/>
              </a:spcAft>
              <a:defRPr sz="2800"/>
            </a:lvl8pPr>
            <a:lvl9pPr marL="1828800" defTabSz="571500" eaLnBrk="0" fontAlgn="base" hangingPunct="0">
              <a:spcBef>
                <a:spcPct val="0"/>
              </a:spcBef>
              <a:spcAft>
                <a:spcPct val="0"/>
              </a:spcAft>
              <a:defRPr sz="2800"/>
            </a:lvl9pPr>
          </a:lstStyle>
          <a:p>
            <a:r>
              <a:rPr lang="pt-PT" dirty="0"/>
              <a:t>PCI 5.4. </a:t>
            </a:r>
            <a:r>
              <a:rPr lang="pt-PT" dirty="0" smtClean="0"/>
              <a:t>- 3</a:t>
            </a:r>
            <a:r>
              <a:rPr lang="pt-PT" baseline="30000" dirty="0" smtClean="0"/>
              <a:t>rd</a:t>
            </a:r>
            <a:r>
              <a:rPr lang="pt-PT" dirty="0" smtClean="0"/>
              <a:t> </a:t>
            </a:r>
            <a:r>
              <a:rPr lang="pt-PT" dirty="0"/>
              <a:t>Interconnection point between Portugal and Spain</a:t>
            </a:r>
          </a:p>
        </p:txBody>
      </p:sp>
      <p:sp>
        <p:nvSpPr>
          <p:cNvPr id="2" name="CaixaDeTexto 1"/>
          <p:cNvSpPr txBox="1"/>
          <p:nvPr/>
        </p:nvSpPr>
        <p:spPr>
          <a:xfrm>
            <a:off x="116964" y="1162050"/>
            <a:ext cx="1152525" cy="400110"/>
          </a:xfrm>
          <a:prstGeom prst="rect">
            <a:avLst/>
          </a:prstGeom>
          <a:noFill/>
        </p:spPr>
        <p:txBody>
          <a:bodyPr wrap="square" rtlCol="0">
            <a:spAutoFit/>
          </a:bodyPr>
          <a:lstStyle/>
          <a:p>
            <a:pPr defTabSz="457200"/>
            <a:r>
              <a:rPr lang="pt-PT" sz="2000" dirty="0" err="1" smtClean="0">
                <a:solidFill>
                  <a:srgbClr val="1F497D"/>
                </a:solidFill>
                <a:latin typeface="Calibri" pitchFamily="34" charset="0"/>
                <a:ea typeface="MS PGothic" pitchFamily="34" charset="-128"/>
                <a:cs typeface="+mn-cs"/>
              </a:rPr>
              <a:t>Spain</a:t>
            </a:r>
            <a:endParaRPr lang="pt-PT" sz="2000" dirty="0">
              <a:solidFill>
                <a:srgbClr val="1F497D"/>
              </a:solidFill>
              <a:latin typeface="Calibri" pitchFamily="34" charset="0"/>
              <a:ea typeface="MS PGothic" pitchFamily="34" charset="-128"/>
              <a:cs typeface="+mn-cs"/>
            </a:endParaRPr>
          </a:p>
        </p:txBody>
      </p:sp>
      <p:graphicFrame>
        <p:nvGraphicFramePr>
          <p:cNvPr id="21" name="Tabela 35"/>
          <p:cNvGraphicFramePr>
            <a:graphicFrameLocks noGrp="1"/>
          </p:cNvGraphicFramePr>
          <p:nvPr>
            <p:extLst>
              <p:ext uri="{D42A27DB-BD31-4B8C-83A1-F6EECF244321}">
                <p14:modId xmlns:p14="http://schemas.microsoft.com/office/powerpoint/2010/main" val="1816900866"/>
              </p:ext>
            </p:extLst>
          </p:nvPr>
        </p:nvGraphicFramePr>
        <p:xfrm>
          <a:off x="539552" y="3132048"/>
          <a:ext cx="8204168" cy="2169160"/>
        </p:xfrm>
        <a:graphic>
          <a:graphicData uri="http://schemas.openxmlformats.org/drawingml/2006/table">
            <a:tbl>
              <a:tblPr firstRow="1" bandRow="1"/>
              <a:tblGrid>
                <a:gridCol w="2260293"/>
                <a:gridCol w="1982905"/>
                <a:gridCol w="1085394"/>
                <a:gridCol w="936104"/>
                <a:gridCol w="1105976"/>
                <a:gridCol w="833496"/>
              </a:tblGrid>
              <a:tr h="1714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800" dirty="0" smtClean="0">
                          <a:latin typeface="Calibri" pitchFamily="34" charset="0"/>
                        </a:rPr>
                        <a:t>ENTSOG </a:t>
                      </a:r>
                      <a:r>
                        <a:rPr lang="pt-PT" sz="1800" dirty="0" err="1" smtClean="0">
                          <a:latin typeface="Calibri" pitchFamily="34" charset="0"/>
                        </a:rPr>
                        <a:t>Code</a:t>
                      </a:r>
                      <a:endParaRPr lang="pt-PT" sz="18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800" dirty="0" err="1" smtClean="0">
                          <a:latin typeface="Calibri" pitchFamily="34" charset="0"/>
                        </a:rPr>
                        <a:t>Infrastructures</a:t>
                      </a:r>
                      <a:endParaRPr lang="pt-PT" sz="18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800" dirty="0" err="1" smtClean="0">
                          <a:latin typeface="Calibri" pitchFamily="34" charset="0"/>
                        </a:rPr>
                        <a:t>Capacity</a:t>
                      </a:r>
                      <a:endParaRPr lang="pt-PT" sz="1800" dirty="0" smtClean="0">
                        <a:latin typeface="Calibri" pitchFamily="34" charset="0"/>
                      </a:endParaRPr>
                    </a:p>
                    <a:p>
                      <a:pPr algn="ctr"/>
                      <a:r>
                        <a:rPr lang="pt-PT" sz="1800" dirty="0" err="1" smtClean="0">
                          <a:latin typeface="Calibri" pitchFamily="34" charset="0"/>
                        </a:rPr>
                        <a:t>GWh</a:t>
                      </a:r>
                      <a:r>
                        <a:rPr lang="pt-PT" sz="1800" dirty="0" smtClean="0">
                          <a:latin typeface="Calibri" pitchFamily="34" charset="0"/>
                        </a:rPr>
                        <a:t>/d</a:t>
                      </a:r>
                      <a:endParaRPr lang="pt-PT" sz="18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800" dirty="0" smtClean="0">
                          <a:latin typeface="Calibri" pitchFamily="34" charset="0"/>
                        </a:rPr>
                        <a:t>Length</a:t>
                      </a:r>
                    </a:p>
                    <a:p>
                      <a:pPr algn="ctr"/>
                      <a:r>
                        <a:rPr lang="pt-PT" sz="1800" dirty="0" smtClean="0">
                          <a:latin typeface="Calibri" pitchFamily="34" charset="0"/>
                        </a:rPr>
                        <a:t>km</a:t>
                      </a:r>
                      <a:endParaRPr lang="pt-PT" sz="18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800" dirty="0" err="1" smtClean="0">
                          <a:latin typeface="Calibri" pitchFamily="34" charset="0"/>
                        </a:rPr>
                        <a:t>Diameter</a:t>
                      </a:r>
                      <a:endParaRPr lang="pt-PT" sz="1800" dirty="0" smtClean="0">
                        <a:latin typeface="Calibri" pitchFamily="34" charset="0"/>
                      </a:endParaRPr>
                    </a:p>
                    <a:p>
                      <a:pPr algn="ctr"/>
                      <a:r>
                        <a:rPr lang="pt-PT" sz="1800" dirty="0" smtClean="0">
                          <a:latin typeface="Calibri" pitchFamily="34" charset="0"/>
                        </a:rPr>
                        <a:t>‘’</a:t>
                      </a:r>
                      <a:endParaRPr lang="pt-PT" sz="18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800" dirty="0" err="1" smtClean="0">
                          <a:latin typeface="Calibri" pitchFamily="34" charset="0"/>
                        </a:rPr>
                        <a:t>Power</a:t>
                      </a:r>
                      <a:endParaRPr lang="pt-PT" sz="1800" dirty="0" smtClean="0">
                        <a:latin typeface="Calibri" pitchFamily="34" charset="0"/>
                      </a:endParaRPr>
                    </a:p>
                    <a:p>
                      <a:pPr algn="ctr"/>
                      <a:r>
                        <a:rPr lang="pt-PT" sz="1800" dirty="0" smtClean="0">
                          <a:latin typeface="Calibri" pitchFamily="34" charset="0"/>
                        </a:rPr>
                        <a:t>MW</a:t>
                      </a:r>
                      <a:endParaRPr lang="pt-PT" sz="18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pt-PT" sz="1600" dirty="0" smtClean="0">
                          <a:solidFill>
                            <a:schemeClr val="bg1">
                              <a:lumMod val="50000"/>
                            </a:schemeClr>
                          </a:solidFill>
                          <a:latin typeface="Calibri" pitchFamily="34" charset="0"/>
                        </a:rPr>
                        <a:t>TRA-N-168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pt-PT" sz="1600" dirty="0" smtClean="0">
                          <a:solidFill>
                            <a:schemeClr val="bg1">
                              <a:lumMod val="50000"/>
                            </a:schemeClr>
                          </a:solidFill>
                          <a:latin typeface="Calibri" pitchFamily="34" charset="0"/>
                        </a:rPr>
                        <a:t>Pipeline Zamora-Portuguese Border</a:t>
                      </a: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Entry: 100</a:t>
                      </a:r>
                    </a:p>
                    <a:p>
                      <a:pPr algn="ctr"/>
                      <a:r>
                        <a:rPr lang="pt-PT" sz="1600" dirty="0" smtClean="0">
                          <a:solidFill>
                            <a:schemeClr val="bg1">
                              <a:lumMod val="50000"/>
                            </a:schemeClr>
                          </a:solidFill>
                          <a:latin typeface="Calibri" pitchFamily="34" charset="0"/>
                        </a:rPr>
                        <a:t>Exit:</a:t>
                      </a:r>
                      <a:r>
                        <a:rPr lang="pt-PT" sz="1600" baseline="0" dirty="0" smtClean="0">
                          <a:solidFill>
                            <a:schemeClr val="bg1">
                              <a:lumMod val="50000"/>
                            </a:schemeClr>
                          </a:solidFill>
                          <a:latin typeface="Calibri" pitchFamily="34" charset="0"/>
                        </a:rPr>
                        <a:t> 100</a:t>
                      </a:r>
                      <a:endParaRPr lang="pt-PT" sz="1600" dirty="0" smtClean="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85</a:t>
                      </a: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28</a:t>
                      </a: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vMerge="1">
                  <a:txBody>
                    <a:bodyPr/>
                    <a:lstStyle/>
                    <a:p>
                      <a:pPr algn="ctr"/>
                      <a:endParaRPr lang="pt-PT" sz="14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pt-PT" sz="1600" dirty="0" smtClean="0">
                          <a:solidFill>
                            <a:schemeClr val="bg1">
                              <a:lumMod val="50000"/>
                            </a:schemeClr>
                          </a:solidFill>
                          <a:latin typeface="Calibri" pitchFamily="34" charset="0"/>
                        </a:rPr>
                        <a:t>Zamora CS</a:t>
                      </a: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algn="ctr"/>
                      <a:endParaRPr lang="pt-PT" sz="1400" dirty="0" smtClean="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23</a:t>
                      </a: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vMerge="1">
                  <a:txBody>
                    <a:bodyPr/>
                    <a:lstStyle/>
                    <a:p>
                      <a:pPr algn="ctr"/>
                      <a:endParaRPr lang="pt-PT" sz="14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chemeClr val="bg1">
                              <a:lumMod val="50000"/>
                            </a:schemeClr>
                          </a:solidFill>
                          <a:effectLst/>
                          <a:latin typeface="Calibri" pitchFamily="34" charset="0"/>
                        </a:rPr>
                        <a:t>Core network reinforcements in Spain</a:t>
                      </a:r>
                      <a:endParaRPr lang="pt-PT" sz="14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solidFill>
                            <a:schemeClr val="bg1">
                              <a:lumMod val="50000"/>
                            </a:schemeClr>
                          </a:solidFill>
                          <a:effectLst/>
                          <a:latin typeface="Calibri" pitchFamily="34" charset="0"/>
                        </a:rPr>
                        <a:t>Core network reinforcements in Spain under study*</a:t>
                      </a:r>
                      <a:endParaRPr lang="pt-PT" sz="1600" i="1"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pPr algn="ctr"/>
                      <a:endParaRPr lang="pt-PT" sz="1400" dirty="0"/>
                    </a:p>
                  </a:txBody>
                  <a:tcPr/>
                </a:tc>
                <a:tc hMerge="1">
                  <a:txBody>
                    <a:bodyPr/>
                    <a:lstStyle/>
                    <a:p>
                      <a:pPr algn="ctr"/>
                      <a:endParaRPr lang="pt-PT" sz="1400" dirty="0"/>
                    </a:p>
                  </a:txBody>
                  <a:tcPr/>
                </a:tc>
              </a:tr>
            </a:tbl>
          </a:graphicData>
        </a:graphic>
      </p:graphicFrame>
      <p:sp>
        <p:nvSpPr>
          <p:cNvPr id="19" name="Oval 56"/>
          <p:cNvSpPr>
            <a:spLocks noChangeAspect="1" noChangeArrowheads="1"/>
          </p:cNvSpPr>
          <p:nvPr/>
        </p:nvSpPr>
        <p:spPr bwMode="auto">
          <a:xfrm>
            <a:off x="4452285" y="3886557"/>
            <a:ext cx="170854" cy="172421"/>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1</a:t>
            </a:r>
            <a:endParaRPr lang="es-ES" sz="1200" dirty="0">
              <a:solidFill>
                <a:prstClr val="white"/>
              </a:solidFill>
              <a:latin typeface="Verdana" pitchFamily="34" charset="0"/>
            </a:endParaRPr>
          </a:p>
        </p:txBody>
      </p:sp>
      <p:sp>
        <p:nvSpPr>
          <p:cNvPr id="20" name="Oval 56"/>
          <p:cNvSpPr>
            <a:spLocks noChangeAspect="1" noChangeArrowheads="1"/>
          </p:cNvSpPr>
          <p:nvPr/>
        </p:nvSpPr>
        <p:spPr bwMode="auto">
          <a:xfrm>
            <a:off x="4447514" y="4437112"/>
            <a:ext cx="170854" cy="172421"/>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smtClean="0">
                <a:solidFill>
                  <a:prstClr val="white"/>
                </a:solidFill>
                <a:latin typeface="Verdana" pitchFamily="34" charset="0"/>
              </a:rPr>
              <a:t>2</a:t>
            </a:r>
            <a:endParaRPr lang="es-ES" sz="1200" dirty="0">
              <a:solidFill>
                <a:prstClr val="white"/>
              </a:solidFill>
              <a:latin typeface="Verdana" pitchFamily="34" charset="0"/>
            </a:endParaRPr>
          </a:p>
        </p:txBody>
      </p:sp>
      <p:graphicFrame>
        <p:nvGraphicFramePr>
          <p:cNvPr id="23" name="Tabela 35"/>
          <p:cNvGraphicFramePr>
            <a:graphicFrameLocks noGrp="1"/>
          </p:cNvGraphicFramePr>
          <p:nvPr>
            <p:extLst>
              <p:ext uri="{D42A27DB-BD31-4B8C-83A1-F6EECF244321}">
                <p14:modId xmlns:p14="http://schemas.microsoft.com/office/powerpoint/2010/main" val="205418687"/>
              </p:ext>
            </p:extLst>
          </p:nvPr>
        </p:nvGraphicFramePr>
        <p:xfrm>
          <a:off x="539550" y="5290192"/>
          <a:ext cx="8198355" cy="822960"/>
        </p:xfrm>
        <a:graphic>
          <a:graphicData uri="http://schemas.openxmlformats.org/drawingml/2006/table">
            <a:tbl>
              <a:tblPr firstRow="1" bandRow="1"/>
              <a:tblGrid>
                <a:gridCol w="2267299"/>
                <a:gridCol w="1973096"/>
                <a:gridCol w="1102427"/>
                <a:gridCol w="921876"/>
                <a:gridCol w="1080120"/>
                <a:gridCol w="853537"/>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200" b="0" i="1" dirty="0" smtClean="0">
                          <a:solidFill>
                            <a:schemeClr val="bg1">
                              <a:lumMod val="50000"/>
                            </a:schemeClr>
                          </a:solidFill>
                          <a:latin typeface="Calibri" pitchFamily="34" charset="0"/>
                        </a:rPr>
                        <a:t>(*) After the submission of the info to DG ENER, Enagás has identified the following </a:t>
                      </a:r>
                      <a:r>
                        <a:rPr lang="pt-PT" sz="1200" b="1" i="1" dirty="0" smtClean="0">
                          <a:solidFill>
                            <a:schemeClr val="bg1">
                              <a:lumMod val="50000"/>
                            </a:schemeClr>
                          </a:solidFill>
                          <a:latin typeface="Calibri" pitchFamily="34" charset="0"/>
                        </a:rPr>
                        <a:t>core network reinforcements</a:t>
                      </a:r>
                      <a:endParaRPr lang="pt-PT" sz="1200" b="1" i="1"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9B0DB"/>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pt-PT" sz="1600" b="0" dirty="0" smtClean="0">
                          <a:solidFill>
                            <a:schemeClr val="bg1">
                              <a:lumMod val="50000"/>
                            </a:schemeClr>
                          </a:solidFill>
                          <a:latin typeface="Calibri" pitchFamily="34" charset="0"/>
                        </a:rPr>
                        <a:t>Guitiriz-Yela Pipeline (G6)</a:t>
                      </a:r>
                      <a:endParaRPr lang="pt-PT" sz="1600" b="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9B0DB"/>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600" b="0" dirty="0" smtClean="0">
                          <a:solidFill>
                            <a:schemeClr val="bg1">
                              <a:lumMod val="50000"/>
                            </a:schemeClr>
                          </a:solidFill>
                          <a:latin typeface="Calibri" pitchFamily="34" charset="0"/>
                        </a:rPr>
                        <a:t>Entry: 142</a:t>
                      </a:r>
                    </a:p>
                    <a:p>
                      <a:pPr algn="ctr"/>
                      <a:r>
                        <a:rPr lang="pt-PT" sz="1600" b="0" dirty="0" smtClean="0">
                          <a:solidFill>
                            <a:schemeClr val="bg1">
                              <a:lumMod val="50000"/>
                            </a:schemeClr>
                          </a:solidFill>
                          <a:latin typeface="Calibri" pitchFamily="34" charset="0"/>
                        </a:rPr>
                        <a:t>Exit: 142</a:t>
                      </a:r>
                      <a:endParaRPr lang="pt-PT" sz="1600" b="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9B0DB"/>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600" b="0" dirty="0" smtClean="0">
                          <a:solidFill>
                            <a:schemeClr val="bg1">
                              <a:lumMod val="50000"/>
                            </a:schemeClr>
                          </a:solidFill>
                          <a:latin typeface="Calibri" pitchFamily="34" charset="0"/>
                        </a:rPr>
                        <a:t>625</a:t>
                      </a:r>
                      <a:endParaRPr lang="pt-PT" sz="1600" b="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9B0DB"/>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600" b="0" dirty="0" smtClean="0">
                          <a:solidFill>
                            <a:schemeClr val="bg1">
                              <a:lumMod val="50000"/>
                            </a:schemeClr>
                          </a:solidFill>
                          <a:latin typeface="Calibri" pitchFamily="34" charset="0"/>
                        </a:rPr>
                        <a:t>26/30/32</a:t>
                      </a:r>
                      <a:endParaRPr lang="pt-PT" sz="1600" b="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9B0DB"/>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pt-PT" sz="1600" b="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9B0DB"/>
                    </a:solidFill>
                  </a:tcPr>
                </a:tc>
              </a:tr>
            </a:tbl>
          </a:graphicData>
        </a:graphic>
      </p:graphicFrame>
      <p:sp>
        <p:nvSpPr>
          <p:cNvPr id="16" name="Oval 56"/>
          <p:cNvSpPr>
            <a:spLocks noChangeAspect="1" noChangeArrowheads="1"/>
          </p:cNvSpPr>
          <p:nvPr/>
        </p:nvSpPr>
        <p:spPr bwMode="auto">
          <a:xfrm>
            <a:off x="4473154" y="5632843"/>
            <a:ext cx="170854" cy="172421"/>
          </a:xfrm>
          <a:prstGeom prst="ellipse">
            <a:avLst/>
          </a:prstGeom>
          <a:solidFill>
            <a:srgbClr val="00B0F0"/>
          </a:solidFill>
          <a:ln>
            <a:solidFill>
              <a:srgbClr val="00B0F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smtClean="0">
                <a:solidFill>
                  <a:prstClr val="white"/>
                </a:solidFill>
                <a:latin typeface="Verdana" pitchFamily="34" charset="0"/>
              </a:rPr>
              <a:t>3</a:t>
            </a:r>
            <a:endParaRPr lang="es-ES" sz="1200" dirty="0">
              <a:solidFill>
                <a:prstClr val="white"/>
              </a:solidFill>
              <a:latin typeface="Verdana" pitchFamily="34" charset="0"/>
            </a:endParaRPr>
          </a:p>
        </p:txBody>
      </p:sp>
      <p:sp>
        <p:nvSpPr>
          <p:cNvPr id="17" name="Oval 56"/>
          <p:cNvSpPr>
            <a:spLocks noChangeAspect="1" noChangeArrowheads="1"/>
          </p:cNvSpPr>
          <p:nvPr/>
        </p:nvSpPr>
        <p:spPr bwMode="auto">
          <a:xfrm>
            <a:off x="3797652" y="1700808"/>
            <a:ext cx="170854" cy="172421"/>
          </a:xfrm>
          <a:prstGeom prst="ellipse">
            <a:avLst/>
          </a:prstGeom>
          <a:solidFill>
            <a:srgbClr val="00B0F0"/>
          </a:solidFill>
          <a:ln>
            <a:solidFill>
              <a:srgbClr val="00B0F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smtClean="0">
                <a:solidFill>
                  <a:prstClr val="white"/>
                </a:solidFill>
                <a:latin typeface="Verdana" pitchFamily="34" charset="0"/>
              </a:rPr>
              <a:t>3</a:t>
            </a:r>
            <a:endParaRPr lang="es-ES" sz="1200" dirty="0">
              <a:solidFill>
                <a:prstClr val="white"/>
              </a:solidFill>
              <a:latin typeface="Verdana" pitchFamily="34" charset="0"/>
            </a:endParaRPr>
          </a:p>
        </p:txBody>
      </p:sp>
    </p:spTree>
    <p:extLst>
      <p:ext uri="{BB962C8B-B14F-4D97-AF65-F5344CB8AC3E}">
        <p14:creationId xmlns:p14="http://schemas.microsoft.com/office/powerpoint/2010/main" val="3061239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MIDCAT</a:t>
            </a:r>
            <a:endParaRPr lang="fr-FR" sz="2800" dirty="0"/>
          </a:p>
        </p:txBody>
      </p:sp>
      <p:pic>
        <p:nvPicPr>
          <p:cNvPr id="54" name="Picture 2"/>
          <p:cNvPicPr>
            <a:picLocks noChangeAspect="1" noChangeArrowheads="1"/>
          </p:cNvPicPr>
          <p:nvPr/>
        </p:nvPicPr>
        <p:blipFill>
          <a:blip r:embed="rId3" cstate="print"/>
          <a:srcRect l="405" t="509" r="405" b="509"/>
          <a:stretch>
            <a:fillRect/>
          </a:stretch>
        </p:blipFill>
        <p:spPr bwMode="auto">
          <a:xfrm>
            <a:off x="600075" y="836712"/>
            <a:ext cx="6747895" cy="4733892"/>
          </a:xfrm>
          <a:prstGeom prst="rect">
            <a:avLst/>
          </a:prstGeom>
          <a:noFill/>
          <a:ln w="9525">
            <a:noFill/>
            <a:miter lim="800000"/>
            <a:headEnd/>
            <a:tailEnd/>
          </a:ln>
        </p:spPr>
      </p:pic>
      <p:sp>
        <p:nvSpPr>
          <p:cNvPr id="60" name="Triangle isocèle 59"/>
          <p:cNvSpPr/>
          <p:nvPr/>
        </p:nvSpPr>
        <p:spPr bwMode="auto">
          <a:xfrm>
            <a:off x="3478141" y="4806033"/>
            <a:ext cx="161052" cy="14252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61" name="ZoneTexte 60"/>
          <p:cNvSpPr txBox="1"/>
          <p:nvPr/>
        </p:nvSpPr>
        <p:spPr>
          <a:xfrm>
            <a:off x="2833864" y="5091105"/>
            <a:ext cx="966417" cy="246221"/>
          </a:xfrm>
          <a:prstGeom prst="rect">
            <a:avLst/>
          </a:prstGeom>
          <a:solidFill>
            <a:schemeClr val="tx1"/>
          </a:solidFill>
        </p:spPr>
        <p:txBody>
          <a:bodyPr wrap="square" rtlCol="0">
            <a:spAutoFit/>
          </a:bodyPr>
          <a:lstStyle/>
          <a:p>
            <a:r>
              <a:rPr lang="fr-FR" sz="1000" b="1" dirty="0" smtClean="0">
                <a:solidFill>
                  <a:srgbClr val="FF0000"/>
                </a:solidFill>
              </a:rPr>
              <a:t>CS Martorell</a:t>
            </a:r>
            <a:endParaRPr lang="fr-FR" sz="1000" b="1" dirty="0">
              <a:solidFill>
                <a:srgbClr val="FF0000"/>
              </a:solidFill>
            </a:endParaRPr>
          </a:p>
        </p:txBody>
      </p:sp>
      <p:sp>
        <p:nvSpPr>
          <p:cNvPr id="64" name="ZoneTexte 63"/>
          <p:cNvSpPr txBox="1"/>
          <p:nvPr/>
        </p:nvSpPr>
        <p:spPr>
          <a:xfrm>
            <a:off x="6570675" y="1844824"/>
            <a:ext cx="1997261" cy="1215717"/>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a:buFont typeface="Arial" pitchFamily="34" charset="0"/>
              <a:buChar char="•"/>
            </a:pPr>
            <a:r>
              <a:rPr lang="fr-FR" sz="1000" b="0" i="1" dirty="0" smtClean="0"/>
              <a:t> New compression in Montpellier</a:t>
            </a:r>
          </a:p>
          <a:p>
            <a:pPr>
              <a:buFont typeface="Arial" pitchFamily="34" charset="0"/>
              <a:buChar char="•"/>
            </a:pPr>
            <a:r>
              <a:rPr lang="fr-FR" sz="1000" b="0" i="1" dirty="0"/>
              <a:t> </a:t>
            </a:r>
            <a:r>
              <a:rPr lang="en-US" sz="1000" b="0" i="1" dirty="0" smtClean="0"/>
              <a:t>Reinforcement of</a:t>
            </a:r>
            <a:r>
              <a:rPr lang="fr-FR" sz="1000" b="0" i="1" dirty="0" smtClean="0"/>
              <a:t> compression in Saint-Martin-de-Crau</a:t>
            </a:r>
          </a:p>
        </p:txBody>
      </p:sp>
      <p:cxnSp>
        <p:nvCxnSpPr>
          <p:cNvPr id="65" name="Connecteur droit 64"/>
          <p:cNvCxnSpPr/>
          <p:nvPr/>
        </p:nvCxnSpPr>
        <p:spPr bwMode="auto">
          <a:xfrm flipV="1">
            <a:off x="3929136" y="4406933"/>
            <a:ext cx="193283" cy="28507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6" name="Connecteur droit 65"/>
          <p:cNvCxnSpPr/>
          <p:nvPr/>
        </p:nvCxnSpPr>
        <p:spPr bwMode="auto">
          <a:xfrm flipV="1">
            <a:off x="4122419" y="4235890"/>
            <a:ext cx="0" cy="171043"/>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68" name="Triangle isocèle 67"/>
          <p:cNvSpPr/>
          <p:nvPr/>
        </p:nvSpPr>
        <p:spPr bwMode="auto">
          <a:xfrm>
            <a:off x="4508986" y="3437689"/>
            <a:ext cx="161052" cy="14252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69" name="ZoneTexte 68"/>
          <p:cNvSpPr txBox="1"/>
          <p:nvPr/>
        </p:nvSpPr>
        <p:spPr>
          <a:xfrm>
            <a:off x="3993564" y="3152617"/>
            <a:ext cx="1159700" cy="261610"/>
          </a:xfrm>
          <a:prstGeom prst="rect">
            <a:avLst/>
          </a:prstGeom>
          <a:solidFill>
            <a:schemeClr val="tx1"/>
          </a:solidFill>
        </p:spPr>
        <p:txBody>
          <a:bodyPr wrap="square" rtlCol="0">
            <a:spAutoFit/>
          </a:bodyPr>
          <a:lstStyle/>
          <a:p>
            <a:r>
              <a:rPr lang="fr-FR" sz="1050" b="1" dirty="0" smtClean="0">
                <a:solidFill>
                  <a:srgbClr val="FF0000"/>
                </a:solidFill>
              </a:rPr>
              <a:t>CS Montpellier</a:t>
            </a:r>
            <a:endParaRPr lang="fr-FR" sz="1050" b="1" dirty="0">
              <a:solidFill>
                <a:srgbClr val="FF0000"/>
              </a:solidFill>
            </a:endParaRPr>
          </a:p>
        </p:txBody>
      </p:sp>
      <p:cxnSp>
        <p:nvCxnSpPr>
          <p:cNvPr id="70" name="Connecteur droit 69"/>
          <p:cNvCxnSpPr/>
          <p:nvPr/>
        </p:nvCxnSpPr>
        <p:spPr bwMode="auto">
          <a:xfrm flipV="1">
            <a:off x="4122419" y="3779775"/>
            <a:ext cx="0" cy="456115"/>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71" name="Triangle isocèle 70"/>
          <p:cNvSpPr/>
          <p:nvPr/>
        </p:nvSpPr>
        <p:spPr bwMode="auto">
          <a:xfrm>
            <a:off x="4057991" y="3665746"/>
            <a:ext cx="161052" cy="14252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cxnSp>
        <p:nvCxnSpPr>
          <p:cNvPr id="72" name="Connecteur droit 71"/>
          <p:cNvCxnSpPr/>
          <p:nvPr/>
        </p:nvCxnSpPr>
        <p:spPr bwMode="auto">
          <a:xfrm flipH="1" flipV="1">
            <a:off x="2576153" y="2924560"/>
            <a:ext cx="233546" cy="14246"/>
          </a:xfrm>
          <a:prstGeom prst="line">
            <a:avLst/>
          </a:prstGeom>
          <a:solidFill>
            <a:schemeClr val="accent1"/>
          </a:solidFill>
          <a:ln w="38100" cap="flat" cmpd="sng" algn="ctr">
            <a:solidFill>
              <a:srgbClr val="FF0000"/>
            </a:solidFill>
            <a:prstDash val="solid"/>
            <a:round/>
            <a:headEnd type="none" w="med" len="med"/>
            <a:tailEnd type="none" w="med" len="med"/>
          </a:ln>
          <a:effectLst/>
        </p:spPr>
      </p:cxnSp>
      <p:pic>
        <p:nvPicPr>
          <p:cNvPr id="73" name="Picture 3" descr="C:\Users\KB2003\Pictures\220px-GRTgaz.jpg"/>
          <p:cNvPicPr>
            <a:picLocks noChangeAspect="1" noChangeArrowheads="1"/>
          </p:cNvPicPr>
          <p:nvPr/>
        </p:nvPicPr>
        <p:blipFill>
          <a:blip r:embed="rId4" cstate="print"/>
          <a:srcRect/>
          <a:stretch>
            <a:fillRect/>
          </a:stretch>
        </p:blipFill>
        <p:spPr bwMode="auto">
          <a:xfrm>
            <a:off x="6635103" y="1988840"/>
            <a:ext cx="766031" cy="299084"/>
          </a:xfrm>
          <a:prstGeom prst="rect">
            <a:avLst/>
          </a:prstGeom>
          <a:noFill/>
        </p:spPr>
      </p:pic>
      <p:sp>
        <p:nvSpPr>
          <p:cNvPr id="74" name="ZoneTexte 73"/>
          <p:cNvSpPr txBox="1"/>
          <p:nvPr/>
        </p:nvSpPr>
        <p:spPr>
          <a:xfrm>
            <a:off x="6570675" y="4247843"/>
            <a:ext cx="1997039" cy="1677382"/>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marL="0" lvl="1">
              <a:buFont typeface="Arial" pitchFamily="34" charset="0"/>
              <a:buChar char="•"/>
            </a:pPr>
            <a:r>
              <a:rPr lang="en-US" sz="1000" b="0" i="1" dirty="0" smtClean="0"/>
              <a:t>Pipeline between Spanish border and compression station of </a:t>
            </a:r>
            <a:r>
              <a:rPr lang="en-US" sz="1000" b="0" i="1" dirty="0" err="1" smtClean="0"/>
              <a:t>Barbaira</a:t>
            </a:r>
            <a:r>
              <a:rPr lang="en-US" sz="1000" b="0" i="1" dirty="0" smtClean="0"/>
              <a:t> (120km)</a:t>
            </a:r>
          </a:p>
          <a:p>
            <a:pPr marL="0" lvl="1">
              <a:buFont typeface="Arial" pitchFamily="34" charset="0"/>
              <a:buChar char="•"/>
            </a:pPr>
            <a:r>
              <a:rPr lang="en-US" sz="1000" b="0" i="1" dirty="0" smtClean="0"/>
              <a:t>Reinforcement of compression station at </a:t>
            </a:r>
            <a:r>
              <a:rPr lang="en-US" sz="1000" b="0" i="1" dirty="0" err="1" smtClean="0"/>
              <a:t>Barbaira</a:t>
            </a:r>
            <a:r>
              <a:rPr lang="en-US" sz="1000" b="0" i="1" dirty="0" smtClean="0"/>
              <a:t> (10MW)</a:t>
            </a:r>
          </a:p>
          <a:p>
            <a:pPr marL="0" lvl="1">
              <a:buFont typeface="Arial" pitchFamily="34" charset="0"/>
              <a:buChar char="•"/>
            </a:pPr>
            <a:r>
              <a:rPr lang="en-US" sz="1000" b="0" i="1" dirty="0" smtClean="0"/>
              <a:t>Pipeline between </a:t>
            </a:r>
            <a:r>
              <a:rPr lang="en-US" sz="1000" b="0" i="1" dirty="0" err="1" smtClean="0"/>
              <a:t>Lupiac</a:t>
            </a:r>
            <a:r>
              <a:rPr lang="en-US" sz="1000" b="0" i="1" dirty="0" smtClean="0"/>
              <a:t> and </a:t>
            </a:r>
            <a:r>
              <a:rPr lang="en-US" sz="1000" b="0" i="1" dirty="0" err="1" smtClean="0"/>
              <a:t>Barran</a:t>
            </a:r>
            <a:r>
              <a:rPr lang="en-US" sz="1000" b="0" i="1" dirty="0" smtClean="0"/>
              <a:t> (28km)</a:t>
            </a:r>
          </a:p>
        </p:txBody>
      </p:sp>
      <p:pic>
        <p:nvPicPr>
          <p:cNvPr id="75" name="Picture 4" descr="C:\Users\KB2003\Pictures\logo-tigf.png"/>
          <p:cNvPicPr>
            <a:picLocks noChangeAspect="1" noChangeArrowheads="1"/>
          </p:cNvPicPr>
          <p:nvPr/>
        </p:nvPicPr>
        <p:blipFill>
          <a:blip r:embed="rId5" cstate="print"/>
          <a:srcRect/>
          <a:stretch>
            <a:fillRect/>
          </a:stretch>
        </p:blipFill>
        <p:spPr bwMode="auto">
          <a:xfrm>
            <a:off x="6635103" y="4349918"/>
            <a:ext cx="965862" cy="271501"/>
          </a:xfrm>
          <a:prstGeom prst="rect">
            <a:avLst/>
          </a:prstGeom>
          <a:noFill/>
        </p:spPr>
      </p:pic>
      <p:sp>
        <p:nvSpPr>
          <p:cNvPr id="76" name="ZoneTexte 75"/>
          <p:cNvSpPr txBox="1"/>
          <p:nvPr/>
        </p:nvSpPr>
        <p:spPr>
          <a:xfrm>
            <a:off x="772175" y="1385174"/>
            <a:ext cx="2061689" cy="2446824"/>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marL="0" lvl="1">
              <a:buFont typeface="Arial" pitchFamily="34" charset="0"/>
              <a:buChar char="•"/>
            </a:pPr>
            <a:r>
              <a:rPr lang="en-US" sz="1000" b="0" i="1" dirty="0" smtClean="0"/>
              <a:t>Pipeline between French border and </a:t>
            </a:r>
            <a:r>
              <a:rPr lang="es-ES_tradnl" sz="1000" b="0" i="1" dirty="0" smtClean="0"/>
              <a:t>Figueras</a:t>
            </a:r>
            <a:r>
              <a:rPr lang="en-US" sz="1000" b="0" i="1" dirty="0" smtClean="0"/>
              <a:t> (25km)</a:t>
            </a:r>
          </a:p>
          <a:p>
            <a:pPr marL="0" lvl="1">
              <a:buFont typeface="Arial" pitchFamily="34" charset="0"/>
              <a:buChar char="•"/>
            </a:pPr>
            <a:r>
              <a:rPr lang="en-US" sz="1000" b="0" i="1" dirty="0" smtClean="0"/>
              <a:t>Pipeline between Figueras and </a:t>
            </a:r>
            <a:r>
              <a:rPr lang="es-ES_tradnl" sz="1000" b="0" i="1" dirty="0" err="1" smtClean="0"/>
              <a:t>Hostalrich</a:t>
            </a:r>
            <a:r>
              <a:rPr lang="en-US" sz="1000" b="0" i="1" dirty="0" smtClean="0"/>
              <a:t> (79km) </a:t>
            </a:r>
          </a:p>
          <a:p>
            <a:pPr marL="0" lvl="1">
              <a:buFont typeface="Arial" pitchFamily="34" charset="0"/>
              <a:buChar char="•"/>
            </a:pPr>
            <a:r>
              <a:rPr lang="en-US" sz="1000" b="0" i="1" dirty="0" smtClean="0"/>
              <a:t>Compression at Martorell (36MW)</a:t>
            </a:r>
          </a:p>
          <a:p>
            <a:pPr marL="0" lvl="1">
              <a:buFont typeface="Arial" pitchFamily="34" charset="0"/>
              <a:buChar char="•"/>
            </a:pPr>
            <a:r>
              <a:rPr lang="en-US" sz="1000" b="0" i="1" dirty="0" smtClean="0"/>
              <a:t>Loop between </a:t>
            </a:r>
            <a:r>
              <a:rPr lang="es-ES" sz="1000" b="0" i="1" dirty="0" err="1" smtClean="0"/>
              <a:t>Tivisa</a:t>
            </a:r>
            <a:r>
              <a:rPr lang="en-US" sz="1000" b="0" i="1" dirty="0" smtClean="0"/>
              <a:t> and </a:t>
            </a:r>
            <a:r>
              <a:rPr lang="en-US" sz="1000" b="0" i="1" dirty="0" err="1" smtClean="0"/>
              <a:t>Arbós</a:t>
            </a:r>
            <a:r>
              <a:rPr lang="en-US" sz="1000" b="0" i="1" dirty="0" smtClean="0"/>
              <a:t> (114 km)</a:t>
            </a:r>
          </a:p>
          <a:p>
            <a:pPr marL="0" lvl="1">
              <a:buFont typeface="Arial" pitchFamily="34" charset="0"/>
              <a:buChar char="•"/>
            </a:pPr>
            <a:r>
              <a:rPr lang="en-US" sz="1000" b="0" i="1" dirty="0" smtClean="0"/>
              <a:t> Loop between Villar de Arnedo  and Castelnou (214 km)</a:t>
            </a:r>
          </a:p>
          <a:p>
            <a:pPr marL="0" lvl="1">
              <a:buFont typeface="Arial" pitchFamily="34" charset="0"/>
              <a:buChar char="•"/>
            </a:pPr>
            <a:endParaRPr lang="en-US" sz="1000" b="0" i="1" dirty="0" smtClean="0"/>
          </a:p>
          <a:p>
            <a:pPr marL="0" lvl="1">
              <a:buFont typeface="Arial" pitchFamily="34" charset="0"/>
              <a:buChar char="•"/>
            </a:pPr>
            <a:endParaRPr lang="en-US" sz="1000" i="1" dirty="0" smtClean="0"/>
          </a:p>
        </p:txBody>
      </p:sp>
      <p:sp>
        <p:nvSpPr>
          <p:cNvPr id="77" name="ZoneTexte 76"/>
          <p:cNvSpPr txBox="1"/>
          <p:nvPr/>
        </p:nvSpPr>
        <p:spPr>
          <a:xfrm>
            <a:off x="3349286" y="3437689"/>
            <a:ext cx="966417" cy="253916"/>
          </a:xfrm>
          <a:prstGeom prst="rect">
            <a:avLst/>
          </a:prstGeom>
          <a:solidFill>
            <a:schemeClr val="tx1"/>
          </a:solidFill>
        </p:spPr>
        <p:txBody>
          <a:bodyPr wrap="square" rtlCol="0">
            <a:spAutoFit/>
          </a:bodyPr>
          <a:lstStyle/>
          <a:p>
            <a:r>
              <a:rPr lang="fr-FR" sz="1050" b="1" dirty="0" smtClean="0">
                <a:solidFill>
                  <a:srgbClr val="FF0000"/>
                </a:solidFill>
              </a:rPr>
              <a:t>CS </a:t>
            </a:r>
            <a:r>
              <a:rPr lang="fr-FR" sz="1050" b="1" dirty="0" err="1" smtClean="0">
                <a:solidFill>
                  <a:srgbClr val="FF0000"/>
                </a:solidFill>
              </a:rPr>
              <a:t>Barbaira</a:t>
            </a:r>
            <a:endParaRPr lang="fr-FR" sz="1050" b="1" dirty="0">
              <a:solidFill>
                <a:srgbClr val="FF0000"/>
              </a:solidFill>
            </a:endParaRPr>
          </a:p>
        </p:txBody>
      </p:sp>
      <p:pic>
        <p:nvPicPr>
          <p:cNvPr id="78" name="Picture 5" descr="C:\Users\KB2003\Pictures\771px-Enagas_logo.svg.png"/>
          <p:cNvPicPr>
            <a:picLocks noChangeAspect="1" noChangeArrowheads="1"/>
          </p:cNvPicPr>
          <p:nvPr/>
        </p:nvPicPr>
        <p:blipFill>
          <a:blip r:embed="rId6" cstate="print"/>
          <a:srcRect/>
          <a:stretch>
            <a:fillRect/>
          </a:stretch>
        </p:blipFill>
        <p:spPr bwMode="auto">
          <a:xfrm>
            <a:off x="836602" y="1385173"/>
            <a:ext cx="689642" cy="474140"/>
          </a:xfrm>
          <a:prstGeom prst="rect">
            <a:avLst/>
          </a:prstGeom>
          <a:noFill/>
        </p:spPr>
      </p:pic>
      <p:cxnSp>
        <p:nvCxnSpPr>
          <p:cNvPr id="79" name="Connecteur droit 78"/>
          <p:cNvCxnSpPr/>
          <p:nvPr/>
        </p:nvCxnSpPr>
        <p:spPr bwMode="auto">
          <a:xfrm flipV="1">
            <a:off x="3091575" y="4863047"/>
            <a:ext cx="257711" cy="11403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0" name="Connecteur droit 79"/>
          <p:cNvCxnSpPr/>
          <p:nvPr/>
        </p:nvCxnSpPr>
        <p:spPr bwMode="auto">
          <a:xfrm flipV="1">
            <a:off x="2640580" y="4977076"/>
            <a:ext cx="450994" cy="5701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1" name="Connecteur droit 80"/>
          <p:cNvCxnSpPr/>
          <p:nvPr/>
        </p:nvCxnSpPr>
        <p:spPr bwMode="auto">
          <a:xfrm flipH="1" flipV="1">
            <a:off x="1674164" y="4520961"/>
            <a:ext cx="386567" cy="34208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2" name="Connecteur droit 81"/>
          <p:cNvCxnSpPr/>
          <p:nvPr/>
        </p:nvCxnSpPr>
        <p:spPr bwMode="auto">
          <a:xfrm flipH="1" flipV="1">
            <a:off x="1223169" y="3950818"/>
            <a:ext cx="450994" cy="570143"/>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38" name="Triangle isocèle 67"/>
          <p:cNvSpPr/>
          <p:nvPr/>
        </p:nvSpPr>
        <p:spPr bwMode="auto">
          <a:xfrm>
            <a:off x="5282119" y="3594486"/>
            <a:ext cx="161052" cy="14252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39" name="ZoneTexte 68"/>
          <p:cNvSpPr txBox="1"/>
          <p:nvPr/>
        </p:nvSpPr>
        <p:spPr>
          <a:xfrm>
            <a:off x="5475402" y="3404136"/>
            <a:ext cx="2408965" cy="253916"/>
          </a:xfrm>
          <a:prstGeom prst="rect">
            <a:avLst/>
          </a:prstGeom>
          <a:solidFill>
            <a:schemeClr val="tx1"/>
          </a:solidFill>
        </p:spPr>
        <p:txBody>
          <a:bodyPr wrap="square" rtlCol="0">
            <a:spAutoFit/>
          </a:bodyPr>
          <a:lstStyle/>
          <a:p>
            <a:r>
              <a:rPr lang="fr-FR" sz="1050" b="1" dirty="0" smtClean="0">
                <a:solidFill>
                  <a:srgbClr val="FF0000"/>
                </a:solidFill>
              </a:rPr>
              <a:t>CS Saint-Martin-de-Crau</a:t>
            </a:r>
            <a:endParaRPr lang="fr-FR" sz="1050" b="1" dirty="0">
              <a:solidFill>
                <a:srgbClr val="FF0000"/>
              </a:solidFill>
            </a:endParaRPr>
          </a:p>
        </p:txBody>
      </p:sp>
    </p:spTree>
    <p:extLst>
      <p:ext uri="{BB962C8B-B14F-4D97-AF65-F5344CB8AC3E}">
        <p14:creationId xmlns:p14="http://schemas.microsoft.com/office/powerpoint/2010/main" val="1148798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08520" y="-243408"/>
            <a:ext cx="9216008" cy="86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600" dirty="0" smtClean="0"/>
              <a:t>PCI candidates reported by </a:t>
            </a:r>
            <a:r>
              <a:rPr lang="en-GB" sz="2600" dirty="0" err="1" smtClean="0"/>
              <a:t>GRTgaz</a:t>
            </a:r>
            <a:r>
              <a:rPr lang="en-GB" sz="2600" dirty="0" smtClean="0"/>
              <a:t> as </a:t>
            </a:r>
            <a:r>
              <a:rPr lang="en-GB" sz="2600" dirty="0" err="1" smtClean="0"/>
              <a:t>MidCat</a:t>
            </a:r>
            <a:r>
              <a:rPr lang="en-GB" sz="2600" dirty="0" smtClean="0"/>
              <a:t> enablers</a:t>
            </a:r>
            <a:endParaRPr lang="fr-FR" sz="2600" dirty="0"/>
          </a:p>
        </p:txBody>
      </p:sp>
      <p:grpSp>
        <p:nvGrpSpPr>
          <p:cNvPr id="53" name="Groupe 52"/>
          <p:cNvGrpSpPr/>
          <p:nvPr/>
        </p:nvGrpSpPr>
        <p:grpSpPr>
          <a:xfrm>
            <a:off x="611560" y="792826"/>
            <a:ext cx="7956376" cy="4733892"/>
            <a:chOff x="0" y="0"/>
            <a:chExt cx="8892480" cy="5978815"/>
          </a:xfrm>
        </p:grpSpPr>
        <p:pic>
          <p:nvPicPr>
            <p:cNvPr id="54" name="Picture 2"/>
            <p:cNvPicPr>
              <a:picLocks noChangeAspect="1" noChangeArrowheads="1"/>
            </p:cNvPicPr>
            <p:nvPr/>
          </p:nvPicPr>
          <p:blipFill>
            <a:blip r:embed="rId3" cstate="print"/>
            <a:srcRect l="405" t="509" r="405" b="509"/>
            <a:stretch>
              <a:fillRect/>
            </a:stretch>
          </p:blipFill>
          <p:spPr bwMode="auto">
            <a:xfrm>
              <a:off x="0" y="0"/>
              <a:ext cx="7541816" cy="5978815"/>
            </a:xfrm>
            <a:prstGeom prst="rect">
              <a:avLst/>
            </a:prstGeom>
            <a:noFill/>
            <a:ln w="9525">
              <a:noFill/>
              <a:miter lim="800000"/>
              <a:headEnd/>
              <a:tailEnd/>
            </a:ln>
          </p:spPr>
        </p:pic>
        <p:cxnSp>
          <p:nvCxnSpPr>
            <p:cNvPr id="55" name="Connecteur droit 54"/>
            <p:cNvCxnSpPr>
              <a:stCxn id="59" idx="0"/>
            </p:cNvCxnSpPr>
            <p:nvPr/>
          </p:nvCxnSpPr>
          <p:spPr bwMode="auto">
            <a:xfrm flipV="1">
              <a:off x="5436088" y="2132856"/>
              <a:ext cx="216032" cy="1296144"/>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56" name="Connecteur droit 55"/>
            <p:cNvCxnSpPr>
              <a:stCxn id="57" idx="0"/>
              <a:endCxn id="58" idx="2"/>
            </p:cNvCxnSpPr>
            <p:nvPr/>
          </p:nvCxnSpPr>
          <p:spPr bwMode="auto">
            <a:xfrm flipV="1">
              <a:off x="5652112" y="1196736"/>
              <a:ext cx="216024" cy="792104"/>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57" name="Rectangle 56"/>
            <p:cNvSpPr/>
            <p:nvPr/>
          </p:nvSpPr>
          <p:spPr bwMode="auto">
            <a:xfrm>
              <a:off x="5580112" y="1988840"/>
              <a:ext cx="144000" cy="144000"/>
            </a:xfrm>
            <a:prstGeom prst="rect">
              <a:avLst/>
            </a:prstGeom>
            <a:solidFill>
              <a:srgbClr val="007A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58" name="Rectangle 57"/>
            <p:cNvSpPr/>
            <p:nvPr/>
          </p:nvSpPr>
          <p:spPr bwMode="auto">
            <a:xfrm>
              <a:off x="5796136" y="1052736"/>
              <a:ext cx="144000" cy="144000"/>
            </a:xfrm>
            <a:prstGeom prst="rect">
              <a:avLst/>
            </a:prstGeom>
            <a:solidFill>
              <a:srgbClr val="007A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59" name="Rectangle 58"/>
            <p:cNvSpPr/>
            <p:nvPr/>
          </p:nvSpPr>
          <p:spPr bwMode="auto">
            <a:xfrm>
              <a:off x="5364088" y="3429000"/>
              <a:ext cx="144000" cy="144000"/>
            </a:xfrm>
            <a:prstGeom prst="rect">
              <a:avLst/>
            </a:prstGeom>
            <a:solidFill>
              <a:srgbClr val="007A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62" name="ZoneTexte 61"/>
            <p:cNvSpPr txBox="1"/>
            <p:nvPr/>
          </p:nvSpPr>
          <p:spPr>
            <a:xfrm rot="17338251">
              <a:off x="5427538" y="2492459"/>
              <a:ext cx="776733" cy="275190"/>
            </a:xfrm>
            <a:prstGeom prst="rect">
              <a:avLst/>
            </a:prstGeom>
            <a:noFill/>
          </p:spPr>
          <p:txBody>
            <a:bodyPr wrap="square" rtlCol="0">
              <a:spAutoFit/>
            </a:bodyPr>
            <a:lstStyle/>
            <a:p>
              <a:r>
                <a:rPr lang="fr-FR" sz="1000" b="1" i="1" dirty="0" smtClean="0">
                  <a:solidFill>
                    <a:srgbClr val="007AAE"/>
                  </a:solidFill>
                </a:rPr>
                <a:t>Eridan</a:t>
              </a:r>
              <a:endParaRPr lang="fr-FR" sz="1000" b="1" i="1" dirty="0">
                <a:solidFill>
                  <a:srgbClr val="007AAE"/>
                </a:solidFill>
              </a:endParaRPr>
            </a:p>
          </p:txBody>
        </p:sp>
        <p:sp>
          <p:nvSpPr>
            <p:cNvPr id="63" name="ZoneTexte 62"/>
            <p:cNvSpPr txBox="1"/>
            <p:nvPr/>
          </p:nvSpPr>
          <p:spPr>
            <a:xfrm rot="17550078">
              <a:off x="5389063" y="1193312"/>
              <a:ext cx="1266857" cy="275190"/>
            </a:xfrm>
            <a:prstGeom prst="rect">
              <a:avLst/>
            </a:prstGeom>
            <a:noFill/>
          </p:spPr>
          <p:txBody>
            <a:bodyPr wrap="square" rtlCol="0">
              <a:spAutoFit/>
            </a:bodyPr>
            <a:lstStyle/>
            <a:p>
              <a:r>
                <a:rPr lang="fr-FR" sz="1000" b="1" i="1" dirty="0" smtClean="0">
                  <a:solidFill>
                    <a:srgbClr val="007AAE"/>
                  </a:solidFill>
                </a:rPr>
                <a:t>Arc Lyonnais</a:t>
              </a:r>
              <a:endParaRPr lang="fr-FR" sz="1000" b="1" i="1" dirty="0">
                <a:solidFill>
                  <a:srgbClr val="007AAE"/>
                </a:solidFill>
              </a:endParaRPr>
            </a:p>
          </p:txBody>
        </p:sp>
        <p:sp>
          <p:nvSpPr>
            <p:cNvPr id="64" name="ZoneTexte 63"/>
            <p:cNvSpPr txBox="1"/>
            <p:nvPr/>
          </p:nvSpPr>
          <p:spPr>
            <a:xfrm>
              <a:off x="6660232" y="1273226"/>
              <a:ext cx="2232248" cy="1924144"/>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a:buFont typeface="Arial" pitchFamily="34" charset="0"/>
                <a:buChar char="•"/>
              </a:pPr>
              <a:r>
                <a:rPr lang="fr-FR" sz="1000" b="0" i="1" dirty="0" smtClean="0"/>
                <a:t> Pipeline </a:t>
              </a:r>
              <a:r>
                <a:rPr lang="fr-FR" sz="1000" b="0" i="1" dirty="0" err="1" smtClean="0"/>
                <a:t>between</a:t>
              </a:r>
              <a:r>
                <a:rPr lang="fr-FR" sz="1000" b="0" i="1" dirty="0" smtClean="0"/>
                <a:t> St Avit and Etrez (Arc Lyonnais, 150km in DN1200)</a:t>
              </a:r>
            </a:p>
            <a:p>
              <a:pPr>
                <a:buFont typeface="Arial" pitchFamily="34" charset="0"/>
                <a:buChar char="•"/>
              </a:pPr>
              <a:r>
                <a:rPr lang="fr-FR" sz="1000" b="0" i="1" dirty="0" smtClean="0"/>
                <a:t> Pipeline </a:t>
              </a:r>
              <a:r>
                <a:rPr lang="fr-FR" sz="1000" b="0" i="1" dirty="0" err="1" smtClean="0"/>
                <a:t>between</a:t>
              </a:r>
              <a:r>
                <a:rPr lang="fr-FR" sz="1000" b="0" i="1" dirty="0" smtClean="0"/>
                <a:t> St Avit and St Martin (Eridan, 220km in DN1200 )</a:t>
              </a:r>
            </a:p>
          </p:txBody>
        </p:sp>
        <p:pic>
          <p:nvPicPr>
            <p:cNvPr id="73" name="Picture 3" descr="C:\Users\KB2003\Pictures\220px-GRTgaz.jpg"/>
            <p:cNvPicPr>
              <a:picLocks noChangeAspect="1" noChangeArrowheads="1"/>
            </p:cNvPicPr>
            <p:nvPr/>
          </p:nvPicPr>
          <p:blipFill>
            <a:blip r:embed="rId4" cstate="print"/>
            <a:srcRect/>
            <a:stretch>
              <a:fillRect/>
            </a:stretch>
          </p:blipFill>
          <p:spPr bwMode="auto">
            <a:xfrm>
              <a:off x="6732240" y="1455116"/>
              <a:ext cx="856158" cy="377737"/>
            </a:xfrm>
            <a:prstGeom prst="rect">
              <a:avLst/>
            </a:prstGeom>
            <a:noFill/>
          </p:spPr>
        </p:pic>
      </p:grpSp>
      <p:sp>
        <p:nvSpPr>
          <p:cNvPr id="38" name="ZoneTexte 15"/>
          <p:cNvSpPr txBox="1"/>
          <p:nvPr/>
        </p:nvSpPr>
        <p:spPr>
          <a:xfrm>
            <a:off x="5037642" y="3920188"/>
            <a:ext cx="3530294" cy="2060138"/>
          </a:xfrm>
          <a:prstGeom prst="roundRect">
            <a:avLst/>
          </a:prstGeom>
          <a:solidFill>
            <a:srgbClr val="FDECE9"/>
          </a:solidFill>
        </p:spPr>
        <p:txBody>
          <a:bodyPr wrap="square" rtlCol="0">
            <a:spAutoFit/>
          </a:bodyPr>
          <a:lstStyle/>
          <a:p>
            <a:pPr algn="just">
              <a:spcBef>
                <a:spcPts val="600"/>
              </a:spcBef>
            </a:pPr>
            <a:r>
              <a:rPr lang="en-US" sz="1050" dirty="0" smtClean="0"/>
              <a:t>GRTgaz proposes Arc Lyonnais and </a:t>
            </a:r>
            <a:r>
              <a:rPr lang="en-US" sz="1050" dirty="0" err="1" smtClean="0"/>
              <a:t>Eridan</a:t>
            </a:r>
            <a:r>
              <a:rPr lang="en-US" sz="1050" dirty="0" smtClean="0"/>
              <a:t>, PCI candidates for the 2015 list, as enablers for MidCat. </a:t>
            </a:r>
          </a:p>
          <a:p>
            <a:pPr algn="just">
              <a:spcBef>
                <a:spcPts val="600"/>
              </a:spcBef>
            </a:pPr>
            <a:r>
              <a:rPr lang="en-US" sz="1050" dirty="0" smtClean="0"/>
              <a:t>It is still under discussion in the Regional Gas Group, regarding the grouping for the Project-Specific CBA simulations (PS-CBA), whether </a:t>
            </a:r>
            <a:r>
              <a:rPr lang="en-US" sz="1050" dirty="0" err="1" smtClean="0"/>
              <a:t>MidCat</a:t>
            </a:r>
            <a:r>
              <a:rPr lang="en-US" sz="1050" dirty="0" smtClean="0"/>
              <a:t> should be simulated alone, or if these two projects should be grouped with MidCat. </a:t>
            </a:r>
          </a:p>
          <a:p>
            <a:pPr algn="just">
              <a:spcBef>
                <a:spcPts val="600"/>
              </a:spcBef>
            </a:pPr>
            <a:r>
              <a:rPr lang="en-US" sz="1050" dirty="0" smtClean="0"/>
              <a:t>An agreement at the Regional Gas Group is pending. </a:t>
            </a:r>
            <a:endParaRPr lang="en-US" sz="1050" dirty="0"/>
          </a:p>
        </p:txBody>
      </p:sp>
    </p:spTree>
    <p:extLst>
      <p:ext uri="{BB962C8B-B14F-4D97-AF65-F5344CB8AC3E}">
        <p14:creationId xmlns:p14="http://schemas.microsoft.com/office/powerpoint/2010/main" val="33321146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MIDCAT + enablers</a:t>
            </a:r>
            <a:endParaRPr lang="fr-FR" sz="2800" dirty="0"/>
          </a:p>
        </p:txBody>
      </p:sp>
      <p:grpSp>
        <p:nvGrpSpPr>
          <p:cNvPr id="2" name="Groupe 52"/>
          <p:cNvGrpSpPr/>
          <p:nvPr/>
        </p:nvGrpSpPr>
        <p:grpSpPr>
          <a:xfrm>
            <a:off x="611560" y="836712"/>
            <a:ext cx="7956376" cy="5088513"/>
            <a:chOff x="0" y="0"/>
            <a:chExt cx="8892480" cy="6426694"/>
          </a:xfrm>
        </p:grpSpPr>
        <p:pic>
          <p:nvPicPr>
            <p:cNvPr id="54" name="Picture 2"/>
            <p:cNvPicPr>
              <a:picLocks noChangeAspect="1" noChangeArrowheads="1"/>
            </p:cNvPicPr>
            <p:nvPr/>
          </p:nvPicPr>
          <p:blipFill>
            <a:blip r:embed="rId3" cstate="print"/>
            <a:srcRect l="405" t="509" r="405" b="509"/>
            <a:stretch>
              <a:fillRect/>
            </a:stretch>
          </p:blipFill>
          <p:spPr bwMode="auto">
            <a:xfrm>
              <a:off x="0" y="0"/>
              <a:ext cx="7541816" cy="5978815"/>
            </a:xfrm>
            <a:prstGeom prst="rect">
              <a:avLst/>
            </a:prstGeom>
            <a:noFill/>
            <a:ln w="9525">
              <a:noFill/>
              <a:miter lim="800000"/>
              <a:headEnd/>
              <a:tailEnd/>
            </a:ln>
          </p:spPr>
        </p:pic>
        <p:cxnSp>
          <p:nvCxnSpPr>
            <p:cNvPr id="55" name="Connecteur droit 54"/>
            <p:cNvCxnSpPr/>
            <p:nvPr/>
          </p:nvCxnSpPr>
          <p:spPr bwMode="auto">
            <a:xfrm flipV="1">
              <a:off x="5436088" y="2132856"/>
              <a:ext cx="216032" cy="1296144"/>
            </a:xfrm>
            <a:prstGeom prst="line">
              <a:avLst/>
            </a:prstGeom>
            <a:solidFill>
              <a:schemeClr val="accent1"/>
            </a:solidFill>
            <a:ln w="38100" cap="flat" cmpd="sng" algn="ctr">
              <a:solidFill>
                <a:srgbClr val="007AAE"/>
              </a:solidFill>
              <a:prstDash val="solid"/>
              <a:round/>
              <a:headEnd type="none" w="med" len="med"/>
              <a:tailEnd type="none" w="med" len="med"/>
            </a:ln>
            <a:effectLst/>
          </p:spPr>
        </p:cxnSp>
        <p:cxnSp>
          <p:nvCxnSpPr>
            <p:cNvPr id="56" name="Connecteur droit 55"/>
            <p:cNvCxnSpPr>
              <a:stCxn id="57" idx="0"/>
              <a:endCxn id="58" idx="2"/>
            </p:cNvCxnSpPr>
            <p:nvPr/>
          </p:nvCxnSpPr>
          <p:spPr bwMode="auto">
            <a:xfrm flipV="1">
              <a:off x="5652112" y="1196736"/>
              <a:ext cx="216024" cy="792104"/>
            </a:xfrm>
            <a:prstGeom prst="line">
              <a:avLst/>
            </a:prstGeom>
            <a:solidFill>
              <a:schemeClr val="accent1"/>
            </a:solidFill>
            <a:ln w="38100" cap="flat" cmpd="sng" algn="ctr">
              <a:solidFill>
                <a:srgbClr val="007AAE"/>
              </a:solidFill>
              <a:prstDash val="solid"/>
              <a:round/>
              <a:headEnd type="none" w="med" len="med"/>
              <a:tailEnd type="none" w="med" len="med"/>
            </a:ln>
            <a:effectLst/>
          </p:spPr>
        </p:cxnSp>
        <p:sp>
          <p:nvSpPr>
            <p:cNvPr id="57" name="Rectangle 56"/>
            <p:cNvSpPr/>
            <p:nvPr/>
          </p:nvSpPr>
          <p:spPr bwMode="auto">
            <a:xfrm>
              <a:off x="5580112" y="1988840"/>
              <a:ext cx="144000" cy="144000"/>
            </a:xfrm>
            <a:prstGeom prst="rect">
              <a:avLst/>
            </a:prstGeom>
            <a:solidFill>
              <a:srgbClr val="007A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58" name="Rectangle 57"/>
            <p:cNvSpPr/>
            <p:nvPr/>
          </p:nvSpPr>
          <p:spPr bwMode="auto">
            <a:xfrm>
              <a:off x="5796136" y="1052736"/>
              <a:ext cx="144000" cy="144000"/>
            </a:xfrm>
            <a:prstGeom prst="rect">
              <a:avLst/>
            </a:prstGeom>
            <a:solidFill>
              <a:srgbClr val="007A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59" name="Triangle isocèle 58"/>
            <p:cNvSpPr/>
            <p:nvPr/>
          </p:nvSpPr>
          <p:spPr bwMode="auto">
            <a:xfrm>
              <a:off x="5300213" y="3392911"/>
              <a:ext cx="201178" cy="181869"/>
            </a:xfrm>
            <a:prstGeom prst="triangle">
              <a:avLst/>
            </a:prstGeom>
            <a:solidFill>
              <a:srgbClr val="007A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60" name="Triangle isocèle 59"/>
            <p:cNvSpPr/>
            <p:nvPr/>
          </p:nvSpPr>
          <p:spPr bwMode="auto">
            <a:xfrm>
              <a:off x="3203848" y="5013176"/>
              <a:ext cx="180000" cy="18000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61" name="ZoneTexte 60"/>
            <p:cNvSpPr txBox="1"/>
            <p:nvPr/>
          </p:nvSpPr>
          <p:spPr>
            <a:xfrm>
              <a:off x="2483768" y="5373216"/>
              <a:ext cx="1080120" cy="310972"/>
            </a:xfrm>
            <a:prstGeom prst="rect">
              <a:avLst/>
            </a:prstGeom>
            <a:solidFill>
              <a:schemeClr val="tx1"/>
            </a:solidFill>
          </p:spPr>
          <p:txBody>
            <a:bodyPr wrap="square" rtlCol="0">
              <a:spAutoFit/>
            </a:bodyPr>
            <a:lstStyle/>
            <a:p>
              <a:r>
                <a:rPr lang="fr-FR" sz="1000" b="1" dirty="0" smtClean="0">
                  <a:solidFill>
                    <a:srgbClr val="FF0000"/>
                  </a:solidFill>
                </a:rPr>
                <a:t>CS Martorell</a:t>
              </a:r>
              <a:endParaRPr lang="fr-FR" sz="1000" b="1" dirty="0">
                <a:solidFill>
                  <a:srgbClr val="FF0000"/>
                </a:solidFill>
              </a:endParaRPr>
            </a:p>
          </p:txBody>
        </p:sp>
        <p:sp>
          <p:nvSpPr>
            <p:cNvPr id="62" name="ZoneTexte 61"/>
            <p:cNvSpPr txBox="1"/>
            <p:nvPr/>
          </p:nvSpPr>
          <p:spPr>
            <a:xfrm rot="17338251">
              <a:off x="5427538" y="2492459"/>
              <a:ext cx="776733" cy="275190"/>
            </a:xfrm>
            <a:prstGeom prst="rect">
              <a:avLst/>
            </a:prstGeom>
            <a:noFill/>
          </p:spPr>
          <p:txBody>
            <a:bodyPr wrap="square" rtlCol="0">
              <a:spAutoFit/>
            </a:bodyPr>
            <a:lstStyle/>
            <a:p>
              <a:r>
                <a:rPr lang="fr-FR" sz="1000" b="1" i="1" dirty="0" smtClean="0">
                  <a:solidFill>
                    <a:srgbClr val="007AAE"/>
                  </a:solidFill>
                </a:rPr>
                <a:t>Eridan</a:t>
              </a:r>
              <a:endParaRPr lang="fr-FR" sz="1000" b="1" i="1" dirty="0">
                <a:solidFill>
                  <a:srgbClr val="007AAE"/>
                </a:solidFill>
              </a:endParaRPr>
            </a:p>
          </p:txBody>
        </p:sp>
        <p:sp>
          <p:nvSpPr>
            <p:cNvPr id="63" name="ZoneTexte 62"/>
            <p:cNvSpPr txBox="1"/>
            <p:nvPr/>
          </p:nvSpPr>
          <p:spPr>
            <a:xfrm rot="17550078">
              <a:off x="5322172" y="1099867"/>
              <a:ext cx="1469147" cy="275190"/>
            </a:xfrm>
            <a:prstGeom prst="rect">
              <a:avLst/>
            </a:prstGeom>
            <a:noFill/>
          </p:spPr>
          <p:txBody>
            <a:bodyPr wrap="square" rtlCol="0">
              <a:spAutoFit/>
            </a:bodyPr>
            <a:lstStyle/>
            <a:p>
              <a:r>
                <a:rPr lang="fr-FR" sz="1000" b="1" i="1" dirty="0" smtClean="0">
                  <a:solidFill>
                    <a:srgbClr val="007AAE"/>
                  </a:solidFill>
                </a:rPr>
                <a:t>Arc Lyonnais*</a:t>
              </a:r>
              <a:endParaRPr lang="fr-FR" sz="1000" b="1" i="1" dirty="0">
                <a:solidFill>
                  <a:srgbClr val="007AAE"/>
                </a:solidFill>
              </a:endParaRPr>
            </a:p>
          </p:txBody>
        </p:sp>
        <p:sp>
          <p:nvSpPr>
            <p:cNvPr id="64" name="ZoneTexte 63"/>
            <p:cNvSpPr txBox="1"/>
            <p:nvPr/>
          </p:nvSpPr>
          <p:spPr>
            <a:xfrm>
              <a:off x="6660232" y="1273226"/>
              <a:ext cx="2232248" cy="2895933"/>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a:buFont typeface="Arial" pitchFamily="34" charset="0"/>
                <a:buChar char="•"/>
              </a:pPr>
              <a:r>
                <a:rPr lang="fr-FR" sz="1000" b="0" i="1" dirty="0" smtClean="0"/>
                <a:t>Pipeline </a:t>
              </a:r>
              <a:r>
                <a:rPr lang="fr-FR" sz="1000" b="0" i="1" dirty="0" err="1" smtClean="0"/>
                <a:t>between</a:t>
              </a:r>
              <a:r>
                <a:rPr lang="fr-FR" sz="1000" b="0" i="1" dirty="0" smtClean="0"/>
                <a:t> St Avit and Etrez (Arc Lyonnais, 150km in DN1200) as partial </a:t>
              </a:r>
              <a:r>
                <a:rPr lang="fr-FR" sz="1000" b="0" i="1" dirty="0" err="1" smtClean="0"/>
                <a:t>enabler</a:t>
              </a:r>
              <a:endParaRPr lang="fr-FR" sz="1000" b="0" i="1" dirty="0" smtClean="0"/>
            </a:p>
            <a:p>
              <a:pPr>
                <a:buFont typeface="Arial" pitchFamily="34" charset="0"/>
                <a:buChar char="•"/>
              </a:pPr>
              <a:r>
                <a:rPr lang="fr-FR" sz="1000" b="0" i="1" dirty="0" smtClean="0"/>
                <a:t> Pipeline </a:t>
              </a:r>
              <a:r>
                <a:rPr lang="fr-FR" sz="1000" b="0" i="1" dirty="0" err="1" smtClean="0"/>
                <a:t>between</a:t>
              </a:r>
              <a:r>
                <a:rPr lang="fr-FR" sz="1000" b="0" i="1" dirty="0" smtClean="0"/>
                <a:t> St Avit and St Martin (Eridan, 220km in DN1200 ) as </a:t>
              </a:r>
              <a:r>
                <a:rPr lang="fr-FR" sz="1000" b="0" i="1" dirty="0" err="1" smtClean="0"/>
                <a:t>enabler</a:t>
              </a:r>
              <a:endParaRPr lang="fr-FR" sz="1000" b="0" i="1" dirty="0" smtClean="0"/>
            </a:p>
            <a:p>
              <a:pPr>
                <a:buFont typeface="Arial" pitchFamily="34" charset="0"/>
                <a:buChar char="•"/>
              </a:pPr>
              <a:r>
                <a:rPr lang="fr-FR" sz="1000" b="0" i="1" dirty="0" smtClean="0"/>
                <a:t> New compression in Montpellier – </a:t>
              </a:r>
              <a:r>
                <a:rPr lang="fr-FR" sz="1000" b="0" i="1" dirty="0" err="1" smtClean="0"/>
                <a:t>reinforcement</a:t>
              </a:r>
              <a:r>
                <a:rPr lang="fr-FR" sz="1000" b="0" i="1" dirty="0" smtClean="0"/>
                <a:t> of compression in St Martin</a:t>
              </a:r>
            </a:p>
            <a:p>
              <a:pPr>
                <a:buFont typeface="Arial" pitchFamily="34" charset="0"/>
                <a:buChar char="•"/>
              </a:pPr>
              <a:r>
                <a:rPr lang="fr-FR" sz="1000" b="0" i="1" dirty="0" smtClean="0"/>
                <a:t> Adaptation of </a:t>
              </a:r>
              <a:r>
                <a:rPr lang="fr-FR" sz="1000" b="0" i="1" dirty="0" err="1" smtClean="0"/>
                <a:t>interconnection</a:t>
              </a:r>
              <a:r>
                <a:rPr lang="fr-FR" sz="1000" b="0" i="1" dirty="0" smtClean="0"/>
                <a:t> stations</a:t>
              </a:r>
              <a:endParaRPr lang="fr-FR" sz="1000" b="0" i="1" dirty="0"/>
            </a:p>
          </p:txBody>
        </p:sp>
        <p:cxnSp>
          <p:nvCxnSpPr>
            <p:cNvPr id="65" name="Connecteur droit 64"/>
            <p:cNvCxnSpPr/>
            <p:nvPr/>
          </p:nvCxnSpPr>
          <p:spPr bwMode="auto">
            <a:xfrm flipV="1">
              <a:off x="3707904" y="4509120"/>
              <a:ext cx="216024" cy="36004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6" name="Connecteur droit 65"/>
            <p:cNvCxnSpPr/>
            <p:nvPr/>
          </p:nvCxnSpPr>
          <p:spPr bwMode="auto">
            <a:xfrm flipV="1">
              <a:off x="3923928" y="4293096"/>
              <a:ext cx="0" cy="21602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7" name="Connecteur droit 66"/>
            <p:cNvCxnSpPr/>
            <p:nvPr/>
          </p:nvCxnSpPr>
          <p:spPr bwMode="auto">
            <a:xfrm flipV="1">
              <a:off x="3347864" y="4869160"/>
              <a:ext cx="360040" cy="144016"/>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68" name="Triangle isocèle 67"/>
            <p:cNvSpPr/>
            <p:nvPr/>
          </p:nvSpPr>
          <p:spPr bwMode="auto">
            <a:xfrm>
              <a:off x="4355976" y="3284984"/>
              <a:ext cx="180000" cy="18000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69" name="ZoneTexte 68"/>
            <p:cNvSpPr txBox="1"/>
            <p:nvPr/>
          </p:nvSpPr>
          <p:spPr>
            <a:xfrm>
              <a:off x="3779912" y="2924943"/>
              <a:ext cx="1296144" cy="330408"/>
            </a:xfrm>
            <a:prstGeom prst="rect">
              <a:avLst/>
            </a:prstGeom>
            <a:solidFill>
              <a:schemeClr val="tx1"/>
            </a:solidFill>
          </p:spPr>
          <p:txBody>
            <a:bodyPr wrap="square" rtlCol="0">
              <a:spAutoFit/>
            </a:bodyPr>
            <a:lstStyle/>
            <a:p>
              <a:r>
                <a:rPr lang="fr-FR" sz="1050" b="1" dirty="0" smtClean="0">
                  <a:solidFill>
                    <a:srgbClr val="FF0000"/>
                  </a:solidFill>
                </a:rPr>
                <a:t>CS Montpellier</a:t>
              </a:r>
              <a:endParaRPr lang="fr-FR" sz="1050" b="1" dirty="0">
                <a:solidFill>
                  <a:srgbClr val="FF0000"/>
                </a:solidFill>
              </a:endParaRPr>
            </a:p>
          </p:txBody>
        </p:sp>
        <p:cxnSp>
          <p:nvCxnSpPr>
            <p:cNvPr id="70" name="Connecteur droit 69"/>
            <p:cNvCxnSpPr/>
            <p:nvPr/>
          </p:nvCxnSpPr>
          <p:spPr bwMode="auto">
            <a:xfrm flipV="1">
              <a:off x="3923928" y="3717032"/>
              <a:ext cx="0" cy="576064"/>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71" name="Triangle isocèle 70"/>
            <p:cNvSpPr/>
            <p:nvPr/>
          </p:nvSpPr>
          <p:spPr bwMode="auto">
            <a:xfrm>
              <a:off x="3851920" y="3573016"/>
              <a:ext cx="180000" cy="18000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cxnSp>
          <p:nvCxnSpPr>
            <p:cNvPr id="72" name="Connecteur droit 71"/>
            <p:cNvCxnSpPr/>
            <p:nvPr/>
          </p:nvCxnSpPr>
          <p:spPr bwMode="auto">
            <a:xfrm flipH="1" flipV="1">
              <a:off x="2195736" y="2636912"/>
              <a:ext cx="261024" cy="17992"/>
            </a:xfrm>
            <a:prstGeom prst="line">
              <a:avLst/>
            </a:prstGeom>
            <a:solidFill>
              <a:schemeClr val="accent1"/>
            </a:solidFill>
            <a:ln w="38100" cap="flat" cmpd="sng" algn="ctr">
              <a:solidFill>
                <a:srgbClr val="FF0000"/>
              </a:solidFill>
              <a:prstDash val="solid"/>
              <a:round/>
              <a:headEnd type="none" w="med" len="med"/>
              <a:tailEnd type="none" w="med" len="med"/>
            </a:ln>
            <a:effectLst/>
          </p:spPr>
        </p:cxnSp>
        <p:pic>
          <p:nvPicPr>
            <p:cNvPr id="73" name="Picture 3" descr="C:\Users\KB2003\Pictures\220px-GRTgaz.jpg"/>
            <p:cNvPicPr>
              <a:picLocks noChangeAspect="1" noChangeArrowheads="1"/>
            </p:cNvPicPr>
            <p:nvPr/>
          </p:nvPicPr>
          <p:blipFill>
            <a:blip r:embed="rId4" cstate="print"/>
            <a:srcRect/>
            <a:stretch>
              <a:fillRect/>
            </a:stretch>
          </p:blipFill>
          <p:spPr bwMode="auto">
            <a:xfrm>
              <a:off x="6732240" y="1455116"/>
              <a:ext cx="856158" cy="377737"/>
            </a:xfrm>
            <a:prstGeom prst="rect">
              <a:avLst/>
            </a:prstGeom>
            <a:noFill/>
          </p:spPr>
        </p:pic>
        <p:sp>
          <p:nvSpPr>
            <p:cNvPr id="74" name="ZoneTexte 73"/>
            <p:cNvSpPr txBox="1"/>
            <p:nvPr/>
          </p:nvSpPr>
          <p:spPr>
            <a:xfrm>
              <a:off x="6660232" y="4308193"/>
              <a:ext cx="2232000" cy="2118501"/>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marL="0" lvl="1">
                <a:buFont typeface="Arial" pitchFamily="34" charset="0"/>
                <a:buChar char="•"/>
              </a:pPr>
              <a:r>
                <a:rPr lang="en-US" sz="1000" b="0" i="1" dirty="0" smtClean="0"/>
                <a:t>Pipeline between Spanish border and compression station of </a:t>
              </a:r>
              <a:r>
                <a:rPr lang="en-US" sz="1000" b="0" i="1" dirty="0" err="1" smtClean="0"/>
                <a:t>Barbaira</a:t>
              </a:r>
              <a:r>
                <a:rPr lang="en-US" sz="1000" b="0" i="1" dirty="0" smtClean="0"/>
                <a:t> (120km)</a:t>
              </a:r>
            </a:p>
            <a:p>
              <a:pPr marL="0" lvl="1">
                <a:buFont typeface="Arial" pitchFamily="34" charset="0"/>
                <a:buChar char="•"/>
              </a:pPr>
              <a:r>
                <a:rPr lang="en-US" sz="1000" b="0" i="1" dirty="0" smtClean="0"/>
                <a:t>Reinforcement of compression station at </a:t>
              </a:r>
              <a:r>
                <a:rPr lang="en-US" sz="1000" b="0" i="1" dirty="0" err="1" smtClean="0"/>
                <a:t>Barbaira</a:t>
              </a:r>
              <a:r>
                <a:rPr lang="en-US" sz="1000" b="0" i="1" dirty="0" smtClean="0"/>
                <a:t> (10MW)</a:t>
              </a:r>
            </a:p>
            <a:p>
              <a:pPr marL="0" lvl="1">
                <a:buFont typeface="Arial" pitchFamily="34" charset="0"/>
                <a:buChar char="•"/>
              </a:pPr>
              <a:r>
                <a:rPr lang="en-US" sz="1000" b="0" i="1" dirty="0" smtClean="0"/>
                <a:t>Pipeline between </a:t>
              </a:r>
              <a:r>
                <a:rPr lang="en-US" sz="1000" b="0" i="1" dirty="0" err="1" smtClean="0"/>
                <a:t>Lupiac</a:t>
              </a:r>
              <a:r>
                <a:rPr lang="en-US" sz="1000" b="0" i="1" dirty="0" smtClean="0"/>
                <a:t> and </a:t>
              </a:r>
              <a:r>
                <a:rPr lang="en-US" sz="1000" b="0" i="1" dirty="0" err="1" smtClean="0"/>
                <a:t>Barran</a:t>
              </a:r>
              <a:r>
                <a:rPr lang="en-US" sz="1000" b="0" i="1" dirty="0" smtClean="0"/>
                <a:t> (28km)</a:t>
              </a:r>
            </a:p>
          </p:txBody>
        </p:sp>
        <p:pic>
          <p:nvPicPr>
            <p:cNvPr id="75" name="Picture 4" descr="C:\Users\KB2003\Pictures\logo-tigf.png"/>
            <p:cNvPicPr>
              <a:picLocks noChangeAspect="1" noChangeArrowheads="1"/>
            </p:cNvPicPr>
            <p:nvPr/>
          </p:nvPicPr>
          <p:blipFill>
            <a:blip r:embed="rId5" cstate="print"/>
            <a:srcRect/>
            <a:stretch>
              <a:fillRect/>
            </a:stretch>
          </p:blipFill>
          <p:spPr bwMode="auto">
            <a:xfrm>
              <a:off x="6732240" y="4437112"/>
              <a:ext cx="1079500" cy="342900"/>
            </a:xfrm>
            <a:prstGeom prst="rect">
              <a:avLst/>
            </a:prstGeom>
            <a:noFill/>
          </p:spPr>
        </p:pic>
        <p:sp>
          <p:nvSpPr>
            <p:cNvPr id="76" name="ZoneTexte 75"/>
            <p:cNvSpPr txBox="1"/>
            <p:nvPr/>
          </p:nvSpPr>
          <p:spPr>
            <a:xfrm>
              <a:off x="179512" y="692697"/>
              <a:ext cx="2304256" cy="3090292"/>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marL="0" lvl="1">
                <a:buFont typeface="Arial" pitchFamily="34" charset="0"/>
                <a:buChar char="•"/>
              </a:pPr>
              <a:r>
                <a:rPr lang="en-US" sz="1000" b="0" i="1" dirty="0" smtClean="0"/>
                <a:t>Pipeline between French border and </a:t>
              </a:r>
              <a:r>
                <a:rPr lang="en-US" sz="1000" b="0" i="1" dirty="0" err="1" smtClean="0"/>
                <a:t>Figueras</a:t>
              </a:r>
              <a:r>
                <a:rPr lang="en-US" sz="1000" b="0" i="1" dirty="0" smtClean="0"/>
                <a:t> (25km)</a:t>
              </a:r>
            </a:p>
            <a:p>
              <a:pPr marL="0" lvl="1">
                <a:buFont typeface="Arial" pitchFamily="34" charset="0"/>
                <a:buChar char="•"/>
              </a:pPr>
              <a:r>
                <a:rPr lang="en-US" sz="1000" b="0" i="1" dirty="0" smtClean="0"/>
                <a:t>Pipeline between </a:t>
              </a:r>
              <a:r>
                <a:rPr lang="en-US" sz="1000" b="0" i="1" dirty="0" err="1" smtClean="0"/>
                <a:t>Figueras</a:t>
              </a:r>
              <a:r>
                <a:rPr lang="en-US" sz="1000" b="0" i="1" dirty="0" smtClean="0"/>
                <a:t> and </a:t>
              </a:r>
              <a:r>
                <a:rPr lang="en-US" sz="1000" b="0" i="1" dirty="0" err="1" smtClean="0"/>
                <a:t>Hostalrich</a:t>
              </a:r>
              <a:r>
                <a:rPr lang="en-US" sz="1000" b="0" i="1" dirty="0" smtClean="0"/>
                <a:t> (79km) </a:t>
              </a:r>
            </a:p>
            <a:p>
              <a:pPr marL="0" lvl="1">
                <a:buFont typeface="Arial" pitchFamily="34" charset="0"/>
                <a:buChar char="•"/>
              </a:pPr>
              <a:r>
                <a:rPr lang="en-US" sz="1000" b="0" i="1" dirty="0" smtClean="0"/>
                <a:t>Compression at </a:t>
              </a:r>
              <a:r>
                <a:rPr lang="en-US" sz="1000" b="0" i="1" dirty="0" err="1" smtClean="0"/>
                <a:t>Martorell</a:t>
              </a:r>
              <a:r>
                <a:rPr lang="en-US" sz="1000" b="0" i="1" dirty="0" smtClean="0"/>
                <a:t> (36MW)</a:t>
              </a:r>
            </a:p>
            <a:p>
              <a:pPr marL="0" lvl="1">
                <a:buFont typeface="Arial" pitchFamily="34" charset="0"/>
                <a:buChar char="•"/>
              </a:pPr>
              <a:r>
                <a:rPr lang="en-US" sz="1000" b="0" i="1" dirty="0" smtClean="0"/>
                <a:t>Loop between </a:t>
              </a:r>
              <a:r>
                <a:rPr lang="en-US" sz="1000" b="0" i="1" dirty="0" err="1" smtClean="0"/>
                <a:t>Tivissa</a:t>
              </a:r>
              <a:r>
                <a:rPr lang="en-US" sz="1000" b="0" i="1" dirty="0" smtClean="0"/>
                <a:t> and </a:t>
              </a:r>
              <a:r>
                <a:rPr lang="en-US" sz="1000" b="0" i="1" dirty="0" err="1" smtClean="0"/>
                <a:t>Arbos</a:t>
              </a:r>
              <a:r>
                <a:rPr lang="en-US" sz="1000" b="0" i="1" dirty="0" smtClean="0"/>
                <a:t> (114 km)</a:t>
              </a:r>
            </a:p>
            <a:p>
              <a:pPr marL="0" lvl="1">
                <a:buFont typeface="Arial" pitchFamily="34" charset="0"/>
                <a:buChar char="•"/>
              </a:pPr>
              <a:r>
                <a:rPr lang="en-US" sz="1000" b="0" i="1" dirty="0" smtClean="0"/>
                <a:t> Loop between </a:t>
              </a:r>
              <a:r>
                <a:rPr lang="en-US" sz="1000" b="0" i="1" dirty="0" err="1" smtClean="0"/>
                <a:t>Villar</a:t>
              </a:r>
              <a:r>
                <a:rPr lang="en-US" sz="1000" b="0" i="1" dirty="0" smtClean="0"/>
                <a:t> </a:t>
              </a:r>
              <a:r>
                <a:rPr lang="en-US" sz="1000" b="0" i="1" dirty="0" err="1" smtClean="0"/>
                <a:t>Armedo</a:t>
              </a:r>
              <a:r>
                <a:rPr lang="en-US" sz="1000" b="0" i="1" dirty="0" smtClean="0"/>
                <a:t>  and </a:t>
              </a:r>
              <a:r>
                <a:rPr lang="en-US" sz="1000" b="0" i="1" dirty="0" err="1" smtClean="0"/>
                <a:t>Casternou</a:t>
              </a:r>
              <a:r>
                <a:rPr lang="en-US" sz="1000" b="0" i="1" dirty="0" smtClean="0"/>
                <a:t> (214 km)</a:t>
              </a:r>
            </a:p>
            <a:p>
              <a:pPr marL="0" lvl="1">
                <a:buFont typeface="Arial" pitchFamily="34" charset="0"/>
                <a:buChar char="•"/>
              </a:pPr>
              <a:endParaRPr lang="en-US" sz="1000" b="0" i="1" dirty="0" smtClean="0"/>
            </a:p>
            <a:p>
              <a:pPr marL="0" lvl="1">
                <a:buFont typeface="Arial" pitchFamily="34" charset="0"/>
                <a:buChar char="•"/>
              </a:pPr>
              <a:endParaRPr lang="en-US" sz="1000" i="1" dirty="0" smtClean="0"/>
            </a:p>
          </p:txBody>
        </p:sp>
        <p:sp>
          <p:nvSpPr>
            <p:cNvPr id="77" name="ZoneTexte 76"/>
            <p:cNvSpPr txBox="1"/>
            <p:nvPr/>
          </p:nvSpPr>
          <p:spPr>
            <a:xfrm>
              <a:off x="3059832" y="3284984"/>
              <a:ext cx="1080120" cy="320691"/>
            </a:xfrm>
            <a:prstGeom prst="rect">
              <a:avLst/>
            </a:prstGeom>
            <a:solidFill>
              <a:schemeClr val="tx1"/>
            </a:solidFill>
          </p:spPr>
          <p:txBody>
            <a:bodyPr wrap="square" rtlCol="0">
              <a:spAutoFit/>
            </a:bodyPr>
            <a:lstStyle/>
            <a:p>
              <a:r>
                <a:rPr lang="fr-FR" sz="1050" b="1" dirty="0" smtClean="0">
                  <a:solidFill>
                    <a:srgbClr val="FF0000"/>
                  </a:solidFill>
                </a:rPr>
                <a:t>CS </a:t>
              </a:r>
              <a:r>
                <a:rPr lang="fr-FR" sz="1050" b="1" dirty="0" err="1" smtClean="0">
                  <a:solidFill>
                    <a:srgbClr val="FF0000"/>
                  </a:solidFill>
                </a:rPr>
                <a:t>Barbaira</a:t>
              </a:r>
              <a:endParaRPr lang="fr-FR" sz="1050" b="1" dirty="0">
                <a:solidFill>
                  <a:srgbClr val="FF0000"/>
                </a:solidFill>
              </a:endParaRPr>
            </a:p>
          </p:txBody>
        </p:sp>
        <p:pic>
          <p:nvPicPr>
            <p:cNvPr id="78" name="Picture 5" descr="C:\Users\KB2003\Pictures\771px-Enagas_logo.svg.png"/>
            <p:cNvPicPr>
              <a:picLocks noChangeAspect="1" noChangeArrowheads="1"/>
            </p:cNvPicPr>
            <p:nvPr/>
          </p:nvPicPr>
          <p:blipFill>
            <a:blip r:embed="rId6" cstate="print"/>
            <a:srcRect/>
            <a:stretch>
              <a:fillRect/>
            </a:stretch>
          </p:blipFill>
          <p:spPr bwMode="auto">
            <a:xfrm>
              <a:off x="251520" y="692696"/>
              <a:ext cx="770781" cy="598830"/>
            </a:xfrm>
            <a:prstGeom prst="rect">
              <a:avLst/>
            </a:prstGeom>
            <a:noFill/>
          </p:spPr>
        </p:pic>
        <p:cxnSp>
          <p:nvCxnSpPr>
            <p:cNvPr id="79" name="Connecteur droit 78"/>
            <p:cNvCxnSpPr/>
            <p:nvPr/>
          </p:nvCxnSpPr>
          <p:spPr bwMode="auto">
            <a:xfrm flipV="1">
              <a:off x="2771800" y="5085184"/>
              <a:ext cx="360040" cy="14401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0" name="Connecteur droit 79"/>
            <p:cNvCxnSpPr/>
            <p:nvPr/>
          </p:nvCxnSpPr>
          <p:spPr bwMode="auto">
            <a:xfrm flipV="1">
              <a:off x="2267744" y="5229200"/>
              <a:ext cx="504056" cy="7200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1" name="Connecteur droit 80"/>
            <p:cNvCxnSpPr/>
            <p:nvPr/>
          </p:nvCxnSpPr>
          <p:spPr bwMode="auto">
            <a:xfrm flipH="1" flipV="1">
              <a:off x="1187624" y="4653136"/>
              <a:ext cx="432048" cy="43204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2" name="Connecteur droit 81"/>
            <p:cNvCxnSpPr/>
            <p:nvPr/>
          </p:nvCxnSpPr>
          <p:spPr bwMode="auto">
            <a:xfrm flipH="1" flipV="1">
              <a:off x="683568" y="3933056"/>
              <a:ext cx="504056" cy="72008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3" name="Connecteur droit 82"/>
            <p:cNvCxnSpPr/>
            <p:nvPr/>
          </p:nvCxnSpPr>
          <p:spPr bwMode="auto">
            <a:xfrm>
              <a:off x="4067944" y="4437112"/>
              <a:ext cx="1944216" cy="0"/>
            </a:xfrm>
            <a:prstGeom prst="line">
              <a:avLst/>
            </a:prstGeom>
            <a:solidFill>
              <a:schemeClr val="accent1"/>
            </a:solidFill>
            <a:ln w="31750" cap="flat" cmpd="sng" algn="ctr">
              <a:solidFill>
                <a:srgbClr val="FF0000"/>
              </a:solidFill>
              <a:prstDash val="dash"/>
              <a:round/>
              <a:headEnd type="none" w="med" len="med"/>
              <a:tailEnd type="none" w="med" len="med"/>
            </a:ln>
            <a:effectLst/>
          </p:spPr>
        </p:cxnSp>
        <p:cxnSp>
          <p:nvCxnSpPr>
            <p:cNvPr id="84" name="Connecteur droit avec flèche 83"/>
            <p:cNvCxnSpPr/>
            <p:nvPr/>
          </p:nvCxnSpPr>
          <p:spPr bwMode="auto">
            <a:xfrm flipV="1">
              <a:off x="5004048" y="3933056"/>
              <a:ext cx="0" cy="1080120"/>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85" name="Connecteur droit avec flèche 84"/>
            <p:cNvCxnSpPr/>
            <p:nvPr/>
          </p:nvCxnSpPr>
          <p:spPr bwMode="auto">
            <a:xfrm flipV="1">
              <a:off x="5220072" y="3933056"/>
              <a:ext cx="0" cy="1080120"/>
            </a:xfrm>
            <a:prstGeom prst="straightConnector1">
              <a:avLst/>
            </a:prstGeom>
            <a:solidFill>
              <a:schemeClr val="accent1"/>
            </a:solidFill>
            <a:ln w="31750" cap="flat" cmpd="sng" algn="ctr">
              <a:solidFill>
                <a:srgbClr val="FF0000"/>
              </a:solidFill>
              <a:prstDash val="solid"/>
              <a:round/>
              <a:headEnd type="arrow" w="med" len="med"/>
              <a:tailEnd type="none"/>
            </a:ln>
            <a:effectLst/>
          </p:spPr>
        </p:cxnSp>
        <p:sp>
          <p:nvSpPr>
            <p:cNvPr id="86" name="ZoneTexte 85"/>
            <p:cNvSpPr txBox="1"/>
            <p:nvPr/>
          </p:nvSpPr>
          <p:spPr>
            <a:xfrm>
              <a:off x="5292080" y="4777406"/>
              <a:ext cx="1080120" cy="349844"/>
            </a:xfrm>
            <a:prstGeom prst="rect">
              <a:avLst/>
            </a:prstGeom>
            <a:noFill/>
          </p:spPr>
          <p:txBody>
            <a:bodyPr wrap="square" rtlCol="0">
              <a:spAutoFit/>
            </a:bodyPr>
            <a:lstStyle/>
            <a:p>
              <a:r>
                <a:rPr lang="fr-FR" sz="1200" b="1" dirty="0" smtClean="0">
                  <a:solidFill>
                    <a:srgbClr val="FF0000"/>
                  </a:solidFill>
                </a:rPr>
                <a:t>80 </a:t>
              </a:r>
              <a:r>
                <a:rPr lang="fr-FR" sz="1200" b="1" dirty="0" err="1" smtClean="0">
                  <a:solidFill>
                    <a:srgbClr val="FF0000"/>
                  </a:solidFill>
                </a:rPr>
                <a:t>GWh</a:t>
              </a:r>
              <a:r>
                <a:rPr lang="fr-FR" sz="1200" b="1" dirty="0" smtClean="0">
                  <a:solidFill>
                    <a:srgbClr val="FF0000"/>
                  </a:solidFill>
                </a:rPr>
                <a:t>/d</a:t>
              </a:r>
              <a:endParaRPr lang="fr-FR" sz="1200" b="1" dirty="0">
                <a:solidFill>
                  <a:srgbClr val="FF0000"/>
                </a:solidFill>
              </a:endParaRPr>
            </a:p>
          </p:txBody>
        </p:sp>
        <p:sp>
          <p:nvSpPr>
            <p:cNvPr id="87" name="ZoneTexte 86"/>
            <p:cNvSpPr txBox="1"/>
            <p:nvPr/>
          </p:nvSpPr>
          <p:spPr>
            <a:xfrm>
              <a:off x="3995936" y="3769295"/>
              <a:ext cx="1235269" cy="349844"/>
            </a:xfrm>
            <a:prstGeom prst="rect">
              <a:avLst/>
            </a:prstGeom>
            <a:noFill/>
          </p:spPr>
          <p:txBody>
            <a:bodyPr wrap="square" rtlCol="0">
              <a:spAutoFit/>
            </a:bodyPr>
            <a:lstStyle/>
            <a:p>
              <a:r>
                <a:rPr lang="fr-FR" sz="1200" b="1" dirty="0" smtClean="0">
                  <a:solidFill>
                    <a:srgbClr val="FF0000"/>
                  </a:solidFill>
                </a:rPr>
                <a:t>230 </a:t>
              </a:r>
              <a:r>
                <a:rPr lang="fr-FR" sz="1200" b="1" dirty="0" err="1" smtClean="0">
                  <a:solidFill>
                    <a:srgbClr val="FF0000"/>
                  </a:solidFill>
                </a:rPr>
                <a:t>GWh</a:t>
              </a:r>
              <a:r>
                <a:rPr lang="fr-FR" sz="1200" b="1" dirty="0" smtClean="0">
                  <a:solidFill>
                    <a:srgbClr val="FF0000"/>
                  </a:solidFill>
                </a:rPr>
                <a:t>/d</a:t>
              </a:r>
              <a:endParaRPr lang="fr-FR" sz="1200" b="1" dirty="0">
                <a:solidFill>
                  <a:srgbClr val="FF0000"/>
                </a:solidFill>
              </a:endParaRPr>
            </a:p>
          </p:txBody>
        </p:sp>
      </p:grpSp>
    </p:spTree>
    <p:extLst>
      <p:ext uri="{BB962C8B-B14F-4D97-AF65-F5344CB8AC3E}">
        <p14:creationId xmlns:p14="http://schemas.microsoft.com/office/powerpoint/2010/main" val="40079633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First step MIDCAT</a:t>
            </a:r>
            <a:endParaRPr lang="fr-FR" sz="2800" dirty="0"/>
          </a:p>
        </p:txBody>
      </p:sp>
      <p:grpSp>
        <p:nvGrpSpPr>
          <p:cNvPr id="5" name="Groupe 4"/>
          <p:cNvGrpSpPr/>
          <p:nvPr/>
        </p:nvGrpSpPr>
        <p:grpSpPr>
          <a:xfrm>
            <a:off x="517653" y="909999"/>
            <a:ext cx="7762251" cy="4710055"/>
            <a:chOff x="-25158" y="1624"/>
            <a:chExt cx="8917390" cy="5978815"/>
          </a:xfrm>
        </p:grpSpPr>
        <p:pic>
          <p:nvPicPr>
            <p:cNvPr id="6" name="Picture 2"/>
            <p:cNvPicPr>
              <a:picLocks noChangeAspect="1" noChangeArrowheads="1"/>
            </p:cNvPicPr>
            <p:nvPr/>
          </p:nvPicPr>
          <p:blipFill>
            <a:blip r:embed="rId2" cstate="print"/>
            <a:srcRect l="405" t="509" r="405" b="509"/>
            <a:stretch>
              <a:fillRect/>
            </a:stretch>
          </p:blipFill>
          <p:spPr bwMode="auto">
            <a:xfrm>
              <a:off x="-25158" y="1624"/>
              <a:ext cx="7541816" cy="5978815"/>
            </a:xfrm>
            <a:prstGeom prst="rect">
              <a:avLst/>
            </a:prstGeom>
            <a:noFill/>
            <a:ln w="9525">
              <a:noFill/>
              <a:miter lim="800000"/>
              <a:headEnd/>
              <a:tailEnd/>
            </a:ln>
          </p:spPr>
        </p:pic>
        <p:sp>
          <p:nvSpPr>
            <p:cNvPr id="7" name="ZoneTexte 6"/>
            <p:cNvSpPr txBox="1"/>
            <p:nvPr/>
          </p:nvSpPr>
          <p:spPr>
            <a:xfrm>
              <a:off x="2699792" y="5373216"/>
              <a:ext cx="1080120" cy="312546"/>
            </a:xfrm>
            <a:prstGeom prst="rect">
              <a:avLst/>
            </a:prstGeom>
            <a:solidFill>
              <a:schemeClr val="tx1"/>
            </a:solidFill>
          </p:spPr>
          <p:txBody>
            <a:bodyPr wrap="square" rtlCol="0">
              <a:spAutoFit/>
            </a:bodyPr>
            <a:lstStyle/>
            <a:p>
              <a:r>
                <a:rPr lang="fr-FR" sz="1000" b="1" dirty="0" smtClean="0">
                  <a:solidFill>
                    <a:srgbClr val="FF0000"/>
                  </a:solidFill>
                </a:rPr>
                <a:t>CS Martorell</a:t>
              </a:r>
              <a:endParaRPr lang="fr-FR" sz="1000" b="1" dirty="0">
                <a:solidFill>
                  <a:srgbClr val="FF0000"/>
                </a:solidFill>
              </a:endParaRPr>
            </a:p>
          </p:txBody>
        </p:sp>
        <p:cxnSp>
          <p:nvCxnSpPr>
            <p:cNvPr id="8" name="Connecteur droit 7"/>
            <p:cNvCxnSpPr/>
            <p:nvPr/>
          </p:nvCxnSpPr>
          <p:spPr bwMode="auto">
            <a:xfrm flipV="1">
              <a:off x="3632192" y="4509121"/>
              <a:ext cx="216024" cy="44416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Connecteur droit 9"/>
            <p:cNvCxnSpPr/>
            <p:nvPr/>
          </p:nvCxnSpPr>
          <p:spPr bwMode="auto">
            <a:xfrm flipV="1">
              <a:off x="3859630" y="4324467"/>
              <a:ext cx="0" cy="21602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Connecteur droit 10"/>
            <p:cNvCxnSpPr/>
            <p:nvPr/>
          </p:nvCxnSpPr>
          <p:spPr bwMode="auto">
            <a:xfrm flipV="1">
              <a:off x="3838752" y="3696118"/>
              <a:ext cx="0" cy="576064"/>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1" name="ZoneTexte 11"/>
            <p:cNvSpPr txBox="1"/>
            <p:nvPr/>
          </p:nvSpPr>
          <p:spPr>
            <a:xfrm>
              <a:off x="6660232" y="4308192"/>
              <a:ext cx="2232000" cy="1347857"/>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marL="0" lvl="1">
                <a:buFont typeface="Arial" pitchFamily="34" charset="0"/>
                <a:buChar char="•"/>
              </a:pPr>
              <a:r>
                <a:rPr lang="en-US" sz="1000" b="0" i="1" dirty="0" smtClean="0"/>
                <a:t>Pipeline between Spanish border and compression station of </a:t>
              </a:r>
              <a:r>
                <a:rPr lang="en-US" sz="1000" b="0" i="1" dirty="0" err="1" smtClean="0"/>
                <a:t>Barbaira</a:t>
              </a:r>
              <a:r>
                <a:rPr lang="en-US" sz="1000" b="0" i="1" dirty="0" smtClean="0"/>
                <a:t> (120km)</a:t>
              </a:r>
            </a:p>
          </p:txBody>
        </p:sp>
        <p:pic>
          <p:nvPicPr>
            <p:cNvPr id="12" name="Picture 4" descr="C:\Users\KB2003\Pictures\logo-tigf.png"/>
            <p:cNvPicPr>
              <a:picLocks noChangeAspect="1" noChangeArrowheads="1"/>
            </p:cNvPicPr>
            <p:nvPr/>
          </p:nvPicPr>
          <p:blipFill>
            <a:blip r:embed="rId3" cstate="print"/>
            <a:srcRect/>
            <a:stretch>
              <a:fillRect/>
            </a:stretch>
          </p:blipFill>
          <p:spPr bwMode="auto">
            <a:xfrm>
              <a:off x="6732240" y="4437112"/>
              <a:ext cx="1079500" cy="342900"/>
            </a:xfrm>
            <a:prstGeom prst="rect">
              <a:avLst/>
            </a:prstGeom>
            <a:noFill/>
          </p:spPr>
        </p:pic>
        <p:sp>
          <p:nvSpPr>
            <p:cNvPr id="13" name="ZoneTexte 13"/>
            <p:cNvSpPr txBox="1"/>
            <p:nvPr/>
          </p:nvSpPr>
          <p:spPr>
            <a:xfrm>
              <a:off x="35744" y="620689"/>
              <a:ext cx="2232000" cy="2129223"/>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marL="0" lvl="1">
                <a:buFont typeface="Arial" pitchFamily="34" charset="0"/>
                <a:buChar char="•"/>
              </a:pPr>
              <a:r>
                <a:rPr lang="en-US" sz="1000" b="0" i="1" dirty="0" smtClean="0"/>
                <a:t>Pipeline between French border and </a:t>
              </a:r>
              <a:r>
                <a:rPr lang="en-US" sz="1000" b="0" i="1" dirty="0" err="1" smtClean="0"/>
                <a:t>Figueras</a:t>
              </a:r>
              <a:r>
                <a:rPr lang="en-US" sz="1000" b="0" i="1" dirty="0" smtClean="0"/>
                <a:t> (25km)</a:t>
              </a:r>
            </a:p>
            <a:p>
              <a:pPr marL="0" lvl="1">
                <a:buFont typeface="Arial" pitchFamily="34" charset="0"/>
                <a:buChar char="•"/>
              </a:pPr>
              <a:r>
                <a:rPr lang="en-US" sz="1000" b="0" i="1" dirty="0" smtClean="0"/>
                <a:t>Pipeline between </a:t>
              </a:r>
              <a:r>
                <a:rPr lang="en-US" sz="1000" b="0" i="1" dirty="0" err="1" smtClean="0"/>
                <a:t>Figueras</a:t>
              </a:r>
              <a:r>
                <a:rPr lang="en-US" sz="1000" b="0" i="1" dirty="0" smtClean="0"/>
                <a:t> and </a:t>
              </a:r>
              <a:r>
                <a:rPr lang="en-US" sz="1000" b="0" i="1" dirty="0" err="1" smtClean="0"/>
                <a:t>Hostalrich</a:t>
              </a:r>
              <a:r>
                <a:rPr lang="en-US" sz="1000" b="0" i="1" dirty="0" smtClean="0"/>
                <a:t> (79km) </a:t>
              </a:r>
            </a:p>
            <a:p>
              <a:pPr marL="0" lvl="1">
                <a:buFont typeface="Arial" pitchFamily="34" charset="0"/>
                <a:buChar char="•"/>
              </a:pPr>
              <a:r>
                <a:rPr lang="en-US" sz="1000" b="0" i="1" dirty="0" smtClean="0"/>
                <a:t>Compression at </a:t>
              </a:r>
              <a:r>
                <a:rPr lang="en-US" sz="1000" b="0" i="1" dirty="0" err="1" smtClean="0"/>
                <a:t>Martorell</a:t>
              </a:r>
              <a:r>
                <a:rPr lang="en-US" sz="1000" b="0" i="1" dirty="0" smtClean="0"/>
                <a:t> (36MW)</a:t>
              </a:r>
            </a:p>
            <a:p>
              <a:pPr marL="0" lvl="1"/>
              <a:endParaRPr lang="en-US" sz="1000" b="0" i="1" dirty="0" smtClean="0"/>
            </a:p>
          </p:txBody>
        </p:sp>
        <p:pic>
          <p:nvPicPr>
            <p:cNvPr id="14" name="Picture 5" descr="C:\Users\KB2003\Pictures\771px-Enagas_logo.svg.png"/>
            <p:cNvPicPr>
              <a:picLocks noChangeAspect="1" noChangeArrowheads="1"/>
            </p:cNvPicPr>
            <p:nvPr/>
          </p:nvPicPr>
          <p:blipFill>
            <a:blip r:embed="rId4" cstate="print"/>
            <a:srcRect/>
            <a:stretch>
              <a:fillRect/>
            </a:stretch>
          </p:blipFill>
          <p:spPr bwMode="auto">
            <a:xfrm>
              <a:off x="107752" y="620688"/>
              <a:ext cx="770781" cy="598830"/>
            </a:xfrm>
            <a:prstGeom prst="rect">
              <a:avLst/>
            </a:prstGeom>
            <a:noFill/>
          </p:spPr>
        </p:pic>
        <p:sp>
          <p:nvSpPr>
            <p:cNvPr id="15" name="ZoneTexte 15"/>
            <p:cNvSpPr txBox="1"/>
            <p:nvPr/>
          </p:nvSpPr>
          <p:spPr>
            <a:xfrm>
              <a:off x="6084168" y="116632"/>
              <a:ext cx="2664296" cy="1718175"/>
            </a:xfrm>
            <a:prstGeom prst="roundRect">
              <a:avLst/>
            </a:prstGeom>
            <a:solidFill>
              <a:srgbClr val="FDECE9"/>
            </a:solidFill>
          </p:spPr>
          <p:txBody>
            <a:bodyPr wrap="square" rtlCol="0">
              <a:spAutoFit/>
            </a:bodyPr>
            <a:lstStyle/>
            <a:p>
              <a:r>
                <a:rPr lang="en-US" sz="1050" smtClean="0"/>
                <a:t>A study has been launched in cooperation between TSOs and under French and Spanish Authorities to determine the firm and interruptible capacities that can be created with minimum investments.  </a:t>
              </a:r>
              <a:endParaRPr lang="en-US" sz="1050"/>
            </a:p>
          </p:txBody>
        </p:sp>
        <p:cxnSp>
          <p:nvCxnSpPr>
            <p:cNvPr id="16" name="Connecteur droit 16"/>
            <p:cNvCxnSpPr/>
            <p:nvPr/>
          </p:nvCxnSpPr>
          <p:spPr bwMode="auto">
            <a:xfrm>
              <a:off x="4067944" y="4437112"/>
              <a:ext cx="1944216" cy="0"/>
            </a:xfrm>
            <a:prstGeom prst="line">
              <a:avLst/>
            </a:prstGeom>
            <a:solidFill>
              <a:schemeClr val="accent1"/>
            </a:solidFill>
            <a:ln w="31750" cap="flat" cmpd="sng" algn="ctr">
              <a:solidFill>
                <a:srgbClr val="FF0000"/>
              </a:solidFill>
              <a:prstDash val="dash"/>
              <a:round/>
              <a:headEnd type="none" w="med" len="med"/>
              <a:tailEnd type="none" w="med" len="med"/>
            </a:ln>
            <a:effectLst/>
          </p:spPr>
        </p:cxnSp>
        <p:cxnSp>
          <p:nvCxnSpPr>
            <p:cNvPr id="17" name="Connecteur droit avec flèche 17"/>
            <p:cNvCxnSpPr/>
            <p:nvPr/>
          </p:nvCxnSpPr>
          <p:spPr bwMode="auto">
            <a:xfrm flipV="1">
              <a:off x="5004048" y="3933056"/>
              <a:ext cx="0" cy="1080120"/>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18" name="Connecteur droit avec flèche 18"/>
            <p:cNvCxnSpPr/>
            <p:nvPr/>
          </p:nvCxnSpPr>
          <p:spPr bwMode="auto">
            <a:xfrm flipV="1">
              <a:off x="5220072" y="3933056"/>
              <a:ext cx="0" cy="1080120"/>
            </a:xfrm>
            <a:prstGeom prst="straightConnector1">
              <a:avLst/>
            </a:prstGeom>
            <a:solidFill>
              <a:schemeClr val="accent1"/>
            </a:solidFill>
            <a:ln w="31750" cap="flat" cmpd="sng" algn="ctr">
              <a:solidFill>
                <a:srgbClr val="FF0000"/>
              </a:solidFill>
              <a:prstDash val="solid"/>
              <a:round/>
              <a:headEnd type="arrow" w="med" len="med"/>
              <a:tailEnd type="none"/>
            </a:ln>
            <a:effectLst/>
          </p:spPr>
        </p:cxnSp>
        <p:sp>
          <p:nvSpPr>
            <p:cNvPr id="19" name="ZoneTexte 20"/>
            <p:cNvSpPr txBox="1"/>
            <p:nvPr/>
          </p:nvSpPr>
          <p:spPr>
            <a:xfrm>
              <a:off x="3970746" y="3839009"/>
              <a:ext cx="1158134" cy="312546"/>
            </a:xfrm>
            <a:prstGeom prst="rect">
              <a:avLst/>
            </a:prstGeom>
            <a:noFill/>
          </p:spPr>
          <p:txBody>
            <a:bodyPr wrap="square" rtlCol="0">
              <a:spAutoFit/>
            </a:bodyPr>
            <a:lstStyle/>
            <a:p>
              <a:r>
                <a:rPr lang="fr-FR" sz="1000" dirty="0" smtClean="0">
                  <a:solidFill>
                    <a:srgbClr val="FF0000"/>
                  </a:solidFill>
                </a:rPr>
                <a:t>120 </a:t>
              </a:r>
              <a:r>
                <a:rPr lang="fr-FR" sz="1000" dirty="0" err="1" smtClean="0">
                  <a:solidFill>
                    <a:srgbClr val="FF0000"/>
                  </a:solidFill>
                </a:rPr>
                <a:t>GWh</a:t>
              </a:r>
              <a:r>
                <a:rPr lang="fr-FR" sz="1000" dirty="0" smtClean="0">
                  <a:solidFill>
                    <a:srgbClr val="FF0000"/>
                  </a:solidFill>
                </a:rPr>
                <a:t>/d </a:t>
              </a:r>
              <a:r>
                <a:rPr lang="fr-FR" sz="1000" b="1" dirty="0" smtClean="0">
                  <a:solidFill>
                    <a:srgbClr val="FF0000"/>
                  </a:solidFill>
                </a:rPr>
                <a:t>*</a:t>
              </a:r>
              <a:endParaRPr lang="fr-FR" sz="1000" b="1" dirty="0">
                <a:solidFill>
                  <a:srgbClr val="FF0000"/>
                </a:solidFill>
              </a:endParaRPr>
            </a:p>
          </p:txBody>
        </p:sp>
      </p:grpSp>
      <p:sp>
        <p:nvSpPr>
          <p:cNvPr id="20" name="Triangle isocèle 21"/>
          <p:cNvSpPr/>
          <p:nvPr/>
        </p:nvSpPr>
        <p:spPr bwMode="auto">
          <a:xfrm>
            <a:off x="3347864" y="4869160"/>
            <a:ext cx="161052" cy="14252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21" name="ZoneTexte 22"/>
          <p:cNvSpPr txBox="1"/>
          <p:nvPr/>
        </p:nvSpPr>
        <p:spPr>
          <a:xfrm>
            <a:off x="5148064" y="4581128"/>
            <a:ext cx="864096" cy="246221"/>
          </a:xfrm>
          <a:prstGeom prst="rect">
            <a:avLst/>
          </a:prstGeom>
          <a:noFill/>
        </p:spPr>
        <p:txBody>
          <a:bodyPr wrap="square" rtlCol="0">
            <a:spAutoFit/>
          </a:bodyPr>
          <a:lstStyle/>
          <a:p>
            <a:r>
              <a:rPr lang="fr-FR" sz="1000" dirty="0" smtClean="0">
                <a:solidFill>
                  <a:srgbClr val="FF0000"/>
                </a:solidFill>
              </a:rPr>
              <a:t>80 </a:t>
            </a:r>
            <a:r>
              <a:rPr lang="fr-FR" sz="1000" dirty="0" err="1" smtClean="0">
                <a:solidFill>
                  <a:srgbClr val="FF0000"/>
                </a:solidFill>
              </a:rPr>
              <a:t>GWh</a:t>
            </a:r>
            <a:r>
              <a:rPr lang="fr-FR" sz="1000" dirty="0" smtClean="0">
                <a:solidFill>
                  <a:srgbClr val="FF0000"/>
                </a:solidFill>
              </a:rPr>
              <a:t>/d *</a:t>
            </a:r>
            <a:endParaRPr lang="fr-FR" sz="1000" dirty="0">
              <a:solidFill>
                <a:srgbClr val="FF0000"/>
              </a:solidFill>
            </a:endParaRPr>
          </a:p>
        </p:txBody>
      </p:sp>
      <p:sp>
        <p:nvSpPr>
          <p:cNvPr id="22" name="ZoneTexte 23"/>
          <p:cNvSpPr txBox="1"/>
          <p:nvPr/>
        </p:nvSpPr>
        <p:spPr>
          <a:xfrm>
            <a:off x="4427984" y="5085184"/>
            <a:ext cx="2016224" cy="430887"/>
          </a:xfrm>
          <a:prstGeom prst="rect">
            <a:avLst/>
          </a:prstGeom>
          <a:noFill/>
        </p:spPr>
        <p:txBody>
          <a:bodyPr wrap="square" rtlCol="0">
            <a:spAutoFit/>
          </a:bodyPr>
          <a:lstStyle/>
          <a:p>
            <a:r>
              <a:rPr lang="fr-FR" sz="1100" b="1" dirty="0" smtClean="0">
                <a:solidFill>
                  <a:srgbClr val="FF0000"/>
                </a:solidFill>
              </a:rPr>
              <a:t>*</a:t>
            </a:r>
            <a:r>
              <a:rPr lang="fr-FR" sz="1100" b="0" i="1" dirty="0" err="1" smtClean="0">
                <a:solidFill>
                  <a:srgbClr val="FF0000"/>
                </a:solidFill>
              </a:rPr>
              <a:t>capacities</a:t>
            </a:r>
            <a:r>
              <a:rPr lang="fr-FR" sz="1100" b="0" i="1" dirty="0" smtClean="0">
                <a:solidFill>
                  <a:srgbClr val="FF0000"/>
                </a:solidFill>
              </a:rPr>
              <a:t> to </a:t>
            </a:r>
            <a:r>
              <a:rPr lang="fr-FR" sz="1100" b="0" i="1" dirty="0" err="1" smtClean="0">
                <a:solidFill>
                  <a:srgbClr val="FF0000"/>
                </a:solidFill>
              </a:rPr>
              <a:t>be</a:t>
            </a:r>
            <a:r>
              <a:rPr lang="fr-FR" sz="1100" b="0" i="1" dirty="0" smtClean="0">
                <a:solidFill>
                  <a:srgbClr val="FF0000"/>
                </a:solidFill>
              </a:rPr>
              <a:t> </a:t>
            </a:r>
            <a:r>
              <a:rPr lang="fr-FR" sz="1100" b="0" i="1" dirty="0" err="1" smtClean="0">
                <a:solidFill>
                  <a:srgbClr val="FF0000"/>
                </a:solidFill>
              </a:rPr>
              <a:t>determined</a:t>
            </a:r>
            <a:r>
              <a:rPr lang="fr-FR" sz="1100" b="0" i="1" dirty="0" smtClean="0">
                <a:solidFill>
                  <a:srgbClr val="FF0000"/>
                </a:solidFill>
              </a:rPr>
              <a:t> by </a:t>
            </a:r>
            <a:r>
              <a:rPr lang="fr-FR" sz="1100" b="0" i="1" dirty="0" err="1" smtClean="0">
                <a:solidFill>
                  <a:srgbClr val="FF0000"/>
                </a:solidFill>
              </a:rPr>
              <a:t>TSOs</a:t>
            </a:r>
            <a:endParaRPr lang="fr-FR" sz="1100" b="1" dirty="0">
              <a:solidFill>
                <a:srgbClr val="FF0000"/>
              </a:solidFill>
            </a:endParaRPr>
          </a:p>
        </p:txBody>
      </p:sp>
    </p:spTree>
    <p:extLst>
      <p:ext uri="{BB962C8B-B14F-4D97-AF65-F5344CB8AC3E}">
        <p14:creationId xmlns:p14="http://schemas.microsoft.com/office/powerpoint/2010/main" val="20284037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bwMode="auto">
          <a:xfrm>
            <a:off x="323528" y="3789040"/>
            <a:ext cx="8712968" cy="2520280"/>
          </a:xfrm>
          <a:prstGeom prst="roundRect">
            <a:avLst/>
          </a:prstGeo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189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357188" lvl="2" indent="-357188" algn="just">
              <a:spcBef>
                <a:spcPts val="3000"/>
              </a:spcBef>
              <a:buClr>
                <a:schemeClr val="bg1">
                  <a:lumMod val="50000"/>
                </a:schemeClr>
              </a:buClr>
              <a:buSzPct val="150000"/>
              <a:buFont typeface="+mj-lt"/>
              <a:buAutoNum type="arabicPeriod" startAt="3"/>
            </a:pPr>
            <a:r>
              <a:rPr lang="en-US" sz="1600" b="0" dirty="0"/>
              <a:t>Agreement in </a:t>
            </a:r>
            <a:r>
              <a:rPr lang="en-US" sz="1600" dirty="0"/>
              <a:t>SIMULATIONS</a:t>
            </a:r>
            <a:r>
              <a:rPr lang="en-US" sz="1600" b="0" dirty="0"/>
              <a:t>:</a:t>
            </a:r>
          </a:p>
          <a:p>
            <a:pPr marL="357187" lvl="3" algn="just">
              <a:spcBef>
                <a:spcPts val="300"/>
              </a:spcBef>
              <a:buClr>
                <a:schemeClr val="bg1">
                  <a:lumMod val="50000"/>
                </a:schemeClr>
              </a:buClr>
            </a:pPr>
            <a:r>
              <a:rPr lang="en-US" sz="1600" b="0" dirty="0"/>
              <a:t>Saturation of the infrastructures linking the core network with the interconnection</a:t>
            </a:r>
          </a:p>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1600" b="1" i="0" u="none" strike="noStrike" cap="none" normalizeH="0" baseline="0" dirty="0" smtClean="0">
              <a:ln>
                <a:noFill/>
              </a:ln>
              <a:solidFill>
                <a:schemeClr val="bg1"/>
              </a:solidFill>
              <a:effectLst/>
            </a:endParaRPr>
          </a:p>
        </p:txBody>
      </p:sp>
      <p:sp>
        <p:nvSpPr>
          <p:cNvPr id="6" name="5 Rectángulo redondeado"/>
          <p:cNvSpPr/>
          <p:nvPr/>
        </p:nvSpPr>
        <p:spPr bwMode="auto">
          <a:xfrm>
            <a:off x="323528" y="2132856"/>
            <a:ext cx="8712968" cy="1584176"/>
          </a:xfrm>
          <a:prstGeom prst="roundRect">
            <a:avLst/>
          </a:prstGeom>
          <a:gradFill flip="none" rotWithShape="1">
            <a:gsLst>
              <a:gs pos="0">
                <a:schemeClr val="bg1">
                  <a:lumMod val="20000"/>
                  <a:lumOff val="80000"/>
                  <a:shade val="30000"/>
                  <a:satMod val="115000"/>
                </a:schemeClr>
              </a:gs>
              <a:gs pos="50000">
                <a:schemeClr val="bg1">
                  <a:lumMod val="20000"/>
                  <a:lumOff val="80000"/>
                  <a:shade val="67500"/>
                  <a:satMod val="115000"/>
                </a:schemeClr>
              </a:gs>
              <a:gs pos="100000">
                <a:schemeClr val="bg1">
                  <a:lumMod val="20000"/>
                  <a:lumOff val="80000"/>
                  <a:shade val="100000"/>
                  <a:satMod val="115000"/>
                </a:schemeClr>
              </a:gs>
            </a:gsLst>
            <a:path path="circle">
              <a:fillToRect l="100000" b="100000"/>
            </a:path>
            <a:tileRect t="-100000" r="-100000"/>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357188" lvl="3" indent="-357188" algn="just">
              <a:spcBef>
                <a:spcPct val="40000"/>
              </a:spcBef>
              <a:buClr>
                <a:schemeClr val="bg1">
                  <a:lumMod val="50000"/>
                </a:schemeClr>
              </a:buClr>
              <a:buSzPct val="150000"/>
              <a:buFont typeface="+mj-lt"/>
              <a:buAutoNum type="arabicPeriod" startAt="2"/>
            </a:pPr>
            <a:r>
              <a:rPr lang="en-US" sz="1600" b="0" dirty="0"/>
              <a:t>Agreement in terms of </a:t>
            </a:r>
            <a:r>
              <a:rPr lang="en-US" sz="1600" dirty="0"/>
              <a:t>INFRASTRUCTURES and OPERATIONAL SETTINGS</a:t>
            </a:r>
            <a:r>
              <a:rPr lang="en-US" sz="1600" b="0" dirty="0"/>
              <a:t>:</a:t>
            </a:r>
          </a:p>
          <a:p>
            <a:pPr marL="1314450" lvl="3" indent="-457200" algn="just">
              <a:spcBef>
                <a:spcPts val="300"/>
              </a:spcBef>
              <a:buClr>
                <a:schemeClr val="bg1">
                  <a:lumMod val="50000"/>
                </a:schemeClr>
              </a:buClr>
              <a:buFont typeface="Wingdings" panose="05000000000000000000" pitchFamily="2" charset="2"/>
              <a:buChar char="Ø"/>
            </a:pPr>
            <a:r>
              <a:rPr lang="en-US" sz="1600" b="0" dirty="0"/>
              <a:t>Infrastructure scenarios</a:t>
            </a:r>
          </a:p>
          <a:p>
            <a:pPr marL="1314450" lvl="3" indent="-457200" algn="just">
              <a:spcBef>
                <a:spcPts val="300"/>
              </a:spcBef>
              <a:buClr>
                <a:schemeClr val="bg1">
                  <a:lumMod val="50000"/>
                </a:schemeClr>
              </a:buClr>
              <a:buFont typeface="Wingdings" panose="05000000000000000000" pitchFamily="2" charset="2"/>
              <a:buChar char="Ø"/>
            </a:pPr>
            <a:r>
              <a:rPr lang="en-US" sz="1600" b="0" dirty="0"/>
              <a:t>Commission of new investments</a:t>
            </a:r>
          </a:p>
          <a:p>
            <a:pPr marL="1314450" lvl="3" indent="-457200" algn="just">
              <a:spcBef>
                <a:spcPts val="300"/>
              </a:spcBef>
              <a:buClr>
                <a:schemeClr val="bg1">
                  <a:lumMod val="50000"/>
                </a:schemeClr>
              </a:buClr>
              <a:buFont typeface="Wingdings" panose="05000000000000000000" pitchFamily="2" charset="2"/>
              <a:buChar char="Ø"/>
            </a:pPr>
            <a:r>
              <a:rPr lang="en-US" sz="1600" b="0" dirty="0"/>
              <a:t>Operational settings for compressor stations or other relevant points in the </a:t>
            </a:r>
            <a:r>
              <a:rPr lang="en-US" sz="1600" b="0" dirty="0" smtClean="0"/>
              <a:t>network</a:t>
            </a:r>
            <a:endParaRPr lang="en-US" sz="1600" b="0" dirty="0"/>
          </a:p>
        </p:txBody>
      </p:sp>
      <p:sp>
        <p:nvSpPr>
          <p:cNvPr id="2" name="1 Rectángulo redondeado"/>
          <p:cNvSpPr/>
          <p:nvPr/>
        </p:nvSpPr>
        <p:spPr bwMode="auto">
          <a:xfrm>
            <a:off x="263879" y="620688"/>
            <a:ext cx="8712968" cy="1440160"/>
          </a:xfrm>
          <a:prstGeom prst="roundRect">
            <a:avLst/>
          </a:prstGeom>
          <a:solidFill>
            <a:schemeClr val="bg1">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444500" lvl="2" indent="-357188" algn="just">
              <a:spcBef>
                <a:spcPct val="40000"/>
              </a:spcBef>
              <a:buClr>
                <a:schemeClr val="tx1"/>
              </a:buClr>
              <a:buSzPct val="150000"/>
              <a:buFont typeface="+mj-lt"/>
              <a:buAutoNum type="arabicPeriod"/>
            </a:pPr>
            <a:r>
              <a:rPr lang="en-US" sz="1600" b="0" dirty="0">
                <a:solidFill>
                  <a:schemeClr val="tx1"/>
                </a:solidFill>
              </a:rPr>
              <a:t>Agreement in </a:t>
            </a:r>
            <a:r>
              <a:rPr lang="en-US" sz="1600" dirty="0">
                <a:solidFill>
                  <a:schemeClr val="tx1"/>
                </a:solidFill>
              </a:rPr>
              <a:t>DEMAND</a:t>
            </a:r>
            <a:r>
              <a:rPr lang="en-US" sz="1600" b="0" dirty="0">
                <a:solidFill>
                  <a:schemeClr val="tx1"/>
                </a:solidFill>
              </a:rPr>
              <a:t> criteria's regarding design scenarios for calculations</a:t>
            </a:r>
            <a:r>
              <a:rPr lang="en-US" sz="1600" b="0" dirty="0" smtClean="0">
                <a:solidFill>
                  <a:schemeClr val="tx1"/>
                </a:solidFill>
              </a:rPr>
              <a:t>: Worst </a:t>
            </a:r>
            <a:r>
              <a:rPr lang="en-US" sz="1600" b="0" dirty="0">
                <a:solidFill>
                  <a:schemeClr val="tx1"/>
                </a:solidFill>
              </a:rPr>
              <a:t>case scenario is selected for each direction:</a:t>
            </a:r>
          </a:p>
          <a:p>
            <a:pPr marL="1341438" lvl="4" indent="-444500" algn="just">
              <a:spcBef>
                <a:spcPct val="40000"/>
              </a:spcBef>
              <a:buClr>
                <a:schemeClr val="tx1"/>
              </a:buClr>
              <a:buFont typeface="Wingdings" panose="05000000000000000000" pitchFamily="2" charset="2"/>
              <a:buChar char="Ø"/>
            </a:pPr>
            <a:r>
              <a:rPr lang="en-US" sz="1600" b="0" dirty="0">
                <a:solidFill>
                  <a:schemeClr val="tx1"/>
                </a:solidFill>
              </a:rPr>
              <a:t>Import point of view </a:t>
            </a:r>
            <a:r>
              <a:rPr lang="en-US" sz="1600" b="0" dirty="0">
                <a:solidFill>
                  <a:schemeClr val="tx1"/>
                </a:solidFill>
                <a:sym typeface="Wingdings" panose="05000000000000000000" pitchFamily="2" charset="2"/>
              </a:rPr>
              <a:t> summer average demand</a:t>
            </a:r>
          </a:p>
          <a:p>
            <a:pPr marL="1341438" lvl="4" indent="-444500" algn="just">
              <a:spcBef>
                <a:spcPct val="40000"/>
              </a:spcBef>
              <a:buClr>
                <a:schemeClr val="tx1"/>
              </a:buClr>
              <a:buFont typeface="Wingdings" panose="05000000000000000000" pitchFamily="2" charset="2"/>
              <a:buChar char="Ø"/>
            </a:pPr>
            <a:r>
              <a:rPr lang="en-US" sz="1600" b="0" dirty="0">
                <a:solidFill>
                  <a:schemeClr val="tx1"/>
                </a:solidFill>
                <a:sym typeface="Wingdings" panose="05000000000000000000" pitchFamily="2" charset="2"/>
              </a:rPr>
              <a:t>Export point of view  peak demand</a:t>
            </a:r>
            <a:r>
              <a:rPr lang="en-US" sz="1600" b="0" dirty="0" smtClean="0">
                <a:solidFill>
                  <a:schemeClr val="tx1"/>
                </a:solidFill>
                <a:sym typeface="Wingdings" panose="05000000000000000000" pitchFamily="2" charset="2"/>
              </a:rPr>
              <a:t>.</a:t>
            </a:r>
            <a:endParaRPr kumimoji="0" lang="es-ES" sz="2400" b="1" i="0" u="none" strike="noStrike" cap="none" normalizeH="0" baseline="0" dirty="0" smtClean="0">
              <a:ln>
                <a:noFill/>
              </a:ln>
              <a:solidFill>
                <a:schemeClr val="tx1"/>
              </a:solidFill>
              <a:effectLst/>
              <a:latin typeface="Arial" charset="0"/>
            </a:endParaRPr>
          </a:p>
        </p:txBody>
      </p:sp>
      <p:graphicFrame>
        <p:nvGraphicFramePr>
          <p:cNvPr id="8" name="7 Diagrama"/>
          <p:cNvGraphicFramePr/>
          <p:nvPr>
            <p:extLst>
              <p:ext uri="{D42A27DB-BD31-4B8C-83A1-F6EECF244321}">
                <p14:modId xmlns:p14="http://schemas.microsoft.com/office/powerpoint/2010/main" val="1704849008"/>
              </p:ext>
            </p:extLst>
          </p:nvPr>
        </p:nvGraphicFramePr>
        <p:xfrm>
          <a:off x="1403648" y="3501008"/>
          <a:ext cx="6768752" cy="2353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Proceso"/>
          <p:cNvSpPr/>
          <p:nvPr/>
        </p:nvSpPr>
        <p:spPr bwMode="auto">
          <a:xfrm>
            <a:off x="2676147" y="4509120"/>
            <a:ext cx="3888432" cy="576064"/>
          </a:xfrm>
          <a:prstGeom prst="flowChartProcess">
            <a:avLst/>
          </a:prstGeom>
          <a:gradFill flip="none" rotWithShape="1">
            <a:gsLst>
              <a:gs pos="0">
                <a:schemeClr val="tx1">
                  <a:lumMod val="95000"/>
                  <a:shade val="30000"/>
                  <a:satMod val="115000"/>
                </a:schemeClr>
              </a:gs>
              <a:gs pos="50000">
                <a:schemeClr val="tx1">
                  <a:lumMod val="95000"/>
                  <a:shade val="67500"/>
                  <a:satMod val="115000"/>
                </a:schemeClr>
              </a:gs>
              <a:gs pos="100000">
                <a:schemeClr val="tx1">
                  <a:lumMod val="95000"/>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336550" eaLnBrk="0" hangingPunct="0">
              <a:buClr>
                <a:schemeClr val="tx2"/>
              </a:buClr>
              <a:buSzPct val="100000"/>
            </a:pPr>
            <a:r>
              <a:rPr lang="en-US" sz="1400" dirty="0" smtClean="0">
                <a:solidFill>
                  <a:schemeClr val="accent4">
                    <a:lumMod val="10000"/>
                  </a:schemeClr>
                </a:solidFill>
                <a:latin typeface="Arial Narrow" panose="020B0606020202030204" pitchFamily="34" charset="0"/>
              </a:rPr>
              <a:t>Saturation of </a:t>
            </a:r>
            <a:r>
              <a:rPr lang="en-US" sz="1400" dirty="0">
                <a:solidFill>
                  <a:schemeClr val="accent4">
                    <a:lumMod val="10000"/>
                  </a:schemeClr>
                </a:solidFill>
                <a:latin typeface="Arial Narrow" panose="020B0606020202030204" pitchFamily="34" charset="0"/>
              </a:rPr>
              <a:t>the infrastructures linking the core network with the interconnection</a:t>
            </a:r>
            <a:endParaRPr kumimoji="0" lang="es-ES" sz="1400" b="1" i="0" u="none" strike="noStrike" cap="none" normalizeH="0" dirty="0" smtClean="0">
              <a:ln>
                <a:noFill/>
              </a:ln>
              <a:solidFill>
                <a:schemeClr val="accent4">
                  <a:lumMod val="10000"/>
                </a:schemeClr>
              </a:solidFill>
              <a:effectLst/>
              <a:latin typeface="Arial Narrow" panose="020B0606020202030204" pitchFamily="34" charset="0"/>
            </a:endParaRPr>
          </a:p>
        </p:txBody>
      </p:sp>
      <p:sp>
        <p:nvSpPr>
          <p:cNvPr id="10" name="9 Rectángulo"/>
          <p:cNvSpPr/>
          <p:nvPr/>
        </p:nvSpPr>
        <p:spPr bwMode="auto">
          <a:xfrm>
            <a:off x="1763688" y="5229200"/>
            <a:ext cx="6025027" cy="1008112"/>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457200" marR="0" indent="-457200" algn="just" defTabSz="336550" rtl="0" eaLnBrk="0" fontAlgn="base" latinLnBrk="0" hangingPunct="0">
              <a:lnSpc>
                <a:spcPct val="100000"/>
              </a:lnSpc>
              <a:spcBef>
                <a:spcPts val="1200"/>
              </a:spcBef>
              <a:spcAft>
                <a:spcPct val="0"/>
              </a:spcAft>
              <a:buClr>
                <a:schemeClr val="bg1">
                  <a:lumMod val="50000"/>
                </a:schemeClr>
              </a:buClr>
              <a:buSzPct val="100000"/>
              <a:buFont typeface="Times New Roman" pitchFamily="18" charset="0"/>
              <a:buAutoNum type="arabicPeriod"/>
              <a:tabLst/>
            </a:pPr>
            <a:r>
              <a:rPr lang="en-US" sz="1400" dirty="0" smtClean="0">
                <a:solidFill>
                  <a:schemeClr val="accent4">
                    <a:lumMod val="10000"/>
                  </a:schemeClr>
                </a:solidFill>
                <a:latin typeface="+mn-lt"/>
                <a:ea typeface="Verdana" panose="020B0604030504040204" pitchFamily="34" charset="0"/>
                <a:cs typeface="Verdana" panose="020B0604030504040204" pitchFamily="34" charset="0"/>
              </a:rPr>
              <a:t>VIP </a:t>
            </a:r>
            <a:r>
              <a:rPr lang="en-US" sz="1400" dirty="0" err="1" smtClean="0">
                <a:solidFill>
                  <a:schemeClr val="accent4">
                    <a:lumMod val="10000"/>
                  </a:schemeClr>
                </a:solidFill>
                <a:latin typeface="+mn-lt"/>
                <a:ea typeface="Verdana" panose="020B0604030504040204" pitchFamily="34" charset="0"/>
                <a:cs typeface="Verdana" panose="020B0604030504040204" pitchFamily="34" charset="0"/>
              </a:rPr>
              <a:t>Pirineos</a:t>
            </a:r>
            <a:r>
              <a:rPr lang="en-US" sz="1400" dirty="0" smtClean="0">
                <a:solidFill>
                  <a:schemeClr val="accent4">
                    <a:lumMod val="10000"/>
                  </a:schemeClr>
                </a:solidFill>
                <a:latin typeface="+mn-lt"/>
                <a:ea typeface="Verdana" panose="020B0604030504040204" pitchFamily="34" charset="0"/>
                <a:cs typeface="Verdana" panose="020B0604030504040204" pitchFamily="34" charset="0"/>
              </a:rPr>
              <a:t>:</a:t>
            </a:r>
            <a:r>
              <a:rPr lang="en-US" sz="1400" dirty="0" smtClean="0">
                <a:solidFill>
                  <a:schemeClr val="accent4">
                    <a:lumMod val="10000"/>
                  </a:schemeClr>
                </a:solidFill>
                <a:latin typeface="+mn-lt"/>
                <a:ea typeface="Verdana" panose="020B0604030504040204" pitchFamily="34" charset="0"/>
                <a:cs typeface="Verdana" panose="020B0604030504040204" pitchFamily="34" charset="0"/>
                <a:sym typeface="Wingdings" panose="05000000000000000000" pitchFamily="2" charset="2"/>
              </a:rPr>
              <a:t> </a:t>
            </a:r>
            <a:r>
              <a:rPr lang="en-US" sz="1400" b="0" dirty="0" smtClean="0">
                <a:solidFill>
                  <a:schemeClr val="accent4">
                    <a:lumMod val="10000"/>
                  </a:schemeClr>
                </a:solidFill>
                <a:latin typeface="+mn-lt"/>
                <a:ea typeface="Verdana" panose="020B0604030504040204" pitchFamily="34" charset="0"/>
                <a:cs typeface="Verdana" panose="020B0604030504040204" pitchFamily="34" charset="0"/>
                <a:sym typeface="Wingdings" panose="05000000000000000000" pitchFamily="2" charset="2"/>
              </a:rPr>
              <a:t>agreed conditions between 2 Compressor Stations </a:t>
            </a:r>
            <a:r>
              <a:rPr lang="en-US" sz="1400" dirty="0" smtClean="0">
                <a:solidFill>
                  <a:schemeClr val="accent4">
                    <a:lumMod val="10000"/>
                  </a:schemeClr>
                </a:solidFill>
                <a:latin typeface="+mn-lt"/>
                <a:ea typeface="Verdana" panose="020B0604030504040204" pitchFamily="34" charset="0"/>
                <a:cs typeface="Verdana" panose="020B0604030504040204" pitchFamily="34" charset="0"/>
                <a:sym typeface="Wingdings" panose="05000000000000000000" pitchFamily="2" charset="2"/>
              </a:rPr>
              <a:t> Equivalent to 1 single simulation</a:t>
            </a:r>
          </a:p>
          <a:p>
            <a:pPr marL="457200" marR="0" indent="-457200" algn="just" defTabSz="336550" rtl="0" eaLnBrk="0" fontAlgn="base" latinLnBrk="0" hangingPunct="0">
              <a:lnSpc>
                <a:spcPct val="100000"/>
              </a:lnSpc>
              <a:spcBef>
                <a:spcPts val="1200"/>
              </a:spcBef>
              <a:spcAft>
                <a:spcPct val="0"/>
              </a:spcAft>
              <a:buClr>
                <a:schemeClr val="bg1">
                  <a:lumMod val="50000"/>
                </a:schemeClr>
              </a:buClr>
              <a:buSzPct val="100000"/>
              <a:buFont typeface="Times New Roman" pitchFamily="18" charset="0"/>
              <a:buAutoNum type="arabicPeriod"/>
              <a:tabLst/>
            </a:pPr>
            <a:r>
              <a:rPr lang="en-US" sz="1400" dirty="0" smtClean="0">
                <a:solidFill>
                  <a:schemeClr val="accent4">
                    <a:lumMod val="10000"/>
                  </a:schemeClr>
                </a:solidFill>
                <a:latin typeface="+mn-lt"/>
                <a:ea typeface="Verdana" panose="020B0604030504040204" pitchFamily="34" charset="0"/>
                <a:cs typeface="Verdana" panose="020B0604030504040204" pitchFamily="34" charset="0"/>
              </a:rPr>
              <a:t>VIP </a:t>
            </a:r>
            <a:r>
              <a:rPr lang="en-US" sz="1400" dirty="0" err="1" smtClean="0">
                <a:solidFill>
                  <a:schemeClr val="accent4">
                    <a:lumMod val="10000"/>
                  </a:schemeClr>
                </a:solidFill>
                <a:latin typeface="+mn-lt"/>
                <a:ea typeface="Verdana" panose="020B0604030504040204" pitchFamily="34" charset="0"/>
                <a:cs typeface="Verdana" panose="020B0604030504040204" pitchFamily="34" charset="0"/>
              </a:rPr>
              <a:t>Iberico</a:t>
            </a:r>
            <a:r>
              <a:rPr lang="en-US" sz="1400" dirty="0" smtClean="0">
                <a:solidFill>
                  <a:schemeClr val="accent4">
                    <a:lumMod val="10000"/>
                  </a:schemeClr>
                </a:solidFill>
                <a:latin typeface="+mn-lt"/>
                <a:ea typeface="Verdana" panose="020B0604030504040204" pitchFamily="34" charset="0"/>
                <a:cs typeface="Verdana" panose="020B0604030504040204" pitchFamily="34" charset="0"/>
              </a:rPr>
              <a:t>: </a:t>
            </a:r>
            <a:r>
              <a:rPr lang="en-US" sz="1400" b="0" dirty="0" smtClean="0">
                <a:solidFill>
                  <a:schemeClr val="accent4">
                    <a:lumMod val="10000"/>
                  </a:schemeClr>
                </a:solidFill>
                <a:latin typeface="+mn-lt"/>
                <a:ea typeface="Verdana" panose="020B0604030504040204" pitchFamily="34" charset="0"/>
                <a:cs typeface="Verdana" panose="020B0604030504040204" pitchFamily="34" charset="0"/>
              </a:rPr>
              <a:t>agreed condition is the Border pressure</a:t>
            </a:r>
            <a:r>
              <a:rPr lang="en-US" sz="1400" dirty="0" smtClean="0">
                <a:solidFill>
                  <a:schemeClr val="accent4">
                    <a:lumMod val="10000"/>
                  </a:schemeClr>
                </a:solidFill>
                <a:latin typeface="+mn-lt"/>
                <a:ea typeface="Verdana" panose="020B0604030504040204" pitchFamily="34" charset="0"/>
                <a:cs typeface="Verdana" panose="020B0604030504040204" pitchFamily="34" charset="0"/>
              </a:rPr>
              <a:t> </a:t>
            </a:r>
            <a:r>
              <a:rPr lang="en-US" sz="1400" dirty="0" smtClean="0">
                <a:solidFill>
                  <a:schemeClr val="accent4">
                    <a:lumMod val="10000"/>
                  </a:schemeClr>
                </a:solidFill>
                <a:latin typeface="+mn-lt"/>
                <a:ea typeface="Verdana" panose="020B0604030504040204" pitchFamily="34" charset="0"/>
                <a:cs typeface="Verdana" panose="020B0604030504040204" pitchFamily="34" charset="0"/>
                <a:sym typeface="Wingdings" panose="05000000000000000000" pitchFamily="2" charset="2"/>
              </a:rPr>
              <a:t> lesser rule should be applied to the capacity calculated by each TSO.</a:t>
            </a:r>
            <a:endParaRPr kumimoji="0" lang="en-US" sz="1400" b="1" i="0" u="none" strike="noStrike" cap="none" normalizeH="0" baseline="0" dirty="0" smtClean="0">
              <a:ln>
                <a:noFill/>
              </a:ln>
              <a:solidFill>
                <a:schemeClr val="accent4">
                  <a:lumMod val="10000"/>
                </a:schemeClr>
              </a:solidFill>
              <a:effectLst/>
              <a:latin typeface="+mn-lt"/>
              <a:ea typeface="Verdana" panose="020B0604030504040204" pitchFamily="34" charset="0"/>
              <a:cs typeface="Verdana" panose="020B0604030504040204" pitchFamily="34" charset="0"/>
            </a:endParaRPr>
          </a:p>
        </p:txBody>
      </p:sp>
      <p:sp>
        <p:nvSpPr>
          <p:cNvPr id="11" name="Rectangle 2"/>
          <p:cNvSpPr>
            <a:spLocks noGrp="1" noChangeArrowheads="1"/>
          </p:cNvSpPr>
          <p:nvPr>
            <p:ph type="title"/>
          </p:nvPr>
        </p:nvSpPr>
        <p:spPr/>
        <p:txBody>
          <a:bodyPr/>
          <a:lstStyle/>
          <a:p>
            <a:pPr marL="354013" indent="-354013" algn="just"/>
            <a:r>
              <a:rPr lang="en-US" sz="2400" dirty="0"/>
              <a:t>II.2	 TSOs proposal of common methodology </a:t>
            </a:r>
            <a:r>
              <a:rPr lang="en-US" sz="2400" dirty="0" smtClean="0"/>
              <a:t>to maximize </a:t>
            </a:r>
            <a:r>
              <a:rPr lang="en-US" sz="2400" dirty="0"/>
              <a:t>technical capacity</a:t>
            </a:r>
          </a:p>
        </p:txBody>
      </p:sp>
    </p:spTree>
    <p:extLst>
      <p:ext uri="{BB962C8B-B14F-4D97-AF65-F5344CB8AC3E}">
        <p14:creationId xmlns:p14="http://schemas.microsoft.com/office/powerpoint/2010/main" val="1504728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78766"/>
            <a:ext cx="8604448" cy="964234"/>
          </a:xfrm>
        </p:spPr>
        <p:txBody>
          <a:bodyPr/>
          <a:lstStyle/>
          <a:p>
            <a:r>
              <a:rPr lang="fr-FR" sz="2400" dirty="0" smtClean="0"/>
              <a:t>A single </a:t>
            </a:r>
            <a:r>
              <a:rPr lang="fr-FR" sz="2400" dirty="0" err="1" smtClean="0"/>
              <a:t>market</a:t>
            </a:r>
            <a:r>
              <a:rPr lang="fr-FR" sz="2400" dirty="0" smtClean="0"/>
              <a:t> place in France: Val de Saône and Gascogne Midi </a:t>
            </a:r>
            <a:endParaRPr lang="fr-FR" sz="2400" dirty="0"/>
          </a:p>
        </p:txBody>
      </p:sp>
      <p:pic>
        <p:nvPicPr>
          <p:cNvPr id="28" name="Image 27"/>
          <p:cNvPicPr/>
          <p:nvPr/>
        </p:nvPicPr>
        <p:blipFill>
          <a:blip r:embed="rId2" cstate="print"/>
          <a:srcRect/>
          <a:stretch>
            <a:fillRect/>
          </a:stretch>
        </p:blipFill>
        <p:spPr bwMode="auto">
          <a:xfrm>
            <a:off x="1043608" y="1340768"/>
            <a:ext cx="4852060" cy="4464967"/>
          </a:xfrm>
          <a:prstGeom prst="rect">
            <a:avLst/>
          </a:prstGeom>
          <a:noFill/>
          <a:ln w="9525">
            <a:noFill/>
            <a:miter lim="800000"/>
            <a:headEnd/>
            <a:tailEnd/>
          </a:ln>
        </p:spPr>
      </p:pic>
      <p:sp>
        <p:nvSpPr>
          <p:cNvPr id="148" name="ZoneTexte 147"/>
          <p:cNvSpPr txBox="1"/>
          <p:nvPr/>
        </p:nvSpPr>
        <p:spPr>
          <a:xfrm>
            <a:off x="5508104" y="2636912"/>
            <a:ext cx="3635896" cy="1446550"/>
          </a:xfrm>
          <a:prstGeom prst="rect">
            <a:avLst/>
          </a:prstGeom>
          <a:solidFill>
            <a:schemeClr val="accent1"/>
          </a:solidFill>
        </p:spPr>
        <p:txBody>
          <a:bodyPr wrap="square" rtlCol="0">
            <a:spAutoFit/>
          </a:bodyPr>
          <a:lstStyle/>
          <a:p>
            <a:pPr fontAlgn="auto">
              <a:spcBef>
                <a:spcPts val="0"/>
              </a:spcBef>
              <a:spcAft>
                <a:spcPts val="0"/>
              </a:spcAft>
              <a:buFont typeface="Arial" pitchFamily="34" charset="0"/>
              <a:buChar char="•"/>
            </a:pPr>
            <a:endParaRPr lang="fr-FR" sz="1100" b="0" i="1" dirty="0" smtClean="0">
              <a:solidFill>
                <a:srgbClr val="000000"/>
              </a:solidFill>
              <a:latin typeface="Frutiger 55 Roman"/>
              <a:cs typeface="+mn-cs"/>
            </a:endParaRPr>
          </a:p>
          <a:p>
            <a:pPr fontAlgn="auto">
              <a:spcBef>
                <a:spcPts val="0"/>
              </a:spcBef>
              <a:spcAft>
                <a:spcPts val="0"/>
              </a:spcAft>
              <a:buFont typeface="Arial" pitchFamily="34" charset="0"/>
              <a:buChar char="•"/>
            </a:pPr>
            <a:endParaRPr lang="fr-FR" sz="1100" b="0" i="1" dirty="0" smtClean="0">
              <a:solidFill>
                <a:srgbClr val="000000"/>
              </a:solidFill>
              <a:latin typeface="Frutiger 55 Roman"/>
              <a:cs typeface="+mn-cs"/>
            </a:endParaRPr>
          </a:p>
          <a:p>
            <a:pPr fontAlgn="auto">
              <a:spcBef>
                <a:spcPts val="0"/>
              </a:spcBef>
              <a:spcAft>
                <a:spcPts val="0"/>
              </a:spcAft>
            </a:pPr>
            <a:endParaRPr lang="fr-FR" sz="1100" b="0" i="1" dirty="0" smtClean="0">
              <a:solidFill>
                <a:srgbClr val="000000"/>
              </a:solidFill>
              <a:latin typeface="Frutiger 55 Roman"/>
              <a:cs typeface="+mn-cs"/>
            </a:endParaRPr>
          </a:p>
          <a:p>
            <a:pPr fontAlgn="auto">
              <a:spcBef>
                <a:spcPts val="0"/>
              </a:spcBef>
              <a:spcAft>
                <a:spcPts val="0"/>
              </a:spcAft>
              <a:buFont typeface="Arial" pitchFamily="34" charset="0"/>
              <a:buChar char="•"/>
            </a:pPr>
            <a:r>
              <a:rPr lang="fr-FR" sz="1100" b="0" i="1" dirty="0" smtClean="0">
                <a:solidFill>
                  <a:srgbClr val="000000"/>
                </a:solidFill>
                <a:latin typeface="Frutiger 55 Roman"/>
                <a:cs typeface="+mn-cs"/>
              </a:rPr>
              <a:t>Pipeline </a:t>
            </a:r>
            <a:r>
              <a:rPr lang="fr-FR" sz="1100" b="0" i="1" dirty="0" err="1" smtClean="0">
                <a:solidFill>
                  <a:srgbClr val="000000"/>
                </a:solidFill>
                <a:latin typeface="Frutiger 55 Roman"/>
                <a:cs typeface="+mn-cs"/>
              </a:rPr>
              <a:t>between</a:t>
            </a:r>
            <a:r>
              <a:rPr lang="fr-FR" sz="1100" b="0" i="1" dirty="0" smtClean="0">
                <a:solidFill>
                  <a:srgbClr val="000000"/>
                </a:solidFill>
                <a:latin typeface="Frutiger 55 Roman"/>
                <a:cs typeface="+mn-cs"/>
              </a:rPr>
              <a:t> Voisines and </a:t>
            </a:r>
            <a:r>
              <a:rPr lang="fr-FR" sz="1100" b="0" i="1" dirty="0" err="1" smtClean="0">
                <a:solidFill>
                  <a:srgbClr val="000000"/>
                </a:solidFill>
                <a:latin typeface="Frutiger 55 Roman"/>
                <a:cs typeface="+mn-cs"/>
              </a:rPr>
              <a:t>Etrez</a:t>
            </a:r>
            <a:r>
              <a:rPr lang="fr-FR" sz="1100" b="0" i="1" dirty="0" smtClean="0">
                <a:solidFill>
                  <a:srgbClr val="000000"/>
                </a:solidFill>
                <a:latin typeface="Frutiger 55 Roman"/>
                <a:cs typeface="+mn-cs"/>
              </a:rPr>
              <a:t> (188 km in DN1200 )</a:t>
            </a:r>
          </a:p>
          <a:p>
            <a:pPr fontAlgn="auto">
              <a:spcBef>
                <a:spcPts val="0"/>
              </a:spcBef>
              <a:spcAft>
                <a:spcPts val="0"/>
              </a:spcAft>
              <a:buFont typeface="Arial" pitchFamily="34" charset="0"/>
              <a:buChar char="•"/>
            </a:pPr>
            <a:r>
              <a:rPr lang="fr-FR" sz="1100" b="0" i="1" dirty="0" smtClean="0">
                <a:solidFill>
                  <a:srgbClr val="000000"/>
                </a:solidFill>
                <a:latin typeface="Frutiger 55 Roman"/>
                <a:cs typeface="+mn-cs"/>
              </a:rPr>
              <a:t> </a:t>
            </a:r>
            <a:r>
              <a:rPr lang="fr-FR" sz="1100" b="0" i="1" dirty="0" err="1" smtClean="0">
                <a:solidFill>
                  <a:srgbClr val="000000"/>
                </a:solidFill>
                <a:latin typeface="Frutiger 55 Roman"/>
                <a:cs typeface="+mn-cs"/>
              </a:rPr>
              <a:t>Additional</a:t>
            </a:r>
            <a:r>
              <a:rPr lang="fr-FR" sz="1100" b="0" i="1" dirty="0" smtClean="0">
                <a:solidFill>
                  <a:srgbClr val="000000"/>
                </a:solidFill>
                <a:latin typeface="Frutiger 55 Roman"/>
                <a:cs typeface="+mn-cs"/>
              </a:rPr>
              <a:t> compression (9 MW) in Etrez</a:t>
            </a:r>
          </a:p>
          <a:p>
            <a:pPr fontAlgn="auto">
              <a:spcBef>
                <a:spcPts val="0"/>
              </a:spcBef>
              <a:spcAft>
                <a:spcPts val="0"/>
              </a:spcAft>
              <a:buFont typeface="Arial" pitchFamily="34" charset="0"/>
              <a:buChar char="•"/>
            </a:pPr>
            <a:r>
              <a:rPr lang="fr-FR" sz="1100" b="0" i="1" dirty="0" smtClean="0">
                <a:solidFill>
                  <a:srgbClr val="000000"/>
                </a:solidFill>
                <a:latin typeface="Frutiger 55 Roman"/>
                <a:cs typeface="+mn-cs"/>
              </a:rPr>
              <a:t> adaptation of interconnexion stations in Voisines, </a:t>
            </a:r>
            <a:r>
              <a:rPr lang="fr-FR" sz="1100" b="0" i="1" dirty="0" err="1" smtClean="0">
                <a:solidFill>
                  <a:srgbClr val="000000"/>
                </a:solidFill>
                <a:latin typeface="Frutiger 55 Roman"/>
                <a:cs typeface="+mn-cs"/>
              </a:rPr>
              <a:t>Palleau</a:t>
            </a:r>
            <a:r>
              <a:rPr lang="fr-FR" sz="1100" b="0" i="1" dirty="0" smtClean="0">
                <a:solidFill>
                  <a:srgbClr val="000000"/>
                </a:solidFill>
                <a:latin typeface="Frutiger 55 Roman"/>
                <a:cs typeface="+mn-cs"/>
              </a:rPr>
              <a:t> and Etrez</a:t>
            </a:r>
            <a:endParaRPr lang="fr-FR" sz="1100" b="0" i="1" dirty="0">
              <a:solidFill>
                <a:srgbClr val="000000"/>
              </a:solidFill>
              <a:latin typeface="Frutiger 55 Roman"/>
              <a:cs typeface="+mn-cs"/>
            </a:endParaRPr>
          </a:p>
        </p:txBody>
      </p:sp>
      <p:sp>
        <p:nvSpPr>
          <p:cNvPr id="149" name="ZoneTexte 148"/>
          <p:cNvSpPr txBox="1"/>
          <p:nvPr/>
        </p:nvSpPr>
        <p:spPr>
          <a:xfrm>
            <a:off x="5184576" y="4668232"/>
            <a:ext cx="3635896" cy="1785104"/>
          </a:xfrm>
          <a:prstGeom prst="rect">
            <a:avLst/>
          </a:prstGeom>
          <a:solidFill>
            <a:schemeClr val="accent1"/>
          </a:solidFill>
        </p:spPr>
        <p:txBody>
          <a:bodyPr wrap="square" rtlCol="0">
            <a:spAutoFit/>
          </a:bodyPr>
          <a:lstStyle/>
          <a:p>
            <a:pPr fontAlgn="auto">
              <a:spcBef>
                <a:spcPts val="0"/>
              </a:spcBef>
              <a:spcAft>
                <a:spcPts val="0"/>
              </a:spcAft>
              <a:buFont typeface="Arial" pitchFamily="34" charset="0"/>
              <a:buChar char="•"/>
            </a:pPr>
            <a:endParaRPr lang="fr-FR" sz="1100" b="0" i="1" dirty="0" smtClean="0">
              <a:solidFill>
                <a:srgbClr val="000000"/>
              </a:solidFill>
              <a:latin typeface="Frutiger 55 Roman"/>
              <a:cs typeface="+mn-cs"/>
            </a:endParaRPr>
          </a:p>
          <a:p>
            <a:pPr fontAlgn="auto">
              <a:spcBef>
                <a:spcPts val="0"/>
              </a:spcBef>
              <a:spcAft>
                <a:spcPts val="0"/>
              </a:spcAft>
              <a:buFont typeface="Arial" pitchFamily="34" charset="0"/>
              <a:buChar char="•"/>
            </a:pPr>
            <a:endParaRPr lang="fr-FR" sz="1100" b="0" i="1" dirty="0" smtClean="0">
              <a:solidFill>
                <a:srgbClr val="000000"/>
              </a:solidFill>
              <a:latin typeface="Frutiger 55 Roman"/>
              <a:cs typeface="+mn-cs"/>
            </a:endParaRPr>
          </a:p>
          <a:p>
            <a:pPr fontAlgn="auto">
              <a:spcBef>
                <a:spcPts val="0"/>
              </a:spcBef>
              <a:spcAft>
                <a:spcPts val="0"/>
              </a:spcAft>
              <a:buFont typeface="Arial" pitchFamily="34" charset="0"/>
              <a:buChar char="•"/>
            </a:pPr>
            <a:r>
              <a:rPr lang="fr-FR" sz="1100" b="0" i="1" dirty="0" smtClean="0">
                <a:solidFill>
                  <a:srgbClr val="000000"/>
                </a:solidFill>
                <a:latin typeface="Frutiger 55 Roman"/>
                <a:cs typeface="+mn-cs"/>
              </a:rPr>
              <a:t>Pipeline </a:t>
            </a:r>
            <a:r>
              <a:rPr lang="fr-FR" sz="1100" b="0" i="1" dirty="0" err="1" smtClean="0">
                <a:solidFill>
                  <a:srgbClr val="000000"/>
                </a:solidFill>
                <a:latin typeface="Frutiger 55 Roman"/>
                <a:cs typeface="+mn-cs"/>
              </a:rPr>
              <a:t>between</a:t>
            </a:r>
            <a:r>
              <a:rPr lang="fr-FR" sz="1100" b="0" i="1" dirty="0" smtClean="0">
                <a:solidFill>
                  <a:srgbClr val="000000"/>
                </a:solidFill>
                <a:latin typeface="Frutiger 55 Roman"/>
                <a:cs typeface="+mn-cs"/>
              </a:rPr>
              <a:t> </a:t>
            </a:r>
            <a:r>
              <a:rPr lang="fr-FR" sz="1100" b="0" i="1" dirty="0" err="1" smtClean="0">
                <a:solidFill>
                  <a:srgbClr val="000000"/>
                </a:solidFill>
                <a:latin typeface="Frutiger 55 Roman"/>
                <a:cs typeface="+mn-cs"/>
              </a:rPr>
              <a:t>Lussagnet</a:t>
            </a:r>
            <a:r>
              <a:rPr lang="fr-FR" sz="1100" b="0" i="1" dirty="0" smtClean="0">
                <a:solidFill>
                  <a:srgbClr val="000000"/>
                </a:solidFill>
                <a:latin typeface="Frutiger 55 Roman"/>
                <a:cs typeface="+mn-cs"/>
              </a:rPr>
              <a:t> and </a:t>
            </a:r>
            <a:r>
              <a:rPr lang="fr-FR" sz="1100" b="0" i="1" dirty="0" err="1" smtClean="0">
                <a:solidFill>
                  <a:srgbClr val="000000"/>
                </a:solidFill>
                <a:latin typeface="Frutiger 55 Roman"/>
                <a:cs typeface="+mn-cs"/>
              </a:rPr>
              <a:t>Barran</a:t>
            </a:r>
            <a:r>
              <a:rPr lang="fr-FR" sz="1100" b="0" i="1" dirty="0" smtClean="0">
                <a:solidFill>
                  <a:srgbClr val="000000"/>
                </a:solidFill>
                <a:latin typeface="Frutiger 55 Roman"/>
                <a:cs typeface="+mn-cs"/>
              </a:rPr>
              <a:t> (60 km in DN900)</a:t>
            </a:r>
          </a:p>
          <a:p>
            <a:pPr fontAlgn="auto">
              <a:spcBef>
                <a:spcPts val="0"/>
              </a:spcBef>
              <a:spcAft>
                <a:spcPts val="0"/>
              </a:spcAft>
              <a:buFont typeface="Arial" pitchFamily="34" charset="0"/>
              <a:buChar char="•"/>
            </a:pPr>
            <a:r>
              <a:rPr lang="fr-FR" sz="1100" b="0" i="1" dirty="0" smtClean="0">
                <a:solidFill>
                  <a:srgbClr val="000000"/>
                </a:solidFill>
                <a:latin typeface="Frutiger 55 Roman"/>
                <a:cs typeface="+mn-cs"/>
              </a:rPr>
              <a:t> </a:t>
            </a:r>
            <a:r>
              <a:rPr lang="fr-FR" sz="1100" b="0" i="1" dirty="0" err="1" smtClean="0">
                <a:solidFill>
                  <a:srgbClr val="000000"/>
                </a:solidFill>
                <a:latin typeface="Frutiger 55 Roman"/>
                <a:cs typeface="+mn-cs"/>
              </a:rPr>
              <a:t>Additional</a:t>
            </a:r>
            <a:r>
              <a:rPr lang="fr-FR" sz="1100" b="0" i="1" dirty="0" smtClean="0">
                <a:solidFill>
                  <a:srgbClr val="000000"/>
                </a:solidFill>
                <a:latin typeface="Frutiger 55 Roman"/>
                <a:cs typeface="+mn-cs"/>
              </a:rPr>
              <a:t> Compression (7 MW) in </a:t>
            </a:r>
            <a:r>
              <a:rPr lang="fr-FR" sz="1100" b="0" i="1" dirty="0" err="1" smtClean="0">
                <a:solidFill>
                  <a:srgbClr val="000000"/>
                </a:solidFill>
                <a:latin typeface="Frutiger 55 Roman"/>
                <a:cs typeface="+mn-cs"/>
              </a:rPr>
              <a:t>Barbaira</a:t>
            </a:r>
            <a:endParaRPr lang="fr-FR" sz="1100" b="0" i="1" dirty="0" smtClean="0">
              <a:solidFill>
                <a:srgbClr val="000000"/>
              </a:solidFill>
              <a:latin typeface="Frutiger 55 Roman"/>
              <a:cs typeface="+mn-cs"/>
            </a:endParaRPr>
          </a:p>
          <a:p>
            <a:pPr fontAlgn="auto">
              <a:spcBef>
                <a:spcPts val="0"/>
              </a:spcBef>
              <a:spcAft>
                <a:spcPts val="0"/>
              </a:spcAft>
              <a:buFont typeface="Arial" pitchFamily="34" charset="0"/>
              <a:buChar char="•"/>
            </a:pPr>
            <a:endParaRPr lang="fr-FR" sz="1100" b="0" i="1" dirty="0" smtClean="0">
              <a:solidFill>
                <a:srgbClr val="000000"/>
              </a:solidFill>
              <a:latin typeface="Frutiger 55 Roman"/>
              <a:cs typeface="+mn-cs"/>
            </a:endParaRPr>
          </a:p>
          <a:p>
            <a:pPr fontAlgn="auto">
              <a:spcBef>
                <a:spcPts val="0"/>
              </a:spcBef>
              <a:spcAft>
                <a:spcPts val="0"/>
              </a:spcAft>
            </a:pPr>
            <a:endParaRPr lang="fr-FR" sz="1100" b="0" i="1" dirty="0" smtClean="0">
              <a:solidFill>
                <a:srgbClr val="000000"/>
              </a:solidFill>
              <a:latin typeface="Frutiger 55 Roman"/>
              <a:cs typeface="+mn-cs"/>
            </a:endParaRPr>
          </a:p>
          <a:p>
            <a:pPr fontAlgn="auto">
              <a:spcBef>
                <a:spcPts val="0"/>
              </a:spcBef>
              <a:spcAft>
                <a:spcPts val="0"/>
              </a:spcAft>
            </a:pPr>
            <a:endParaRPr lang="fr-FR" sz="1100" b="0" i="1" dirty="0" smtClean="0">
              <a:solidFill>
                <a:srgbClr val="000000"/>
              </a:solidFill>
              <a:latin typeface="Frutiger 55 Roman"/>
              <a:cs typeface="+mn-cs"/>
            </a:endParaRPr>
          </a:p>
          <a:p>
            <a:pPr fontAlgn="auto">
              <a:spcBef>
                <a:spcPts val="0"/>
              </a:spcBef>
              <a:spcAft>
                <a:spcPts val="0"/>
              </a:spcAft>
              <a:buFont typeface="Arial" pitchFamily="34" charset="0"/>
              <a:buChar char="•"/>
            </a:pPr>
            <a:r>
              <a:rPr lang="fr-FR" sz="1100" b="0" i="1" dirty="0" smtClean="0">
                <a:solidFill>
                  <a:srgbClr val="000000"/>
                </a:solidFill>
                <a:latin typeface="Frutiger 55 Roman"/>
                <a:cs typeface="+mn-cs"/>
              </a:rPr>
              <a:t> Adaptation of interconnexion stations in </a:t>
            </a:r>
            <a:r>
              <a:rPr lang="fr-FR" sz="1100" b="0" i="1" dirty="0" err="1" smtClean="0">
                <a:solidFill>
                  <a:srgbClr val="000000"/>
                </a:solidFill>
                <a:latin typeface="Frutiger 55 Roman"/>
                <a:cs typeface="+mn-cs"/>
              </a:rPr>
              <a:t>Cruzy</a:t>
            </a:r>
            <a:r>
              <a:rPr lang="fr-FR" sz="1100" b="0" i="1" dirty="0" smtClean="0">
                <a:solidFill>
                  <a:srgbClr val="000000"/>
                </a:solidFill>
                <a:latin typeface="Frutiger 55 Roman"/>
                <a:cs typeface="+mn-cs"/>
              </a:rPr>
              <a:t> and St Martin</a:t>
            </a:r>
          </a:p>
        </p:txBody>
      </p:sp>
      <p:pic>
        <p:nvPicPr>
          <p:cNvPr id="1027" name="Picture 3" descr="C:\Users\KB2003\Pictures\220px-GRTgaz.jpg"/>
          <p:cNvPicPr>
            <a:picLocks noChangeAspect="1" noChangeArrowheads="1"/>
          </p:cNvPicPr>
          <p:nvPr/>
        </p:nvPicPr>
        <p:blipFill>
          <a:blip r:embed="rId3" cstate="print"/>
          <a:srcRect/>
          <a:stretch>
            <a:fillRect/>
          </a:stretch>
        </p:blipFill>
        <p:spPr bwMode="auto">
          <a:xfrm>
            <a:off x="5580112" y="2708920"/>
            <a:ext cx="814193" cy="359222"/>
          </a:xfrm>
          <a:prstGeom prst="rect">
            <a:avLst/>
          </a:prstGeom>
          <a:noFill/>
        </p:spPr>
      </p:pic>
      <p:pic>
        <p:nvPicPr>
          <p:cNvPr id="1028" name="Picture 4" descr="C:\Users\KB2003\Pictures\logo-tigf.png"/>
          <p:cNvPicPr>
            <a:picLocks noChangeAspect="1" noChangeArrowheads="1"/>
          </p:cNvPicPr>
          <p:nvPr/>
        </p:nvPicPr>
        <p:blipFill>
          <a:blip r:embed="rId4" cstate="print"/>
          <a:srcRect/>
          <a:stretch>
            <a:fillRect/>
          </a:stretch>
        </p:blipFill>
        <p:spPr bwMode="auto">
          <a:xfrm>
            <a:off x="5184576" y="4740240"/>
            <a:ext cx="795660" cy="252739"/>
          </a:xfrm>
          <a:prstGeom prst="rect">
            <a:avLst/>
          </a:prstGeom>
          <a:noFill/>
        </p:spPr>
      </p:pic>
      <p:pic>
        <p:nvPicPr>
          <p:cNvPr id="8" name="Picture 3" descr="C:\Users\KB2003\Pictures\220px-GRTgaz.jpg"/>
          <p:cNvPicPr>
            <a:picLocks noChangeAspect="1" noChangeArrowheads="1"/>
          </p:cNvPicPr>
          <p:nvPr/>
        </p:nvPicPr>
        <p:blipFill>
          <a:blip r:embed="rId3" cstate="print"/>
          <a:srcRect/>
          <a:stretch>
            <a:fillRect/>
          </a:stretch>
        </p:blipFill>
        <p:spPr bwMode="auto">
          <a:xfrm>
            <a:off x="5328592" y="5604336"/>
            <a:ext cx="814193" cy="359222"/>
          </a:xfrm>
          <a:prstGeom prst="rect">
            <a:avLst/>
          </a:prstGeom>
          <a:noFill/>
        </p:spPr>
      </p:pic>
    </p:spTree>
    <p:extLst>
      <p:ext uri="{BB962C8B-B14F-4D97-AF65-F5344CB8AC3E}">
        <p14:creationId xmlns:p14="http://schemas.microsoft.com/office/powerpoint/2010/main" val="2957726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3350602"/>
            <a:ext cx="8292405" cy="769441"/>
          </a:xfrm>
          <a:prstGeom prst="rect">
            <a:avLst/>
          </a:prstGeom>
          <a:noFill/>
        </p:spPr>
        <p:txBody>
          <a:bodyPr wrap="square" rtlCol="0">
            <a:spAutoFit/>
          </a:bodyPr>
          <a:lstStyle/>
          <a:p>
            <a:pPr algn="ctr">
              <a:spcBef>
                <a:spcPts val="600"/>
              </a:spcBef>
              <a:spcAft>
                <a:spcPts val="600"/>
              </a:spcAft>
              <a:buClr>
                <a:schemeClr val="tx2"/>
              </a:buClr>
            </a:pPr>
            <a:r>
              <a:rPr lang="en-US" sz="4400" b="0" dirty="0" smtClean="0"/>
              <a:t>Thank you for your attention!</a:t>
            </a:r>
            <a:endParaRPr lang="en-US" sz="4400" b="0" dirty="0">
              <a:solidFill>
                <a:srgbClr val="FF0000"/>
              </a:solidFill>
            </a:endParaRPr>
          </a:p>
        </p:txBody>
      </p:sp>
    </p:spTree>
    <p:extLst>
      <p:ext uri="{BB962C8B-B14F-4D97-AF65-F5344CB8AC3E}">
        <p14:creationId xmlns:p14="http://schemas.microsoft.com/office/powerpoint/2010/main" val="363572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spect="1" noChangeArrowheads="1"/>
          </p:cNvSpPr>
          <p:nvPr/>
        </p:nvSpPr>
        <p:spPr bwMode="auto">
          <a:xfrm>
            <a:off x="611560" y="836712"/>
            <a:ext cx="8280920" cy="5112568"/>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857250" lvl="2" indent="-457200" algn="just">
              <a:spcBef>
                <a:spcPts val="600"/>
              </a:spcBef>
              <a:buClr>
                <a:schemeClr val="tx2"/>
              </a:buClr>
              <a:buFont typeface="Wingdings" panose="05000000000000000000" pitchFamily="2" charset="2"/>
              <a:buChar char="§"/>
            </a:pPr>
            <a:endParaRPr lang="en-US" sz="2000" b="0" dirty="0"/>
          </a:p>
          <a:p>
            <a:pPr marL="444500" lvl="1" indent="-444500" algn="just">
              <a:spcBef>
                <a:spcPct val="40000"/>
              </a:spcBef>
              <a:buClr>
                <a:schemeClr val="tx2"/>
              </a:buClr>
              <a:buFont typeface="Arial" panose="020B0604020202020204" pitchFamily="34" charset="0"/>
              <a:buChar char="•"/>
            </a:pPr>
            <a:endParaRPr lang="en-US" sz="2000" b="0" dirty="0" smtClean="0"/>
          </a:p>
          <a:p>
            <a:pPr marL="400050" lvl="2" indent="0" algn="just">
              <a:spcBef>
                <a:spcPct val="40000"/>
              </a:spcBef>
              <a:buClr>
                <a:schemeClr val="tx2"/>
              </a:buClr>
              <a:buFont typeface="Wingdings" pitchFamily="2" charset="2"/>
              <a:buChar char="Ø"/>
            </a:pPr>
            <a:endParaRPr lang="en-US" sz="2000" b="0" dirty="0" smtClean="0"/>
          </a:p>
          <a:p>
            <a:pPr marL="0" lvl="1" indent="0" algn="just">
              <a:spcBef>
                <a:spcPct val="40000"/>
              </a:spcBef>
              <a:buClr>
                <a:schemeClr val="tx2"/>
              </a:buClr>
              <a:buFontTx/>
              <a:buChar char="-"/>
            </a:pPr>
            <a:endParaRPr lang="en-US" sz="2000" b="0" dirty="0" smtClean="0"/>
          </a:p>
          <a:p>
            <a:pPr marL="0" lvl="1" indent="0" algn="just">
              <a:spcBef>
                <a:spcPct val="40000"/>
              </a:spcBef>
              <a:buClr>
                <a:schemeClr val="tx2"/>
              </a:buClr>
            </a:pPr>
            <a:endParaRPr lang="en-US" sz="2000" b="0" dirty="0" smtClean="0"/>
          </a:p>
          <a:p>
            <a:pPr marL="0" lvl="1" indent="0" algn="just">
              <a:spcBef>
                <a:spcPct val="40000"/>
              </a:spcBef>
              <a:buClr>
                <a:schemeClr val="tx2"/>
              </a:buClr>
            </a:pPr>
            <a:endParaRPr lang="en-US" sz="2000" b="0" dirty="0" smtClean="0"/>
          </a:p>
        </p:txBody>
      </p:sp>
      <p:sp>
        <p:nvSpPr>
          <p:cNvPr id="4" name="Rectangle 3"/>
          <p:cNvSpPr txBox="1">
            <a:spLocks noChangeAspect="1" noChangeArrowheads="1"/>
          </p:cNvSpPr>
          <p:nvPr/>
        </p:nvSpPr>
        <p:spPr bwMode="auto">
          <a:xfrm>
            <a:off x="107504" y="836712"/>
            <a:ext cx="6899076" cy="2376264"/>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742950" lvl="2" indent="-342900" algn="just">
              <a:spcBef>
                <a:spcPct val="40000"/>
              </a:spcBef>
              <a:buClr>
                <a:srgbClr val="9CB700"/>
              </a:buClr>
              <a:buFont typeface="Wingdings" panose="05000000000000000000" pitchFamily="2" charset="2"/>
              <a:buChar char="§"/>
            </a:pPr>
            <a:r>
              <a:rPr lang="en-US" sz="2000" b="0" dirty="0" smtClean="0"/>
              <a:t>Results </a:t>
            </a:r>
            <a:r>
              <a:rPr lang="en-US" sz="2000" b="0" dirty="0"/>
              <a:t>calculated on each side are contrasted during several meetings and discussions until reaching a </a:t>
            </a:r>
            <a:r>
              <a:rPr lang="en-US" sz="2000" b="0" dirty="0" smtClean="0"/>
              <a:t>decision of the maximum technical capacity. </a:t>
            </a:r>
          </a:p>
        </p:txBody>
      </p:sp>
      <p:pic>
        <p:nvPicPr>
          <p:cNvPr id="1026" name="Picture 2" descr="C:\Users\EN31241\AppData\Local\Microsoft\Windows\Temporary Internet Files\Content.IE5\OEU0PIPZ\humor-reun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92696"/>
            <a:ext cx="2016224"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spect="1" noChangeArrowheads="1"/>
          </p:cNvSpPr>
          <p:nvPr/>
        </p:nvSpPr>
        <p:spPr bwMode="auto">
          <a:xfrm>
            <a:off x="0" y="2204864"/>
            <a:ext cx="8892480" cy="5112568"/>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742950" lvl="2" indent="-342900" algn="just">
              <a:spcBef>
                <a:spcPct val="40000"/>
              </a:spcBef>
              <a:buClr>
                <a:srgbClr val="9CB700"/>
              </a:buClr>
              <a:buFont typeface="Wingdings" panose="05000000000000000000" pitchFamily="2" charset="2"/>
              <a:buChar char="§"/>
            </a:pPr>
            <a:r>
              <a:rPr lang="en-US" sz="2000" b="0" dirty="0" smtClean="0"/>
              <a:t>Calculation Updates</a:t>
            </a:r>
            <a:endParaRPr lang="en-US" sz="2000" b="0" dirty="0"/>
          </a:p>
          <a:p>
            <a:pPr marL="1200150" lvl="3" indent="-342900" algn="just">
              <a:spcBef>
                <a:spcPct val="40000"/>
              </a:spcBef>
              <a:buClr>
                <a:srgbClr val="9CB700"/>
              </a:buClr>
              <a:buFont typeface="Wingdings" panose="05000000000000000000" pitchFamily="2" charset="2"/>
              <a:buChar char="ü"/>
            </a:pPr>
            <a:r>
              <a:rPr lang="en-US" sz="2000" dirty="0" smtClean="0"/>
              <a:t>Once a year </a:t>
            </a:r>
          </a:p>
          <a:p>
            <a:pPr marL="1200150" lvl="3" indent="-342900" algn="just">
              <a:spcBef>
                <a:spcPct val="40000"/>
              </a:spcBef>
              <a:buClr>
                <a:srgbClr val="9CB700"/>
              </a:buClr>
              <a:buFont typeface="Wingdings" panose="05000000000000000000" pitchFamily="2" charset="2"/>
              <a:buChar char="ü"/>
            </a:pPr>
            <a:r>
              <a:rPr lang="en-US" sz="2000" b="0" dirty="0" smtClean="0"/>
              <a:t>Nevertheless</a:t>
            </a:r>
            <a:r>
              <a:rPr lang="en-US" sz="2000" b="0" dirty="0"/>
              <a:t>, each TSO reserves the right to review the capacity value in case of critical changes such as unpredictable demand variations at wide or local level, in case of commissioning of new infrastructures that may have an impact in cross-border capacities, or changes in the operative conditions of any facility working in the </a:t>
            </a:r>
            <a:r>
              <a:rPr lang="en-US" sz="2000" b="0" dirty="0" smtClean="0"/>
              <a:t>network.</a:t>
            </a:r>
          </a:p>
          <a:p>
            <a:pPr marL="1200150" lvl="3" indent="-342900" algn="just">
              <a:spcBef>
                <a:spcPct val="40000"/>
              </a:spcBef>
              <a:buClr>
                <a:srgbClr val="9CB700"/>
              </a:buClr>
              <a:buFont typeface="Wingdings" panose="05000000000000000000" pitchFamily="2" charset="2"/>
              <a:buChar char="ü"/>
            </a:pPr>
            <a:r>
              <a:rPr lang="en-US" sz="2000" b="0" dirty="0" smtClean="0"/>
              <a:t>Two year period </a:t>
            </a:r>
            <a:r>
              <a:rPr lang="en-US" sz="2000" b="0" dirty="0" smtClean="0">
                <a:sym typeface="Wingdings" panose="05000000000000000000" pitchFamily="2" charset="2"/>
              </a:rPr>
              <a:t> </a:t>
            </a:r>
            <a:r>
              <a:rPr lang="en-US" sz="2000" b="0" dirty="0" smtClean="0"/>
              <a:t>If no </a:t>
            </a:r>
            <a:r>
              <a:rPr lang="en-US" sz="2000" b="0" dirty="0"/>
              <a:t>changes in the main </a:t>
            </a:r>
            <a:r>
              <a:rPr lang="en-US" sz="2000" b="0" dirty="0" smtClean="0"/>
              <a:t>assumptions</a:t>
            </a:r>
            <a:endParaRPr lang="en-US" sz="2000" b="0" dirty="0"/>
          </a:p>
        </p:txBody>
      </p:sp>
      <p:pic>
        <p:nvPicPr>
          <p:cNvPr id="1027" name="Picture 3" descr="C:\Users\EN31241\AppData\Local\Microsoft\Windows\Temporary Internet Files\Content.IE5\OEU0PIPZ\calendari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4656261"/>
            <a:ext cx="1071427" cy="12957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p:txBody>
          <a:bodyPr/>
          <a:lstStyle/>
          <a:p>
            <a:pPr marL="354013" indent="-354013" algn="just"/>
            <a:r>
              <a:rPr lang="en-US" sz="2400" dirty="0"/>
              <a:t>II.2	 TSOs proposal of common methodology </a:t>
            </a:r>
            <a:r>
              <a:rPr lang="en-US" sz="2400" dirty="0" smtClean="0"/>
              <a:t>to maximize </a:t>
            </a:r>
            <a:r>
              <a:rPr lang="en-US" sz="2400" dirty="0"/>
              <a:t>technical capacity</a:t>
            </a:r>
          </a:p>
        </p:txBody>
      </p:sp>
    </p:spTree>
    <p:extLst>
      <p:ext uri="{BB962C8B-B14F-4D97-AF65-F5344CB8AC3E}">
        <p14:creationId xmlns:p14="http://schemas.microsoft.com/office/powerpoint/2010/main" val="2732719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spect="1" noChangeArrowheads="1"/>
          </p:cNvSpPr>
          <p:nvPr/>
        </p:nvSpPr>
        <p:spPr bwMode="auto">
          <a:xfrm>
            <a:off x="611560" y="836712"/>
            <a:ext cx="8280920" cy="5112568"/>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857250" lvl="2" indent="-457200" algn="just">
              <a:spcBef>
                <a:spcPts val="600"/>
              </a:spcBef>
              <a:buClr>
                <a:schemeClr val="tx2"/>
              </a:buClr>
              <a:buFont typeface="Wingdings" panose="05000000000000000000" pitchFamily="2" charset="2"/>
              <a:buChar char="§"/>
            </a:pPr>
            <a:endParaRPr lang="en-US" sz="2000" b="0" dirty="0"/>
          </a:p>
          <a:p>
            <a:pPr marL="444500" lvl="1" indent="-444500" algn="just">
              <a:spcBef>
                <a:spcPct val="40000"/>
              </a:spcBef>
              <a:buClr>
                <a:schemeClr val="tx2"/>
              </a:buClr>
              <a:buFont typeface="Arial" panose="020B0604020202020204" pitchFamily="34" charset="0"/>
              <a:buChar char="•"/>
            </a:pPr>
            <a:endParaRPr lang="en-US" sz="2000" b="0" dirty="0" smtClean="0"/>
          </a:p>
          <a:p>
            <a:pPr marL="400050" lvl="2" indent="0" algn="just">
              <a:spcBef>
                <a:spcPct val="40000"/>
              </a:spcBef>
              <a:buClr>
                <a:schemeClr val="tx2"/>
              </a:buClr>
              <a:buFont typeface="Wingdings" pitchFamily="2" charset="2"/>
              <a:buChar char="Ø"/>
            </a:pPr>
            <a:endParaRPr lang="en-US" sz="2000" b="0" dirty="0" smtClean="0"/>
          </a:p>
          <a:p>
            <a:pPr marL="0" lvl="1" indent="0" algn="just">
              <a:spcBef>
                <a:spcPct val="40000"/>
              </a:spcBef>
              <a:buClr>
                <a:schemeClr val="tx2"/>
              </a:buClr>
              <a:buFontTx/>
              <a:buChar char="-"/>
            </a:pPr>
            <a:endParaRPr lang="en-US" sz="2000" b="0" dirty="0" smtClean="0"/>
          </a:p>
          <a:p>
            <a:pPr marL="0" lvl="1" indent="0" algn="just">
              <a:spcBef>
                <a:spcPct val="40000"/>
              </a:spcBef>
              <a:buClr>
                <a:schemeClr val="tx2"/>
              </a:buClr>
            </a:pPr>
            <a:endParaRPr lang="en-US" sz="2000" b="0" dirty="0" smtClean="0"/>
          </a:p>
          <a:p>
            <a:pPr marL="0" lvl="1" indent="0" algn="just">
              <a:spcBef>
                <a:spcPct val="40000"/>
              </a:spcBef>
              <a:buClr>
                <a:schemeClr val="tx2"/>
              </a:buClr>
            </a:pPr>
            <a:endParaRPr lang="en-US" sz="2000" b="0" dirty="0" smtClean="0"/>
          </a:p>
        </p:txBody>
      </p:sp>
      <p:sp>
        <p:nvSpPr>
          <p:cNvPr id="4" name="Rectangle 3"/>
          <p:cNvSpPr txBox="1">
            <a:spLocks noChangeAspect="1" noChangeArrowheads="1"/>
          </p:cNvSpPr>
          <p:nvPr/>
        </p:nvSpPr>
        <p:spPr bwMode="auto">
          <a:xfrm>
            <a:off x="323528" y="836712"/>
            <a:ext cx="8712968" cy="3024336"/>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342900" lvl="1" indent="-342900" algn="just">
              <a:spcBef>
                <a:spcPct val="40000"/>
              </a:spcBef>
              <a:buClr>
                <a:srgbClr val="9CB700"/>
              </a:buClr>
              <a:buFont typeface="Wingdings" panose="05000000000000000000" pitchFamily="2" charset="2"/>
              <a:buChar char="Ø"/>
            </a:pPr>
            <a:r>
              <a:rPr lang="en-US" sz="2000" b="0" dirty="0" smtClean="0"/>
              <a:t>ALREADY DONE:</a:t>
            </a:r>
          </a:p>
          <a:p>
            <a:pPr marL="742950" lvl="2" indent="-342900" algn="just">
              <a:spcBef>
                <a:spcPct val="40000"/>
              </a:spcBef>
              <a:buClr>
                <a:srgbClr val="9CB700"/>
              </a:buClr>
              <a:buFont typeface="Wingdings" panose="05000000000000000000" pitchFamily="2" charset="2"/>
              <a:buChar char="§"/>
            </a:pPr>
            <a:r>
              <a:rPr lang="en-US" sz="2000" b="0" dirty="0" smtClean="0"/>
              <a:t>Questionnaire submitted to ENTSOG</a:t>
            </a:r>
          </a:p>
          <a:p>
            <a:pPr marL="742950" lvl="2" indent="-342900" algn="just">
              <a:spcBef>
                <a:spcPct val="40000"/>
              </a:spcBef>
              <a:buClr>
                <a:srgbClr val="9CB700"/>
              </a:buClr>
              <a:buFont typeface="Wingdings" panose="05000000000000000000" pitchFamily="2" charset="2"/>
              <a:buChar char="§"/>
            </a:pPr>
            <a:r>
              <a:rPr lang="en-US" sz="2000" b="0" dirty="0" smtClean="0"/>
              <a:t>Technical note regarding VIP </a:t>
            </a:r>
            <a:r>
              <a:rPr lang="en-US" sz="2000" b="0" dirty="0" err="1" smtClean="0"/>
              <a:t>Pirineos</a:t>
            </a:r>
            <a:r>
              <a:rPr lang="en-US" sz="2000" b="0" dirty="0" smtClean="0"/>
              <a:t> calculation submitted to NRA’s</a:t>
            </a:r>
          </a:p>
          <a:p>
            <a:pPr marL="342900" lvl="1" indent="-342900" algn="just">
              <a:spcBef>
                <a:spcPts val="1800"/>
              </a:spcBef>
              <a:buClr>
                <a:srgbClr val="9CB700"/>
              </a:buClr>
              <a:buFont typeface="Wingdings" panose="05000000000000000000" pitchFamily="2" charset="2"/>
              <a:buChar char="Ø"/>
            </a:pPr>
            <a:r>
              <a:rPr lang="en-US" sz="2000" b="0" dirty="0" smtClean="0"/>
              <a:t>FOLLOWING </a:t>
            </a:r>
            <a:r>
              <a:rPr lang="en-US" sz="2000" b="0" dirty="0"/>
              <a:t>STEPS:</a:t>
            </a:r>
          </a:p>
          <a:p>
            <a:pPr marL="742950" lvl="2" indent="-342900" algn="just">
              <a:spcBef>
                <a:spcPct val="40000"/>
              </a:spcBef>
              <a:buClr>
                <a:srgbClr val="9CB700"/>
              </a:buClr>
              <a:buFont typeface="Wingdings" panose="05000000000000000000" pitchFamily="2" charset="2"/>
              <a:buChar char="§"/>
            </a:pPr>
            <a:r>
              <a:rPr lang="en-US" sz="2000" b="0" dirty="0"/>
              <a:t>Feedback and expectations from Regulators</a:t>
            </a:r>
          </a:p>
          <a:p>
            <a:pPr marL="742950" lvl="2" indent="-342900" algn="just">
              <a:spcBef>
                <a:spcPct val="40000"/>
              </a:spcBef>
              <a:buClr>
                <a:srgbClr val="9CB700"/>
              </a:buClr>
              <a:buFont typeface="Wingdings" panose="05000000000000000000" pitchFamily="2" charset="2"/>
              <a:buChar char="§"/>
            </a:pPr>
            <a:r>
              <a:rPr lang="en-US" sz="2000" b="0" dirty="0"/>
              <a:t>Methodology should be published? If so, regulatory </a:t>
            </a:r>
            <a:r>
              <a:rPr lang="en-US" sz="2000" b="0" dirty="0" smtClean="0"/>
              <a:t>treatment</a:t>
            </a:r>
          </a:p>
          <a:p>
            <a:pPr marL="742950" lvl="2" indent="-342900" algn="just">
              <a:spcBef>
                <a:spcPct val="40000"/>
              </a:spcBef>
              <a:buClr>
                <a:srgbClr val="9CB700"/>
              </a:buClr>
              <a:buFont typeface="Wingdings" panose="05000000000000000000" pitchFamily="2" charset="2"/>
              <a:buChar char="§"/>
            </a:pPr>
            <a:endParaRPr lang="en-US" sz="2000" b="0" dirty="0" smtClean="0"/>
          </a:p>
          <a:p>
            <a:pPr marL="742950" lvl="2" indent="-342900" algn="just">
              <a:spcBef>
                <a:spcPct val="40000"/>
              </a:spcBef>
              <a:buClr>
                <a:srgbClr val="9CB700"/>
              </a:buClr>
              <a:buFont typeface="Wingdings" panose="05000000000000000000" pitchFamily="2" charset="2"/>
              <a:buChar char="§"/>
            </a:pPr>
            <a:endParaRPr lang="en-US" sz="2000" b="0" dirty="0" smtClean="0"/>
          </a:p>
          <a:p>
            <a:pPr marL="742950" lvl="2" indent="-342900" algn="just">
              <a:spcBef>
                <a:spcPct val="40000"/>
              </a:spcBef>
              <a:buClr>
                <a:srgbClr val="9CB700"/>
              </a:buClr>
              <a:buFont typeface="Wingdings" panose="05000000000000000000" pitchFamily="2" charset="2"/>
              <a:buChar char="Ø"/>
            </a:pPr>
            <a:endParaRPr lang="en-US" sz="2000" b="0" dirty="0" smtClean="0"/>
          </a:p>
        </p:txBody>
      </p:sp>
      <p:sp>
        <p:nvSpPr>
          <p:cNvPr id="7" name="6 CuadroTexto"/>
          <p:cNvSpPr txBox="1"/>
          <p:nvPr/>
        </p:nvSpPr>
        <p:spPr>
          <a:xfrm>
            <a:off x="353197" y="3645024"/>
            <a:ext cx="8460432" cy="2554545"/>
          </a:xfrm>
          <a:prstGeom prst="rect">
            <a:avLst/>
          </a:prstGeom>
          <a:solidFill>
            <a:schemeClr val="bg2">
              <a:lumMod val="40000"/>
              <a:lumOff val="60000"/>
            </a:schemeClr>
          </a:solidFill>
        </p:spPr>
        <p:txBody>
          <a:bodyPr wrap="square" rtlCol="0">
            <a:spAutoFit/>
          </a:bodyPr>
          <a:lstStyle/>
          <a:p>
            <a:r>
              <a:rPr lang="en-GB" sz="1600" b="0" dirty="0">
                <a:solidFill>
                  <a:schemeClr val="accent4">
                    <a:lumMod val="10000"/>
                  </a:schemeClr>
                </a:solidFill>
              </a:rPr>
              <a:t>Further details of the technical capacity calculation and optimisation can be found on </a:t>
            </a:r>
            <a:r>
              <a:rPr lang="en-GB" sz="1600" b="0" dirty="0" smtClean="0">
                <a:solidFill>
                  <a:schemeClr val="accent4">
                    <a:lumMod val="10000"/>
                  </a:schemeClr>
                </a:solidFill>
              </a:rPr>
              <a:t>TIGF, REN and </a:t>
            </a:r>
            <a:r>
              <a:rPr lang="en-GB" sz="1600" b="0" dirty="0" err="1" smtClean="0">
                <a:solidFill>
                  <a:schemeClr val="accent4">
                    <a:lumMod val="10000"/>
                  </a:schemeClr>
                </a:solidFill>
              </a:rPr>
              <a:t>Enagás</a:t>
            </a:r>
            <a:r>
              <a:rPr lang="en-GB" sz="1600" b="0" dirty="0" smtClean="0">
                <a:solidFill>
                  <a:schemeClr val="accent4">
                    <a:lumMod val="10000"/>
                  </a:schemeClr>
                </a:solidFill>
              </a:rPr>
              <a:t> </a:t>
            </a:r>
            <a:r>
              <a:rPr lang="en-GB" sz="1600" b="0" dirty="0">
                <a:solidFill>
                  <a:schemeClr val="accent4">
                    <a:lumMod val="10000"/>
                  </a:schemeClr>
                </a:solidFill>
              </a:rPr>
              <a:t>websites</a:t>
            </a:r>
            <a:r>
              <a:rPr lang="en-GB" sz="1600" b="0" dirty="0" smtClean="0">
                <a:solidFill>
                  <a:schemeClr val="accent4">
                    <a:lumMod val="10000"/>
                  </a:schemeClr>
                </a:solidFill>
              </a:rPr>
              <a:t>:</a:t>
            </a:r>
          </a:p>
          <a:p>
            <a:r>
              <a:rPr lang="en-GB" sz="1600" b="0" u="sng" dirty="0" smtClean="0">
                <a:solidFill>
                  <a:schemeClr val="accent4">
                    <a:lumMod val="10000"/>
                  </a:schemeClr>
                </a:solidFill>
                <a:hlinkClick r:id="rId3"/>
              </a:rPr>
              <a:t>http://www.tigf.fr/en/what-we-can-offer/transport/capacity-trading/capacity-calculation.html</a:t>
            </a:r>
            <a:endParaRPr lang="es-ES" sz="1600" b="0" dirty="0" smtClean="0">
              <a:solidFill>
                <a:schemeClr val="accent4">
                  <a:lumMod val="10000"/>
                </a:schemeClr>
              </a:solidFill>
            </a:endParaRPr>
          </a:p>
          <a:p>
            <a:endParaRPr lang="en-GB" sz="1600" b="0" dirty="0">
              <a:solidFill>
                <a:schemeClr val="accent4">
                  <a:lumMod val="10000"/>
                </a:schemeClr>
              </a:solidFill>
              <a:hlinkClick r:id="rId4"/>
            </a:endParaRPr>
          </a:p>
          <a:p>
            <a:r>
              <a:rPr lang="en-GB" sz="1600" b="0" dirty="0" smtClean="0">
                <a:solidFill>
                  <a:srgbClr val="FF0000"/>
                </a:solidFill>
                <a:hlinkClick r:id="rId4"/>
              </a:rPr>
              <a:t>https</a:t>
            </a:r>
            <a:r>
              <a:rPr lang="en-GB" sz="1600" b="0" dirty="0">
                <a:solidFill>
                  <a:srgbClr val="FF0000"/>
                </a:solidFill>
                <a:hlinkClick r:id="rId4"/>
              </a:rPr>
              <a:t>://</a:t>
            </a:r>
            <a:r>
              <a:rPr lang="en-GB" sz="1600" b="0" dirty="0" smtClean="0">
                <a:solidFill>
                  <a:srgbClr val="FF0000"/>
                </a:solidFill>
                <a:hlinkClick r:id="rId4"/>
              </a:rPr>
              <a:t>www.ign.ren.pt/web/guest/sub-regulamentacao</a:t>
            </a:r>
            <a:r>
              <a:rPr lang="en-GB" sz="1600" b="0" dirty="0" smtClean="0">
                <a:solidFill>
                  <a:schemeClr val="bg1">
                    <a:lumMod val="50000"/>
                  </a:schemeClr>
                </a:solidFill>
              </a:rPr>
              <a:t> (Procedure n.º 1)</a:t>
            </a:r>
            <a:endParaRPr lang="en-GB" sz="1600" b="0" dirty="0">
              <a:solidFill>
                <a:schemeClr val="bg1">
                  <a:lumMod val="50000"/>
                </a:schemeClr>
              </a:solidFill>
            </a:endParaRPr>
          </a:p>
          <a:p>
            <a:endParaRPr lang="es-ES" sz="1600" b="0" dirty="0">
              <a:solidFill>
                <a:schemeClr val="accent4">
                  <a:lumMod val="10000"/>
                </a:schemeClr>
              </a:solidFill>
            </a:endParaRPr>
          </a:p>
          <a:p>
            <a:r>
              <a:rPr lang="en-GB" sz="1600" b="0" u="sng" dirty="0">
                <a:solidFill>
                  <a:schemeClr val="accent4">
                    <a:lumMod val="10000"/>
                  </a:schemeClr>
                </a:solidFill>
                <a:hlinkClick r:id="rId5"/>
              </a:rPr>
              <a:t>http://www.enagas.es/stfls/EnagasImport/Ficheros/667/432/NGTS%20-actualizaci%C3%B3n%20dic-13,0.pdf</a:t>
            </a:r>
            <a:r>
              <a:rPr lang="en-GB" sz="1600" b="0" dirty="0">
                <a:solidFill>
                  <a:schemeClr val="accent4">
                    <a:lumMod val="10000"/>
                  </a:schemeClr>
                </a:solidFill>
              </a:rPr>
              <a:t> (NGTS-02</a:t>
            </a:r>
            <a:r>
              <a:rPr lang="en-GB" sz="1600" b="0" dirty="0" smtClean="0">
                <a:solidFill>
                  <a:schemeClr val="accent4">
                    <a:lumMod val="10000"/>
                  </a:schemeClr>
                </a:solidFill>
              </a:rPr>
              <a:t>)</a:t>
            </a:r>
            <a:endParaRPr lang="es-ES" sz="1600" b="0" dirty="0">
              <a:solidFill>
                <a:schemeClr val="accent4">
                  <a:lumMod val="10000"/>
                </a:schemeClr>
              </a:solidFill>
            </a:endParaRPr>
          </a:p>
          <a:p>
            <a:r>
              <a:rPr lang="en-GB" sz="1600" b="0" u="sng" dirty="0" smtClean="0">
                <a:solidFill>
                  <a:schemeClr val="accent4">
                    <a:lumMod val="10000"/>
                  </a:schemeClr>
                </a:solidFill>
                <a:hlinkClick r:id="rId6"/>
              </a:rPr>
              <a:t>http://www.enagas.es/stfls/EnagasImport/Ficheros/912/744/PD%20-actualizaci%C3%B3n%20may-13.pdf</a:t>
            </a:r>
            <a:r>
              <a:rPr lang="en-GB" sz="1600" b="0" dirty="0" smtClean="0">
                <a:solidFill>
                  <a:schemeClr val="accent4">
                    <a:lumMod val="10000"/>
                  </a:schemeClr>
                </a:solidFill>
              </a:rPr>
              <a:t>  (PD-10)</a:t>
            </a:r>
            <a:endParaRPr lang="es-ES" sz="1600" b="0" dirty="0">
              <a:solidFill>
                <a:schemeClr val="accent4">
                  <a:lumMod val="10000"/>
                </a:schemeClr>
              </a:solidFill>
            </a:endParaRPr>
          </a:p>
        </p:txBody>
      </p:sp>
      <p:sp>
        <p:nvSpPr>
          <p:cNvPr id="8" name="Rectangle 2"/>
          <p:cNvSpPr>
            <a:spLocks noGrp="1" noChangeArrowheads="1"/>
          </p:cNvSpPr>
          <p:nvPr>
            <p:ph type="title"/>
          </p:nvPr>
        </p:nvSpPr>
        <p:spPr/>
        <p:txBody>
          <a:bodyPr/>
          <a:lstStyle/>
          <a:p>
            <a:pPr marL="354013" indent="-354013" algn="just"/>
            <a:r>
              <a:rPr lang="en-US" sz="2400" dirty="0"/>
              <a:t>II.2	 TSOs proposal of common methodology </a:t>
            </a:r>
            <a:r>
              <a:rPr lang="en-US" sz="2400" dirty="0" smtClean="0"/>
              <a:t>to maximize </a:t>
            </a:r>
            <a:r>
              <a:rPr lang="en-US" sz="2400" dirty="0"/>
              <a:t>technical capacity</a:t>
            </a:r>
          </a:p>
        </p:txBody>
      </p:sp>
    </p:spTree>
    <p:extLst>
      <p:ext uri="{BB962C8B-B14F-4D97-AF65-F5344CB8AC3E}">
        <p14:creationId xmlns:p14="http://schemas.microsoft.com/office/powerpoint/2010/main" val="893956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II.3 Status </a:t>
            </a:r>
            <a:r>
              <a:rPr lang="en-US" sz="3200" dirty="0">
                <a:solidFill>
                  <a:srgbClr val="2A4677"/>
                </a:solidFill>
              </a:rPr>
              <a:t>of TSO’s IT systems for adaptation to daily auctions by 1st November 2015. </a:t>
            </a:r>
            <a:endParaRPr lang="en-GB" sz="3200" dirty="0">
              <a:solidFill>
                <a:srgbClr val="2A4677"/>
              </a:solidFill>
            </a:endParaRPr>
          </a:p>
        </p:txBody>
      </p:sp>
    </p:spTree>
    <p:extLst>
      <p:ext uri="{BB962C8B-B14F-4D97-AF65-F5344CB8AC3E}">
        <p14:creationId xmlns:p14="http://schemas.microsoft.com/office/powerpoint/2010/main" val="39338464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0075" y="327571"/>
            <a:ext cx="8332788" cy="365125"/>
          </a:xfrm>
        </p:spPr>
        <p:txBody>
          <a:bodyPr/>
          <a:lstStyle/>
          <a:p>
            <a:r>
              <a:rPr lang="en-US" sz="2400" dirty="0" smtClean="0"/>
              <a:t>II.3 Status </a:t>
            </a:r>
            <a:r>
              <a:rPr lang="en-US" sz="2400" dirty="0"/>
              <a:t>of TSO’s IT systems for adaptation to daily auctions by 1st November 2015</a:t>
            </a:r>
            <a:endParaRPr lang="fr-FR" sz="2400" dirty="0" smtClean="0"/>
          </a:p>
        </p:txBody>
      </p:sp>
      <p:sp>
        <p:nvSpPr>
          <p:cNvPr id="5" name="Rectangle 2"/>
          <p:cNvSpPr txBox="1">
            <a:spLocks noChangeArrowheads="1"/>
          </p:cNvSpPr>
          <p:nvPr/>
        </p:nvSpPr>
        <p:spPr bwMode="auto">
          <a:xfrm>
            <a:off x="642265" y="1279459"/>
            <a:ext cx="8332788" cy="127910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US" sz="2200" kern="0" dirty="0">
                <a:solidFill>
                  <a:srgbClr val="FF0000"/>
                </a:solidFill>
              </a:rPr>
              <a:t>I</a:t>
            </a:r>
            <a:r>
              <a:rPr lang="en-US" sz="2200" kern="0" dirty="0" smtClean="0">
                <a:solidFill>
                  <a:srgbClr val="FF0000"/>
                </a:solidFill>
              </a:rPr>
              <a:t>mplementation </a:t>
            </a:r>
            <a:r>
              <a:rPr lang="en-US" sz="2200" kern="0" dirty="0">
                <a:solidFill>
                  <a:srgbClr val="FF0000"/>
                </a:solidFill>
              </a:rPr>
              <a:t>of the nomination and </a:t>
            </a:r>
            <a:r>
              <a:rPr lang="en-US" sz="2200" kern="0" dirty="0" smtClean="0">
                <a:solidFill>
                  <a:srgbClr val="FF0000"/>
                </a:solidFill>
              </a:rPr>
              <a:t>re nomination scheme</a:t>
            </a:r>
          </a:p>
          <a:p>
            <a:pPr algn="just"/>
            <a:r>
              <a:rPr lang="en-US" sz="2200" dirty="0">
                <a:solidFill>
                  <a:schemeClr val="tx2"/>
                </a:solidFill>
                <a:latin typeface="Arial" charset="0"/>
                <a:ea typeface="+mn-ea"/>
                <a:cs typeface="Arial" charset="0"/>
              </a:rPr>
              <a:t>“Common Business Requirements Specification for Nomination and Matching” Document</a:t>
            </a:r>
          </a:p>
          <a:p>
            <a:endParaRPr lang="en-US" sz="2200" kern="0" dirty="0">
              <a:solidFill>
                <a:srgbClr val="FF0000"/>
              </a:solidFill>
            </a:endParaRPr>
          </a:p>
        </p:txBody>
      </p:sp>
      <p:sp>
        <p:nvSpPr>
          <p:cNvPr id="6" name="Rectangle 3"/>
          <p:cNvSpPr txBox="1">
            <a:spLocks noChangeAspect="1" noChangeArrowheads="1"/>
          </p:cNvSpPr>
          <p:nvPr/>
        </p:nvSpPr>
        <p:spPr bwMode="auto">
          <a:xfrm>
            <a:off x="668199" y="2492896"/>
            <a:ext cx="8280920" cy="36004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lgn="just">
              <a:spcBef>
                <a:spcPct val="40000"/>
              </a:spcBef>
              <a:buClr>
                <a:schemeClr val="tx2"/>
              </a:buClr>
            </a:pPr>
            <a:r>
              <a:rPr lang="en-US" sz="2200" dirty="0" smtClean="0">
                <a:solidFill>
                  <a:schemeClr val="tx2"/>
                </a:solidFill>
              </a:rPr>
              <a:t> Pending issues</a:t>
            </a:r>
          </a:p>
          <a:p>
            <a:pPr marL="742950" lvl="2" indent="-342900" algn="just">
              <a:spcBef>
                <a:spcPct val="40000"/>
              </a:spcBef>
              <a:buClr>
                <a:schemeClr val="tx2"/>
              </a:buClr>
              <a:buFont typeface="Arial" panose="020B0604020202020204" pitchFamily="34" charset="0"/>
              <a:buChar char="•"/>
            </a:pPr>
            <a:r>
              <a:rPr lang="en-US" sz="2200" b="0" dirty="0" smtClean="0"/>
              <a:t>Minor wording refinements</a:t>
            </a:r>
          </a:p>
          <a:p>
            <a:pPr marL="742950" lvl="2" indent="-342900" algn="just">
              <a:spcBef>
                <a:spcPct val="40000"/>
              </a:spcBef>
              <a:buClr>
                <a:schemeClr val="tx2"/>
              </a:buClr>
              <a:buFont typeface="Arial" panose="020B0604020202020204" pitchFamily="34" charset="0"/>
              <a:buChar char="•"/>
            </a:pPr>
            <a:r>
              <a:rPr lang="en-US" sz="2200" b="0" dirty="0" smtClean="0"/>
              <a:t>Expected date of the agreement: 1</a:t>
            </a:r>
            <a:r>
              <a:rPr lang="en-US" sz="2200" b="0" baseline="30000" dirty="0" smtClean="0"/>
              <a:t>st</a:t>
            </a:r>
            <a:r>
              <a:rPr lang="en-US" sz="2200" b="0" dirty="0" smtClean="0"/>
              <a:t> April 2015</a:t>
            </a:r>
          </a:p>
        </p:txBody>
      </p:sp>
    </p:spTree>
    <p:extLst>
      <p:ext uri="{BB962C8B-B14F-4D97-AF65-F5344CB8AC3E}">
        <p14:creationId xmlns:p14="http://schemas.microsoft.com/office/powerpoint/2010/main" val="38778299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0075" y="332656"/>
            <a:ext cx="8332788" cy="365125"/>
          </a:xfrm>
        </p:spPr>
        <p:txBody>
          <a:bodyPr/>
          <a:lstStyle/>
          <a:p>
            <a:r>
              <a:rPr lang="en-US" sz="2400" dirty="0" smtClean="0"/>
              <a:t>II.3 Status </a:t>
            </a:r>
            <a:r>
              <a:rPr lang="en-US" sz="2400" dirty="0"/>
              <a:t>of TSO’s IT systems for adaptation to daily auctions by 1st November 2015</a:t>
            </a:r>
            <a:endParaRPr lang="fr-FR" sz="2400" dirty="0" smtClean="0"/>
          </a:p>
        </p:txBody>
      </p:sp>
      <p:sp>
        <p:nvSpPr>
          <p:cNvPr id="5" name="Rectangle 3"/>
          <p:cNvSpPr txBox="1">
            <a:spLocks noChangeAspect="1" noChangeArrowheads="1"/>
          </p:cNvSpPr>
          <p:nvPr/>
        </p:nvSpPr>
        <p:spPr bwMode="auto">
          <a:xfrm>
            <a:off x="606471" y="2420888"/>
            <a:ext cx="8280920" cy="36004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spcBef>
                <a:spcPct val="40000"/>
              </a:spcBef>
              <a:buClr>
                <a:schemeClr val="tx2"/>
              </a:buClr>
            </a:pPr>
            <a:r>
              <a:rPr lang="en-US" sz="2200" dirty="0" smtClean="0">
                <a:solidFill>
                  <a:schemeClr val="tx2"/>
                </a:solidFill>
              </a:rPr>
              <a:t> Pending issues</a:t>
            </a:r>
          </a:p>
          <a:p>
            <a:pPr marL="742950" lvl="2" indent="-342900">
              <a:spcBef>
                <a:spcPct val="40000"/>
              </a:spcBef>
              <a:buClr>
                <a:schemeClr val="tx2"/>
              </a:buClr>
              <a:buFont typeface="Arial" panose="020B0604020202020204" pitchFamily="34" charset="0"/>
              <a:buChar char="•"/>
            </a:pPr>
            <a:r>
              <a:rPr lang="en-US" sz="2200" b="0" dirty="0" smtClean="0"/>
              <a:t>Updating </a:t>
            </a:r>
            <a:r>
              <a:rPr lang="en-US" sz="2200" b="0" dirty="0"/>
              <a:t>of ““Technical Requirements Specification for IT Systems Connection“ </a:t>
            </a:r>
            <a:r>
              <a:rPr lang="en-US" sz="2200" b="0" dirty="0" smtClean="0"/>
              <a:t>Document</a:t>
            </a:r>
          </a:p>
          <a:p>
            <a:pPr marL="742950" lvl="2" indent="-342900">
              <a:spcBef>
                <a:spcPct val="40000"/>
              </a:spcBef>
              <a:buClr>
                <a:schemeClr val="tx2"/>
              </a:buClr>
              <a:buFont typeface="Arial" panose="020B0604020202020204" pitchFamily="34" charset="0"/>
              <a:buChar char="•"/>
            </a:pPr>
            <a:r>
              <a:rPr lang="en-US" sz="2200" b="0" dirty="0"/>
              <a:t>Expected date of the </a:t>
            </a:r>
            <a:r>
              <a:rPr lang="en-US" sz="2200" b="0" dirty="0" smtClean="0"/>
              <a:t>agreement</a:t>
            </a:r>
            <a:r>
              <a:rPr lang="en-US" sz="2200" b="0" dirty="0"/>
              <a:t>: 1</a:t>
            </a:r>
            <a:r>
              <a:rPr lang="en-US" sz="2200" b="0" baseline="30000" dirty="0"/>
              <a:t>st</a:t>
            </a:r>
            <a:r>
              <a:rPr lang="en-US" sz="2200" b="0" dirty="0"/>
              <a:t> April </a:t>
            </a:r>
            <a:r>
              <a:rPr lang="en-US" sz="2200" b="0" dirty="0" smtClean="0"/>
              <a:t>2015</a:t>
            </a:r>
          </a:p>
          <a:p>
            <a:pPr marL="742950" lvl="2" indent="-342900">
              <a:spcBef>
                <a:spcPct val="40000"/>
              </a:spcBef>
              <a:buClr>
                <a:schemeClr val="tx2"/>
              </a:buClr>
              <a:buFont typeface="Arial" panose="020B0604020202020204" pitchFamily="34" charset="0"/>
              <a:buChar char="•"/>
            </a:pPr>
            <a:endParaRPr lang="en-US" sz="2200" b="0" dirty="0" smtClean="0"/>
          </a:p>
          <a:p>
            <a:pPr marL="742950" lvl="2" indent="-342900">
              <a:spcBef>
                <a:spcPct val="40000"/>
              </a:spcBef>
              <a:buClr>
                <a:schemeClr val="tx2"/>
              </a:buClr>
              <a:buFont typeface="Arial" panose="020B0604020202020204" pitchFamily="34" charset="0"/>
              <a:buChar char="•"/>
            </a:pPr>
            <a:endParaRPr lang="en-US" sz="2200" b="0" dirty="0"/>
          </a:p>
          <a:p>
            <a:pPr marL="742950" lvl="2" indent="-342900">
              <a:spcBef>
                <a:spcPct val="40000"/>
              </a:spcBef>
              <a:buClr>
                <a:schemeClr val="tx2"/>
              </a:buClr>
              <a:buFont typeface="Arial" panose="020B0604020202020204" pitchFamily="34" charset="0"/>
              <a:buChar char="•"/>
            </a:pPr>
            <a:endParaRPr lang="en-US" sz="2200" b="0" dirty="0" smtClean="0"/>
          </a:p>
          <a:p>
            <a:pPr marL="742950" lvl="2" indent="-342900">
              <a:spcBef>
                <a:spcPct val="40000"/>
              </a:spcBef>
              <a:buClr>
                <a:schemeClr val="tx2"/>
              </a:buClr>
              <a:buFont typeface="Arial" panose="020B0604020202020204" pitchFamily="34" charset="0"/>
              <a:buChar char="•"/>
            </a:pPr>
            <a:endParaRPr lang="en-US" sz="2200" b="0" dirty="0"/>
          </a:p>
          <a:p>
            <a:pPr marL="742950" lvl="2" indent="-342900">
              <a:spcBef>
                <a:spcPct val="40000"/>
              </a:spcBef>
              <a:buClr>
                <a:schemeClr val="tx2"/>
              </a:buClr>
              <a:buFont typeface="Arial" panose="020B0604020202020204" pitchFamily="34" charset="0"/>
              <a:buChar char="•"/>
            </a:pPr>
            <a:endParaRPr lang="en-US" sz="2200" b="0" dirty="0" smtClean="0"/>
          </a:p>
          <a:p>
            <a:pPr marL="742950" lvl="2" indent="-342900">
              <a:spcBef>
                <a:spcPct val="40000"/>
              </a:spcBef>
              <a:buClr>
                <a:schemeClr val="tx2"/>
              </a:buClr>
              <a:buFont typeface="Arial" panose="020B0604020202020204" pitchFamily="34" charset="0"/>
              <a:buChar char="•"/>
            </a:pPr>
            <a:endParaRPr lang="en-US" sz="2200" b="0" dirty="0"/>
          </a:p>
          <a:p>
            <a:pPr marL="742950" lvl="2" indent="-342900">
              <a:spcBef>
                <a:spcPct val="40000"/>
              </a:spcBef>
              <a:buClr>
                <a:schemeClr val="tx2"/>
              </a:buClr>
              <a:buFont typeface="Arial" panose="020B0604020202020204" pitchFamily="34" charset="0"/>
              <a:buChar char="•"/>
            </a:pPr>
            <a:endParaRPr lang="en-US" sz="2200" b="0" dirty="0" smtClean="0"/>
          </a:p>
          <a:p>
            <a:pPr marL="742950" lvl="2" indent="-342900">
              <a:spcBef>
                <a:spcPct val="40000"/>
              </a:spcBef>
              <a:buClr>
                <a:schemeClr val="tx2"/>
              </a:buClr>
              <a:buFont typeface="Arial" panose="020B0604020202020204" pitchFamily="34" charset="0"/>
              <a:buChar char="•"/>
            </a:pPr>
            <a:endParaRPr lang="en-US" sz="2200" b="0" dirty="0"/>
          </a:p>
          <a:p>
            <a:pPr marL="742950" lvl="2" indent="-342900">
              <a:spcBef>
                <a:spcPct val="40000"/>
              </a:spcBef>
              <a:buClr>
                <a:schemeClr val="tx2"/>
              </a:buClr>
              <a:buFont typeface="Arial" panose="020B0604020202020204" pitchFamily="34" charset="0"/>
              <a:buChar char="•"/>
            </a:pPr>
            <a:endParaRPr lang="en-US" sz="2200" b="0" dirty="0" smtClean="0"/>
          </a:p>
          <a:p>
            <a:pPr marL="742950" lvl="2" indent="-342900">
              <a:spcBef>
                <a:spcPct val="40000"/>
              </a:spcBef>
              <a:buClr>
                <a:schemeClr val="tx2"/>
              </a:buClr>
              <a:buFont typeface="Arial" panose="020B0604020202020204" pitchFamily="34" charset="0"/>
              <a:buChar char="•"/>
            </a:pPr>
            <a:endParaRPr lang="en-US" sz="2200" b="0" dirty="0" smtClean="0"/>
          </a:p>
        </p:txBody>
      </p:sp>
      <p:sp>
        <p:nvSpPr>
          <p:cNvPr id="6" name="Rectangle 2"/>
          <p:cNvSpPr txBox="1">
            <a:spLocks noChangeArrowheads="1"/>
          </p:cNvSpPr>
          <p:nvPr/>
        </p:nvSpPr>
        <p:spPr bwMode="auto">
          <a:xfrm>
            <a:off x="606471" y="1191840"/>
            <a:ext cx="8332788" cy="10317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US" sz="2200" kern="0" dirty="0">
                <a:solidFill>
                  <a:srgbClr val="FF0000"/>
                </a:solidFill>
              </a:rPr>
              <a:t>I</a:t>
            </a:r>
            <a:r>
              <a:rPr lang="en-US" sz="2200" kern="0" dirty="0" smtClean="0">
                <a:solidFill>
                  <a:srgbClr val="FF0000"/>
                </a:solidFill>
              </a:rPr>
              <a:t>mplementation </a:t>
            </a:r>
            <a:r>
              <a:rPr lang="en-US" sz="2200" kern="0" dirty="0">
                <a:solidFill>
                  <a:srgbClr val="FF0000"/>
                </a:solidFill>
              </a:rPr>
              <a:t>of the nomination and </a:t>
            </a:r>
            <a:r>
              <a:rPr lang="en-US" sz="2200" kern="0" dirty="0" smtClean="0">
                <a:solidFill>
                  <a:srgbClr val="FF0000"/>
                </a:solidFill>
              </a:rPr>
              <a:t>re nomination scheme</a:t>
            </a:r>
          </a:p>
          <a:p>
            <a:pPr algn="just"/>
            <a:r>
              <a:rPr lang="en-US" sz="2200" dirty="0">
                <a:solidFill>
                  <a:schemeClr val="tx2"/>
                </a:solidFill>
                <a:latin typeface="Arial" charset="0"/>
                <a:ea typeface="+mn-ea"/>
                <a:cs typeface="Arial" charset="0"/>
              </a:rPr>
              <a:t>“Technical Requirements Specification for IT Systems Connection“ Document</a:t>
            </a:r>
          </a:p>
        </p:txBody>
      </p:sp>
    </p:spTree>
    <p:extLst>
      <p:ext uri="{BB962C8B-B14F-4D97-AF65-F5344CB8AC3E}">
        <p14:creationId xmlns:p14="http://schemas.microsoft.com/office/powerpoint/2010/main" val="2269763804"/>
      </p:ext>
    </p:extLst>
  </p:cSld>
  <p:clrMapOvr>
    <a:masterClrMapping/>
  </p:clrMapOvr>
  <p:transition/>
</p:sld>
</file>

<file path=ppt/theme/theme1.xml><?xml version="1.0" encoding="utf-8"?>
<a:theme xmlns:a="http://schemas.openxmlformats.org/drawingml/2006/main" name="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RTgaz_modele_13">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Frutiger 65 Bold"/>
        <a:ea typeface="ヒラギノ角ゴ Pro W3"/>
        <a:cs typeface=""/>
      </a:majorFont>
      <a:minorFont>
        <a:latin typeface="Frutiger 55 Roman"/>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51179CFFEAA104582DCF35EAC24D0A9" ma:contentTypeVersion="30" ma:contentTypeDescription="Create a new document." ma:contentTypeScope="" ma:versionID="18085782885fbf0fc912811b3a35f08b">
  <xsd:schema xmlns:xsd="http://www.w3.org/2001/XMLSchema" xmlns:xs="http://www.w3.org/2001/XMLSchema" xmlns:p="http://schemas.microsoft.com/office/2006/metadata/properties" xmlns:ns2="985daa2e-53d8-4475-82b8-9c7d25324e34" targetNamespace="http://schemas.microsoft.com/office/2006/metadata/properties" ma:root="true" ma:fieldsID="38680840ea61619d02341c7615e4007e"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ACER-2015-09115</_dlc_DocId>
    <_dlc_DocIdUrl xmlns="985daa2e-53d8-4475-82b8-9c7d25324e34">
      <Url>https://extranet.acer.europa.eu/Events/31st-South-IG/_layouts/DocIdRedir.aspx?ID=ACER-2015-09115</Url>
      <Description>ACER-2015-09115</Description>
    </_dlc_DocIdUrl>
    <ACER_Abstract xmlns="985daa2e-53d8-4475-82b8-9c7d25324e34" xsi:nil="true"/>
  </documentManagement>
</p:properties>
</file>

<file path=customXml/itemProps1.xml><?xml version="1.0" encoding="utf-8"?>
<ds:datastoreItem xmlns:ds="http://schemas.openxmlformats.org/officeDocument/2006/customXml" ds:itemID="{A2724C14-0348-4FEC-B988-F36DF95B02F2}"/>
</file>

<file path=customXml/itemProps2.xml><?xml version="1.0" encoding="utf-8"?>
<ds:datastoreItem xmlns:ds="http://schemas.openxmlformats.org/officeDocument/2006/customXml" ds:itemID="{C36EA7C1-9C3A-4CF9-A1A1-A3F9AE87AF73}"/>
</file>

<file path=customXml/itemProps3.xml><?xml version="1.0" encoding="utf-8"?>
<ds:datastoreItem xmlns:ds="http://schemas.openxmlformats.org/officeDocument/2006/customXml" ds:itemID="{830C2272-480B-48C1-8F1B-4CADE3C93119}"/>
</file>

<file path=customXml/itemProps4.xml><?xml version="1.0" encoding="utf-8"?>
<ds:datastoreItem xmlns:ds="http://schemas.openxmlformats.org/officeDocument/2006/customXml" ds:itemID="{47BFD92D-E49B-4E46-9AD5-AF67F80E3211}"/>
</file>

<file path=docProps/app.xml><?xml version="1.0" encoding="utf-8"?>
<Properties xmlns="http://schemas.openxmlformats.org/officeDocument/2006/extended-properties" xmlns:vt="http://schemas.openxmlformats.org/officeDocument/2006/docPropsVTypes">
  <Template/>
  <TotalTime>9084</TotalTime>
  <Words>3076</Words>
  <Application>Microsoft Office PowerPoint</Application>
  <PresentationFormat>Presentación en pantalla (4:3)</PresentationFormat>
  <Paragraphs>495</Paragraphs>
  <Slides>41</Slides>
  <Notes>23</Notes>
  <HiddenSlides>0</HiddenSlides>
  <MMClips>0</MMClips>
  <ScaleCrop>false</ScaleCrop>
  <HeadingPairs>
    <vt:vector size="4" baseType="variant">
      <vt:variant>
        <vt:lpstr>Tema</vt:lpstr>
      </vt:variant>
      <vt:variant>
        <vt:i4>6</vt:i4>
      </vt:variant>
      <vt:variant>
        <vt:lpstr>Títulos de diapositiva</vt:lpstr>
      </vt:variant>
      <vt:variant>
        <vt:i4>41</vt:i4>
      </vt:variant>
    </vt:vector>
  </HeadingPairs>
  <TitlesOfParts>
    <vt:vector size="47" baseType="lpstr">
      <vt:lpstr>1_Vorlage Power Point</vt:lpstr>
      <vt:lpstr>2_Vorlage Power Point</vt:lpstr>
      <vt:lpstr>3_Vorlage Power Point</vt:lpstr>
      <vt:lpstr>4_Vorlage Power Point</vt:lpstr>
      <vt:lpstr>5_Vorlage Power Point</vt:lpstr>
      <vt:lpstr>GRTgaz_modele_13</vt:lpstr>
      <vt:lpstr> </vt:lpstr>
      <vt:lpstr>Presentación de PowerPoint</vt:lpstr>
      <vt:lpstr>II.2  TSOs proposal of common methodology to maximize technical capacity</vt:lpstr>
      <vt:lpstr>II.2  TSOs proposal of common methodology to maximize technical capacity</vt:lpstr>
      <vt:lpstr>II.2  TSOs proposal of common methodology to maximize technical capacity</vt:lpstr>
      <vt:lpstr>II.2  TSOs proposal of common methodology to maximize technical capacity</vt:lpstr>
      <vt:lpstr>Presentación de PowerPoint</vt:lpstr>
      <vt:lpstr>II.3 Status of TSO’s IT systems for adaptation to daily auctions by 1st November 2015</vt:lpstr>
      <vt:lpstr>II.3 Status of TSO’s IT systems for adaptation to daily auctions by 1st November 2015</vt:lpstr>
      <vt:lpstr>II.3 Status of TSO’s IT systems for adaptation to daily auctions by 1st November 2015</vt:lpstr>
      <vt:lpstr>II.3 Status of TSO’s IT systems for adaptation to daily auctions by 1st November 2015</vt:lpstr>
      <vt:lpstr>II.3 Status of TSO’s IT systems for adaptation to daily auctions by 1st November 2015</vt:lpstr>
      <vt:lpstr>Presentación de PowerPoint</vt:lpstr>
      <vt:lpstr>III. OS methodology - Premises</vt:lpstr>
      <vt:lpstr>Presentación de PowerPoint</vt:lpstr>
      <vt:lpstr>Presentación de PowerPoint</vt:lpstr>
      <vt:lpstr>Presentación de PowerPoint</vt:lpstr>
      <vt:lpstr>III. How to offer OS capacity</vt:lpstr>
      <vt:lpstr>III. OS bundled capacity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III. Buy-back procedure (III)</vt:lpstr>
      <vt:lpstr>III. Buy-back procedure (IV)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 single market place in France: Val de Saône and Gascogne Midi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Maximiliano MIGLIO</dc:creator>
  <cp:lastModifiedBy>ENAGAS</cp:lastModifiedBy>
  <cp:revision>1251</cp:revision>
  <cp:lastPrinted>2013-01-28T07:56:55Z</cp:lastPrinted>
  <dcterms:modified xsi:type="dcterms:W3CDTF">2015-02-26T09:40:03Z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0x010100351179CFFEAA104582DCF35EAC24D0A9</vt:lpwstr>
  </property>
  <property fmtid="{D5CDD505-2E9C-101B-9397-08002B2CF9AE}" pid="3" name="_dlc_DocIdItemGuid">
    <vt:lpwstr>d5a6e3e5-0a30-45be-af8a-09afc5347fac</vt:lpwstr>
  </property>
</Properties>
</file>