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5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6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6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21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14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9.xml" ContentType="application/vnd.openxmlformats-officedocument.theme+xml"/>
  <Override PartName="/ppt/theme/theme15.xml" ContentType="application/vnd.openxmlformats-officedocument.theme+xml"/>
  <Override PartName="/ppt/theme/theme2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1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97" r:id="rId2"/>
    <p:sldMasterId id="2147483800" r:id="rId3"/>
    <p:sldMasterId id="2147483803" r:id="rId4"/>
    <p:sldMasterId id="2147483806" r:id="rId5"/>
    <p:sldMasterId id="2147483811" r:id="rId6"/>
    <p:sldMasterId id="2147483821" r:id="rId7"/>
    <p:sldMasterId id="2147483824" r:id="rId8"/>
    <p:sldMasterId id="2147483829" r:id="rId9"/>
    <p:sldMasterId id="2147483833" r:id="rId10"/>
    <p:sldMasterId id="2147483837" r:id="rId11"/>
    <p:sldMasterId id="2147483841" r:id="rId12"/>
    <p:sldMasterId id="2147483845" r:id="rId13"/>
    <p:sldMasterId id="2147483849" r:id="rId14"/>
    <p:sldMasterId id="2147483853" r:id="rId15"/>
    <p:sldMasterId id="2147483857" r:id="rId16"/>
    <p:sldMasterId id="2147483861" r:id="rId17"/>
    <p:sldMasterId id="2147483865" r:id="rId18"/>
    <p:sldMasterId id="2147483868" r:id="rId19"/>
    <p:sldMasterId id="2147483872" r:id="rId20"/>
    <p:sldMasterId id="2147483877" r:id="rId21"/>
  </p:sldMasterIdLst>
  <p:notesMasterIdLst>
    <p:notesMasterId r:id="rId43"/>
  </p:notesMasterIdLst>
  <p:handoutMasterIdLst>
    <p:handoutMasterId r:id="rId44"/>
  </p:handoutMasterIdLst>
  <p:sldIdLst>
    <p:sldId id="291" r:id="rId22"/>
    <p:sldId id="775" r:id="rId23"/>
    <p:sldId id="754" r:id="rId24"/>
    <p:sldId id="806" r:id="rId25"/>
    <p:sldId id="820" r:id="rId26"/>
    <p:sldId id="821" r:id="rId27"/>
    <p:sldId id="822" r:id="rId28"/>
    <p:sldId id="739" r:id="rId29"/>
    <p:sldId id="779" r:id="rId30"/>
    <p:sldId id="804" r:id="rId31"/>
    <p:sldId id="805" r:id="rId32"/>
    <p:sldId id="792" r:id="rId33"/>
    <p:sldId id="823" r:id="rId34"/>
    <p:sldId id="809" r:id="rId35"/>
    <p:sldId id="810" r:id="rId36"/>
    <p:sldId id="812" r:id="rId37"/>
    <p:sldId id="818" r:id="rId38"/>
    <p:sldId id="819" r:id="rId39"/>
    <p:sldId id="824" r:id="rId40"/>
    <p:sldId id="811" r:id="rId41"/>
    <p:sldId id="532" r:id="rId42"/>
  </p:sldIdLst>
  <p:sldSz cx="9144000" cy="6858000" type="screen4x3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  <p:cmAuthor id="1" name="J0424266" initials="J" lastIdx="1" clrIdx="1"/>
  <p:cmAuthor id="2" name="Javier Camarillo" initials="JCB" lastIdx="1" clrIdx="2"/>
  <p:cmAuthor id="3" name="Valter Diniz" initials="REN " lastIdx="3" clrIdx="3"/>
  <p:cmAuthor id="4" name="Izquierdo Fernandez, Paloma" initials="EN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2A4677"/>
    <a:srgbClr val="C29903"/>
    <a:srgbClr val="339966"/>
    <a:srgbClr val="98B0DB"/>
    <a:srgbClr val="969696"/>
    <a:srgbClr val="007AAE"/>
    <a:srgbClr val="4F81BD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3" autoAdjust="0"/>
    <p:restoredTop sz="86391" autoAdjust="0"/>
  </p:normalViewPr>
  <p:slideViewPr>
    <p:cSldViewPr showGuides="1">
      <p:cViewPr>
        <p:scale>
          <a:sx n="70" d="100"/>
          <a:sy n="70" d="100"/>
        </p:scale>
        <p:origin x="-1260" y="-96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258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commentAuthors" Target="commentAuthors.xml"/><Relationship Id="rId53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handoutMaster" Target="handoutMasters/handoutMaster1.xml"/><Relationship Id="rId52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7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633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3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21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588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303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4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4.gi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4.gi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cid:image016.png@01CFFDC7.00300520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4.gi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9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1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cid:image016.png@01CFFDC7.00300520" TargetMode="External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94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886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74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kumimoji="0" lang="fr-FR" sz="4800" b="1" i="0" u="none" strike="noStrike" kern="1200" cap="none" spc="0" normalizeH="0" baseline="0" noProof="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52400" dist="50800" dir="300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Frutiger LT Std 45 Light" pitchFamily="34" charset="0"/>
                <a:ea typeface="+mj-ea"/>
                <a:cs typeface="+mj-cs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4143380"/>
            <a:ext cx="6400800" cy="471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utiger LT Std 55 Roman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E69"/>
              </a:buClr>
              <a:buSzPct val="90000"/>
              <a:buFontTx/>
              <a:buNone/>
              <a:tabLst/>
              <a:defRPr/>
            </a:pPr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950F-CB4B-47EE-9C03-87090FB7CDA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 hasCustomPrompt="1"/>
          </p:nvPr>
        </p:nvSpPr>
        <p:spPr>
          <a:xfrm>
            <a:off x="785786" y="5000636"/>
            <a:ext cx="4286280" cy="42862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utiger LT Std 55 Roman"/>
                <a:ea typeface="+mn-ea"/>
                <a:cs typeface="+mn-cs"/>
              </a:defRPr>
            </a:lvl1pPr>
            <a:lvl5pPr algn="l"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utiger LT Std 55 Roman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Date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608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714488"/>
            <a:ext cx="7543800" cy="4114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0AC9-110D-41E8-BA94-4870B6070D5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115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3109" y="2214555"/>
            <a:ext cx="5929354" cy="1357321"/>
          </a:xfrm>
        </p:spPr>
        <p:txBody>
          <a:bodyPr anchor="t"/>
          <a:lstStyle>
            <a:lvl1pPr marL="12700" indent="-1270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4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52400" dist="50800" dir="30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ヒラギノ角ゴ Pro W3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7F9B0-8AEE-482C-958E-2E0C07F2F09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02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99EF-0CD0-4418-B4DA-FBA4AEA18FB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71472" y="1643050"/>
            <a:ext cx="4000528" cy="44291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>
          <a:xfrm>
            <a:off x="4714876" y="1643050"/>
            <a:ext cx="4000528" cy="44291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738438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2350D-D0F7-4688-802B-7592882EDB4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36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8296-4DA9-4368-9894-DB93FDB474F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6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3CE68-1C93-439B-AF75-C50E8CF7F98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3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1AD34-10EB-4D9D-87C8-462905D9010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 rot="5400000">
            <a:off x="2050259" y="-335803"/>
            <a:ext cx="5186358" cy="84296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2207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457200"/>
            <a:ext cx="211455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BF62A-6460-42E1-A36C-2463C7E905D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 rot="5400000">
            <a:off x="500034" y="285728"/>
            <a:ext cx="5786478" cy="62151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8519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889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568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24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64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86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94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419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703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 userDrawn="1"/>
        </p:nvSpPr>
        <p:spPr bwMode="auto">
          <a:xfrm>
            <a:off x="1379538" y="12604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defRPr/>
            </a:pPr>
            <a:endParaRPr lang="en-US" sz="1800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6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40851253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35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9417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24861553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5519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3713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20973288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8275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9399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73804966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3063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55007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69358984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00698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82547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5062745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28858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62545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47483449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78049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955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2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53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47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258439815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95531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0847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12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50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29" y="1370119"/>
            <a:ext cx="34686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620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54615446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5346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577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94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32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97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 userDrawn="1"/>
        </p:nvSpPr>
        <p:spPr bwMode="auto">
          <a:xfrm>
            <a:off x="1379538" y="12604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defRPr/>
            </a:pPr>
            <a:endParaRPr lang="en-US" sz="1800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9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9" y="1251919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7" y="1393307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9" y="1343599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Inici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29" y="1421322"/>
            <a:ext cx="18288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46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59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12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50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09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3 Imagen" descr="TIGF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6237312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38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9722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0.xml"/><Relationship Id="rId9" Type="http://schemas.openxmlformats.org/officeDocument/2006/relationships/image" Target="cid:image016.png@01CFFDC7.00300520" TargetMode="Externa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theme" Target="../theme/theme2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Relationship Id="rId9" Type="http://schemas.openxmlformats.org/officeDocument/2006/relationships/image" Target="cid:image016.png@01CFFDC7.00300520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0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62935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93319C1A-50E2-4D6C-991C-CE234BC33556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1852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93319C1A-50E2-4D6C-991C-CE234BC33556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01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8843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9878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5793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64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549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2896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14" y="6256096"/>
            <a:ext cx="2185970" cy="3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582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D97A416E-FC53-4EC3-938D-0E937EAF593B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5688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28" y="6243466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62935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8954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63" y="6256098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705" y="6225239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66581"/>
            <a:ext cx="1020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Inicio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08" y="6204744"/>
            <a:ext cx="18288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864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7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 descr="TIGF"/>
          <p:cNvPicPr>
            <a:picLocks noChangeAspect="1"/>
          </p:cNvPicPr>
          <p:nvPr userDrawn="1"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6256097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777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80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4" y="6287450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7251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04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aseline="0">
                <a:latin typeface="+mn-lt"/>
                <a:ea typeface="ヒラギノ角ゴ Pro W3" pitchFamily="-128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50A3E4B-80C8-461E-AC60-F4C994AD9D1B}" type="slidenum">
              <a:rPr lang="fr-FR" b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fr-FR" sz="900" b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57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 b="0">
              <a:solidFill>
                <a:srgbClr val="000000"/>
              </a:solidFill>
              <a:latin typeface="GazdeFranceMedium" pitchFamily="-12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8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2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115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2677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5" r:id="rId1"/>
    <p:sldLayoutId id="2147483826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5318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agas.es/enagas/es/Transporte_de_gas/Medicion_y_calidad_de_gas/Publicacion_de_Calidad_de_Gas_Horari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tetra.tigf.fr/SBT/public/QualiteGazFiltree.do" TargetMode="External"/><Relationship Id="rId5" Type="http://schemas.openxmlformats.org/officeDocument/2006/relationships/hyperlink" Target="https://www.ign.ren.pt/monitorizacao-horaria-qualidade" TargetMode="External"/><Relationship Id="rId4" Type="http://schemas.openxmlformats.org/officeDocument/2006/relationships/hyperlink" Target="http://www.smart.grtgaz.com/en/flux_physiques_horaires/PIR?startDate=2016-05-24&amp;endDate=2016-05-25&amp;range=dail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tgaz.com/fileadmin/clients/consommateur/documents/fr/QUALiPgaz_0512201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66578" y="5334000"/>
            <a:ext cx="4992688" cy="990600"/>
          </a:xfrm>
        </p:spPr>
        <p:txBody>
          <a:bodyPr/>
          <a:lstStyle/>
          <a:p>
            <a:pPr algn="ctr"/>
            <a:r>
              <a:rPr lang="en-US" sz="2000" dirty="0" smtClean="0"/>
              <a:t>37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IG </a:t>
            </a:r>
            <a:r>
              <a:rPr lang="en-US" sz="2000" dirty="0"/>
              <a:t>meeting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31</a:t>
            </a:r>
            <a:r>
              <a:rPr lang="en-US" sz="2000" baseline="30000" dirty="0" smtClean="0">
                <a:solidFill>
                  <a:schemeClr val="tx2"/>
                </a:solidFill>
              </a:rPr>
              <a:t>st</a:t>
            </a:r>
            <a:r>
              <a:rPr lang="en-US" sz="2000" dirty="0" smtClean="0">
                <a:solidFill>
                  <a:schemeClr val="tx2"/>
                </a:solidFill>
              </a:rPr>
              <a:t> May 2016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3420" y="2852936"/>
            <a:ext cx="871296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err="1" smtClean="0"/>
              <a:t>Enagás</a:t>
            </a:r>
            <a:r>
              <a:rPr lang="en-GB" sz="3200" dirty="0" smtClean="0"/>
              <a:t>, </a:t>
            </a:r>
            <a:r>
              <a:rPr lang="en-GB" sz="3200" dirty="0" err="1" smtClean="0"/>
              <a:t>GRTgaz</a:t>
            </a:r>
            <a:r>
              <a:rPr lang="en-GB" sz="3200" dirty="0" smtClean="0"/>
              <a:t>, </a:t>
            </a:r>
            <a:r>
              <a:rPr lang="en-GB" sz="3200" dirty="0" err="1" smtClean="0"/>
              <a:t>Reganosa</a:t>
            </a:r>
            <a:r>
              <a:rPr lang="en-GB" sz="3200" dirty="0" smtClean="0"/>
              <a:t>, REN and TIGF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>
                <a:solidFill>
                  <a:srgbClr val="2A4677"/>
                </a:solidFill>
              </a:rPr>
              <a:t>VI.	Proposals for the new SGRI Working Plan </a:t>
            </a:r>
            <a:endParaRPr lang="en-GB" sz="3200" dirty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67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>
                <a:solidFill>
                  <a:srgbClr val="2A4677"/>
                </a:solidFill>
              </a:rPr>
              <a:t>SGRI Work Plan</a:t>
            </a:r>
            <a:endParaRPr lang="fr-FR" sz="2800" dirty="0">
              <a:solidFill>
                <a:srgbClr val="2A4677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2"/>
                </a:solidFill>
              </a:rPr>
              <a:t>To be added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Infrastructures: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Follow up of South GRIP</a:t>
            </a:r>
          </a:p>
        </p:txBody>
      </p:sp>
    </p:spTree>
    <p:extLst>
      <p:ext uri="{BB962C8B-B14F-4D97-AF65-F5344CB8AC3E}">
        <p14:creationId xmlns:p14="http://schemas.microsoft.com/office/powerpoint/2010/main" val="939639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ctr"/>
            <a:r>
              <a:rPr lang="en-GB" sz="3200" dirty="0" smtClean="0"/>
              <a:t>VII. Infrastructures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469354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5" y="188644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/>
            <a:r>
              <a:rPr lang="en-US" sz="2400" kern="0" dirty="0" smtClean="0"/>
              <a:t>TYNDP 2017: REN</a:t>
            </a:r>
            <a:r>
              <a:rPr lang="en-US" sz="2400" kern="0" dirty="0"/>
              <a:t>, 3</a:t>
            </a:r>
            <a:r>
              <a:rPr lang="en-US" sz="2400" kern="0" baseline="30000" dirty="0"/>
              <a:t>rd</a:t>
            </a:r>
            <a:r>
              <a:rPr lang="en-US" sz="2400" kern="0" dirty="0"/>
              <a:t> </a:t>
            </a:r>
            <a:r>
              <a:rPr lang="en-US" sz="2400" kern="0" dirty="0" smtClean="0"/>
              <a:t>IP PT-ES</a:t>
            </a:r>
            <a:endParaRPr lang="en-US" sz="2400" kern="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/>
          <a:srcRect l="35039" t="13600" r="13775" b="19900"/>
          <a:stretch/>
        </p:blipFill>
        <p:spPr>
          <a:xfrm>
            <a:off x="827584" y="836712"/>
            <a:ext cx="7824975" cy="5256585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3"/>
          <a:srcRect l="22044" t="46500" r="39369" b="31800"/>
          <a:stretch/>
        </p:blipFill>
        <p:spPr>
          <a:xfrm>
            <a:off x="3938563" y="3573016"/>
            <a:ext cx="4728050" cy="149562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2044" t="34601" r="26769" b="38100"/>
          <a:stretch/>
        </p:blipFill>
        <p:spPr>
          <a:xfrm>
            <a:off x="827584" y="836712"/>
            <a:ext cx="6084701" cy="18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9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93" y="834355"/>
            <a:ext cx="62960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5" y="188644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/>
            <a:r>
              <a:rPr lang="en-US" sz="2400" kern="0" dirty="0" smtClean="0"/>
              <a:t>TYNDP 2017: Enagas, 3</a:t>
            </a:r>
            <a:r>
              <a:rPr lang="en-US" sz="2400" kern="0" baseline="30000" dirty="0" smtClean="0"/>
              <a:t>rd</a:t>
            </a:r>
            <a:r>
              <a:rPr lang="en-US" sz="2400" kern="0" dirty="0" smtClean="0"/>
              <a:t> IP</a:t>
            </a:r>
            <a:endParaRPr lang="en-US" sz="24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204850"/>
            <a:ext cx="4881137" cy="28605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" y="4772433"/>
            <a:ext cx="4057940" cy="12717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68315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1678"/>
            <a:ext cx="696802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5" y="188644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/>
            <a:r>
              <a:rPr lang="en-US" sz="2400" kern="0" dirty="0" smtClean="0"/>
              <a:t>TYNDP 2017: Enagas, </a:t>
            </a:r>
            <a:r>
              <a:rPr lang="en-US" sz="2400" kern="0" dirty="0" err="1" smtClean="0"/>
              <a:t>MidCat</a:t>
            </a:r>
            <a:endParaRPr lang="en-US" sz="24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2736"/>
            <a:ext cx="5473675" cy="2331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81678"/>
            <a:ext cx="3816077" cy="113256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0332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5" y="188644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/>
            <a:r>
              <a:rPr lang="en-US" sz="2400" kern="0" dirty="0" smtClean="0"/>
              <a:t>TYNDP 2017: </a:t>
            </a:r>
            <a:r>
              <a:rPr lang="en-US" sz="2400" kern="0" dirty="0"/>
              <a:t>Enagas, Canary Islands – LNG Terminals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51"/>
          <a:stretch/>
        </p:blipFill>
        <p:spPr bwMode="auto">
          <a:xfrm>
            <a:off x="2699793" y="836712"/>
            <a:ext cx="6048672" cy="238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1" y="3284984"/>
            <a:ext cx="6190381" cy="284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44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5" y="188644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/>
            <a:r>
              <a:rPr lang="en-US" sz="2400" kern="0" dirty="0" smtClean="0"/>
              <a:t>TYNDP 2017: </a:t>
            </a:r>
            <a:r>
              <a:rPr lang="en-US" sz="2400" kern="0" dirty="0" err="1" smtClean="0"/>
              <a:t>GRTgaz</a:t>
            </a:r>
            <a:endParaRPr lang="en-US" sz="2400" kern="0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85981"/>
              </p:ext>
            </p:extLst>
          </p:nvPr>
        </p:nvGraphicFramePr>
        <p:xfrm>
          <a:off x="179512" y="1772816"/>
          <a:ext cx="8856984" cy="32964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4"/>
                <a:gridCol w="864096"/>
                <a:gridCol w="5112568"/>
                <a:gridCol w="1584176"/>
              </a:tblGrid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TYNDP code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Commissioning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597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TRA-F-391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Gascogne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-Midi : adaptation of stations in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Cruzy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and St Martin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TRA-F-43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Val de Saône </a:t>
                      </a:r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project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TRA-F-45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Reverse capacity from CH to FR at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Oltingue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022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TRA-N-047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Non-FID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Reverse capacity from France to Germany at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Obergailbach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TRA-N-256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Non-FID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Iberian-French corridor: Eastern Axis-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Midcat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Project*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022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TRA-N-258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Non-FID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Developments for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Montoir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LNG terminal 2.5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bcm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expansion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597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TRA-N-269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Non-FID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Developments for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Fosmax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Cavaou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) LNG 8.25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bcm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expansion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TRA-N-429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Non-FID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Adaptation L- </a:t>
                      </a:r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gas</a:t>
                      </a: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 - H-</a:t>
                      </a:r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gas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79431" y="5164051"/>
            <a:ext cx="7704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/>
              <a:t>(*): 230 </a:t>
            </a:r>
            <a:r>
              <a:rPr lang="fr-FR" sz="900" i="1" dirty="0" err="1" smtClean="0"/>
              <a:t>GWh</a:t>
            </a:r>
            <a:r>
              <a:rPr lang="fr-FR" sz="900" i="1" dirty="0" smtClean="0"/>
              <a:t>/d </a:t>
            </a:r>
            <a:r>
              <a:rPr lang="fr-FR" sz="900" i="1" dirty="0" err="1" smtClean="0"/>
              <a:t>from</a:t>
            </a:r>
            <a:r>
              <a:rPr lang="fr-FR" sz="900" i="1" dirty="0" smtClean="0"/>
              <a:t> Spain to France and 160 </a:t>
            </a:r>
            <a:r>
              <a:rPr lang="fr-FR" sz="900" i="1" dirty="0" err="1" smtClean="0"/>
              <a:t>GWh</a:t>
            </a:r>
            <a:r>
              <a:rPr lang="fr-FR" sz="900" i="1" dirty="0" smtClean="0"/>
              <a:t>/d </a:t>
            </a:r>
            <a:r>
              <a:rPr lang="fr-FR" sz="900" i="1" dirty="0" err="1" smtClean="0"/>
              <a:t>from</a:t>
            </a:r>
            <a:r>
              <a:rPr lang="fr-FR" sz="900" i="1" dirty="0" smtClean="0"/>
              <a:t> France to Spain (joint TIGF &amp; GRTgaz </a:t>
            </a:r>
            <a:r>
              <a:rPr lang="fr-FR" sz="900" i="1" dirty="0" err="1" smtClean="0"/>
              <a:t>project</a:t>
            </a:r>
            <a:r>
              <a:rPr lang="fr-FR" sz="900" i="1" smtClean="0"/>
              <a:t>)</a:t>
            </a:r>
            <a:endParaRPr lang="fr-FR" sz="900" i="1" dirty="0"/>
          </a:p>
        </p:txBody>
      </p:sp>
    </p:spTree>
    <p:extLst>
      <p:ext uri="{BB962C8B-B14F-4D97-AF65-F5344CB8AC3E}">
        <p14:creationId xmlns:p14="http://schemas.microsoft.com/office/powerpoint/2010/main" val="4246285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5" y="188644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/>
            <a:r>
              <a:rPr lang="en-US" sz="2400" kern="0" dirty="0" smtClean="0"/>
              <a:t>TYNDP 2017: TIGF</a:t>
            </a:r>
            <a:endParaRPr lang="en-US" sz="2400" kern="0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227660"/>
              </p:ext>
            </p:extLst>
          </p:nvPr>
        </p:nvGraphicFramePr>
        <p:xfrm>
          <a:off x="179512" y="1772816"/>
          <a:ext cx="8856984" cy="16037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4"/>
                <a:gridCol w="864096"/>
                <a:gridCol w="5112568"/>
                <a:gridCol w="1584176"/>
              </a:tblGrid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TYNDP code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Commissioning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597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TRA-F-331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Gascogne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Midi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TRA-F-251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Artère de l’Adour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TRA-N-252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Non-FID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New interconnection between France and Spain (First Step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Midcat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917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5" y="188644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/>
            <a:r>
              <a:rPr lang="en-US" sz="2400" kern="0" dirty="0" smtClean="0"/>
              <a:t>TYNDP 2017: </a:t>
            </a:r>
            <a:r>
              <a:rPr lang="en-US" sz="2400" kern="0" dirty="0" err="1" smtClean="0"/>
              <a:t>Reganosa</a:t>
            </a:r>
            <a:endParaRPr lang="en-US" sz="2400" kern="0" dirty="0"/>
          </a:p>
        </p:txBody>
      </p:sp>
      <p:sp>
        <p:nvSpPr>
          <p:cNvPr id="4" name="3 Rectángulo"/>
          <p:cNvSpPr/>
          <p:nvPr/>
        </p:nvSpPr>
        <p:spPr>
          <a:xfrm>
            <a:off x="344488" y="917722"/>
            <a:ext cx="9216000" cy="4721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805" tIns="53403" rIns="106805" bIns="53403" rtlCol="0" anchor="ctr"/>
          <a:lstStyle/>
          <a:p>
            <a:pPr marL="0" lvl="1" indent="0" algn="just">
              <a:lnSpc>
                <a:spcPct val="150000"/>
              </a:lnSpc>
              <a:buClr>
                <a:srgbClr val="3973AD"/>
              </a:buClr>
              <a:buSzPct val="100000"/>
              <a:defRPr/>
            </a:pPr>
            <a:endParaRPr lang="es-ES" sz="1300" b="1" dirty="0">
              <a:solidFill>
                <a:srgbClr val="3973A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Mapa con 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1202782"/>
            <a:ext cx="7473323" cy="5098587"/>
          </a:xfrm>
          <a:prstGeom prst="rect">
            <a:avLst/>
          </a:prstGeom>
        </p:spPr>
      </p:pic>
      <p:pic>
        <p:nvPicPr>
          <p:cNvPr id="9" name="Picture 2" descr="\\file01\Presentaciones$\Mapas\Almacenamiento turque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4255" y="2404697"/>
            <a:ext cx="247778" cy="231592"/>
          </a:xfrm>
          <a:prstGeom prst="rect">
            <a:avLst/>
          </a:prstGeom>
          <a:noFill/>
        </p:spPr>
      </p:pic>
      <p:pic>
        <p:nvPicPr>
          <p:cNvPr id="10" name="Picture 2" descr="\\file01\Presentaciones$\Mapas\Almacenamiento turque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017" y="1886925"/>
            <a:ext cx="247778" cy="231592"/>
          </a:xfrm>
          <a:prstGeom prst="rect">
            <a:avLst/>
          </a:prstGeom>
          <a:noFill/>
        </p:spPr>
      </p:pic>
      <p:pic>
        <p:nvPicPr>
          <p:cNvPr id="11" name="Picture 2" descr="\\file01\Presentaciones$\Mapas\Almacenamiento turque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523" y="1426683"/>
            <a:ext cx="247778" cy="231592"/>
          </a:xfrm>
          <a:prstGeom prst="rect">
            <a:avLst/>
          </a:prstGeom>
          <a:noFill/>
        </p:spPr>
      </p:pic>
      <p:pic>
        <p:nvPicPr>
          <p:cNvPr id="12" name="Picture 2" descr="\\file01\Presentaciones$\Mapas\Almacenamiento turque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9154" y="4039283"/>
            <a:ext cx="247778" cy="231592"/>
          </a:xfrm>
          <a:prstGeom prst="rect">
            <a:avLst/>
          </a:prstGeom>
          <a:noFill/>
        </p:spPr>
      </p:pic>
      <p:pic>
        <p:nvPicPr>
          <p:cNvPr id="13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3717" y="1771864"/>
            <a:ext cx="184351" cy="172591"/>
          </a:xfrm>
          <a:prstGeom prst="rect">
            <a:avLst/>
          </a:prstGeom>
          <a:noFill/>
        </p:spPr>
      </p:pic>
      <p:pic>
        <p:nvPicPr>
          <p:cNvPr id="14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6942" y="1656803"/>
            <a:ext cx="184351" cy="172591"/>
          </a:xfrm>
          <a:prstGeom prst="rect">
            <a:avLst/>
          </a:prstGeom>
          <a:noFill/>
        </p:spPr>
      </p:pic>
      <p:pic>
        <p:nvPicPr>
          <p:cNvPr id="15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536" y="3555301"/>
            <a:ext cx="184351" cy="172591"/>
          </a:xfrm>
          <a:prstGeom prst="rect">
            <a:avLst/>
          </a:prstGeom>
          <a:noFill/>
        </p:spPr>
      </p:pic>
      <p:pic>
        <p:nvPicPr>
          <p:cNvPr id="16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343" y="4130603"/>
            <a:ext cx="184351" cy="172591"/>
          </a:xfrm>
          <a:prstGeom prst="rect">
            <a:avLst/>
          </a:prstGeom>
          <a:noFill/>
        </p:spPr>
      </p:pic>
      <p:pic>
        <p:nvPicPr>
          <p:cNvPr id="17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029" y="3900482"/>
            <a:ext cx="184351" cy="172591"/>
          </a:xfrm>
          <a:prstGeom prst="rect">
            <a:avLst/>
          </a:prstGeom>
          <a:noFill/>
        </p:spPr>
      </p:pic>
      <p:pic>
        <p:nvPicPr>
          <p:cNvPr id="18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2105" y="3382710"/>
            <a:ext cx="184351" cy="172591"/>
          </a:xfrm>
          <a:prstGeom prst="rect">
            <a:avLst/>
          </a:prstGeom>
          <a:noFill/>
        </p:spPr>
      </p:pic>
      <p:pic>
        <p:nvPicPr>
          <p:cNvPr id="19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2642" y="2692347"/>
            <a:ext cx="184351" cy="172591"/>
          </a:xfrm>
          <a:prstGeom prst="rect">
            <a:avLst/>
          </a:prstGeom>
          <a:noFill/>
        </p:spPr>
      </p:pic>
      <p:pic>
        <p:nvPicPr>
          <p:cNvPr id="20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3448" y="3210119"/>
            <a:ext cx="184351" cy="172591"/>
          </a:xfrm>
          <a:prstGeom prst="rect">
            <a:avLst/>
          </a:prstGeom>
          <a:noFill/>
        </p:spPr>
      </p:pic>
      <p:pic>
        <p:nvPicPr>
          <p:cNvPr id="21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9360" y="3440241"/>
            <a:ext cx="184351" cy="172591"/>
          </a:xfrm>
          <a:prstGeom prst="rect">
            <a:avLst/>
          </a:prstGeom>
          <a:noFill/>
        </p:spPr>
      </p:pic>
      <p:pic>
        <p:nvPicPr>
          <p:cNvPr id="22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6136" y="3440241"/>
            <a:ext cx="184351" cy="172591"/>
          </a:xfrm>
          <a:prstGeom prst="rect">
            <a:avLst/>
          </a:prstGeom>
          <a:noFill/>
        </p:spPr>
      </p:pic>
      <p:pic>
        <p:nvPicPr>
          <p:cNvPr id="23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8017" y="3440241"/>
            <a:ext cx="184351" cy="172591"/>
          </a:xfrm>
          <a:prstGeom prst="rect">
            <a:avLst/>
          </a:prstGeom>
          <a:noFill/>
        </p:spPr>
      </p:pic>
      <p:pic>
        <p:nvPicPr>
          <p:cNvPr id="24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748" y="3727891"/>
            <a:ext cx="184351" cy="172591"/>
          </a:xfrm>
          <a:prstGeom prst="rect">
            <a:avLst/>
          </a:prstGeom>
          <a:noFill/>
        </p:spPr>
      </p:pic>
      <p:pic>
        <p:nvPicPr>
          <p:cNvPr id="25" name="Picture 4" descr="\\file01\Presentaciones$\Mapas\Conexión internacional azu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3773" y="2001985"/>
            <a:ext cx="226412" cy="220892"/>
          </a:xfrm>
          <a:prstGeom prst="rect">
            <a:avLst/>
          </a:prstGeom>
          <a:noFill/>
        </p:spPr>
      </p:pic>
      <p:pic>
        <p:nvPicPr>
          <p:cNvPr id="26" name="Picture 4" descr="\\file01\Presentaciones$\Mapas\Conexión internacional azu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5867" y="1369153"/>
            <a:ext cx="226412" cy="220892"/>
          </a:xfrm>
          <a:prstGeom prst="rect">
            <a:avLst/>
          </a:prstGeom>
          <a:noFill/>
        </p:spPr>
      </p:pic>
      <p:pic>
        <p:nvPicPr>
          <p:cNvPr id="27" name="Picture 4" descr="\\file01\Presentaciones$\Mapas\Conexión internacional azu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7479" y="1541743"/>
            <a:ext cx="226412" cy="220892"/>
          </a:xfrm>
          <a:prstGeom prst="rect">
            <a:avLst/>
          </a:prstGeom>
          <a:noFill/>
        </p:spPr>
      </p:pic>
      <p:pic>
        <p:nvPicPr>
          <p:cNvPr id="28" name="Picture 4" descr="\\file01\Presentaciones$\Mapas\Conexión internacional azu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8611" y="4648375"/>
            <a:ext cx="226412" cy="220892"/>
          </a:xfrm>
          <a:prstGeom prst="rect">
            <a:avLst/>
          </a:prstGeom>
          <a:noFill/>
        </p:spPr>
      </p:pic>
      <p:pic>
        <p:nvPicPr>
          <p:cNvPr id="29" name="Picture 4" descr="\\file01\Presentaciones$\Mapas\Conexión internacional azu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4523" y="4360724"/>
            <a:ext cx="226412" cy="220892"/>
          </a:xfrm>
          <a:prstGeom prst="rect">
            <a:avLst/>
          </a:prstGeom>
          <a:noFill/>
        </p:spPr>
      </p:pic>
      <p:pic>
        <p:nvPicPr>
          <p:cNvPr id="31" name="Picture 7" descr="\\file01\Presentaciones$\Iconos explotación\Tanque Reganos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9691" y="1139031"/>
            <a:ext cx="250004" cy="230121"/>
          </a:xfrm>
          <a:prstGeom prst="rect">
            <a:avLst/>
          </a:prstGeom>
          <a:noFill/>
        </p:spPr>
      </p:pic>
      <p:pic>
        <p:nvPicPr>
          <p:cNvPr id="32" name="Picture 7" descr="\\file01\Presentaciones$\Iconos explotación\Tanque Reganos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0766" y="1139031"/>
            <a:ext cx="250004" cy="230121"/>
          </a:xfrm>
          <a:prstGeom prst="rect">
            <a:avLst/>
          </a:prstGeom>
          <a:noFill/>
        </p:spPr>
      </p:pic>
      <p:pic>
        <p:nvPicPr>
          <p:cNvPr id="34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286" y="3152589"/>
            <a:ext cx="184351" cy="172591"/>
          </a:xfrm>
          <a:prstGeom prst="rect">
            <a:avLst/>
          </a:prstGeom>
          <a:noFill/>
        </p:spPr>
      </p:pic>
      <p:pic>
        <p:nvPicPr>
          <p:cNvPr id="35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571728" y="2411395"/>
            <a:ext cx="249681" cy="244129"/>
          </a:xfrm>
          <a:prstGeom prst="rect">
            <a:avLst/>
          </a:prstGeom>
          <a:noFill/>
        </p:spPr>
      </p:pic>
      <p:pic>
        <p:nvPicPr>
          <p:cNvPr id="36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818102" y="2411395"/>
            <a:ext cx="249681" cy="244129"/>
          </a:xfrm>
          <a:prstGeom prst="rect">
            <a:avLst/>
          </a:prstGeom>
          <a:noFill/>
        </p:spPr>
      </p:pic>
      <p:pic>
        <p:nvPicPr>
          <p:cNvPr id="37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8064476" y="2411395"/>
            <a:ext cx="249681" cy="244129"/>
          </a:xfrm>
          <a:prstGeom prst="rect">
            <a:avLst/>
          </a:prstGeom>
          <a:noFill/>
        </p:spPr>
      </p:pic>
      <p:pic>
        <p:nvPicPr>
          <p:cNvPr id="38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8310849" y="2411395"/>
            <a:ext cx="249681" cy="244129"/>
          </a:xfrm>
          <a:prstGeom prst="rect">
            <a:avLst/>
          </a:prstGeom>
          <a:noFill/>
        </p:spPr>
      </p:pic>
      <p:pic>
        <p:nvPicPr>
          <p:cNvPr id="39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706438" y="3081685"/>
            <a:ext cx="249681" cy="244129"/>
          </a:xfrm>
          <a:prstGeom prst="rect">
            <a:avLst/>
          </a:prstGeom>
          <a:noFill/>
        </p:spPr>
      </p:pic>
      <p:pic>
        <p:nvPicPr>
          <p:cNvPr id="40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938907" y="3081685"/>
            <a:ext cx="249681" cy="244129"/>
          </a:xfrm>
          <a:prstGeom prst="rect">
            <a:avLst/>
          </a:prstGeom>
          <a:noFill/>
        </p:spPr>
      </p:pic>
      <p:pic>
        <p:nvPicPr>
          <p:cNvPr id="41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179982" y="3081685"/>
            <a:ext cx="249681" cy="244129"/>
          </a:xfrm>
          <a:prstGeom prst="rect">
            <a:avLst/>
          </a:prstGeom>
          <a:noFill/>
        </p:spPr>
      </p:pic>
      <p:pic>
        <p:nvPicPr>
          <p:cNvPr id="42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412451" y="3081685"/>
            <a:ext cx="249681" cy="244129"/>
          </a:xfrm>
          <a:prstGeom prst="rect">
            <a:avLst/>
          </a:prstGeom>
          <a:noFill/>
        </p:spPr>
      </p:pic>
      <p:pic>
        <p:nvPicPr>
          <p:cNvPr id="43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374960" y="4174125"/>
            <a:ext cx="249681" cy="244129"/>
          </a:xfrm>
          <a:prstGeom prst="rect">
            <a:avLst/>
          </a:prstGeom>
          <a:noFill/>
        </p:spPr>
      </p:pic>
      <p:pic>
        <p:nvPicPr>
          <p:cNvPr id="44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607428" y="4174125"/>
            <a:ext cx="249681" cy="244129"/>
          </a:xfrm>
          <a:prstGeom prst="rect">
            <a:avLst/>
          </a:prstGeom>
          <a:noFill/>
        </p:spPr>
      </p:pic>
      <p:pic>
        <p:nvPicPr>
          <p:cNvPr id="45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848504" y="4174125"/>
            <a:ext cx="249681" cy="244129"/>
          </a:xfrm>
          <a:prstGeom prst="rect">
            <a:avLst/>
          </a:prstGeom>
          <a:noFill/>
        </p:spPr>
      </p:pic>
      <p:pic>
        <p:nvPicPr>
          <p:cNvPr id="46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094221" y="4224957"/>
            <a:ext cx="197693" cy="193297"/>
          </a:xfrm>
          <a:prstGeom prst="rect">
            <a:avLst/>
          </a:prstGeom>
          <a:noFill/>
        </p:spPr>
      </p:pic>
      <p:pic>
        <p:nvPicPr>
          <p:cNvPr id="47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298931" y="4274429"/>
            <a:ext cx="143654" cy="140460"/>
          </a:xfrm>
          <a:prstGeom prst="rect">
            <a:avLst/>
          </a:prstGeom>
          <a:noFill/>
        </p:spPr>
      </p:pic>
      <p:pic>
        <p:nvPicPr>
          <p:cNvPr id="48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2983332" y="4485218"/>
            <a:ext cx="249681" cy="244129"/>
          </a:xfrm>
          <a:prstGeom prst="rect">
            <a:avLst/>
          </a:prstGeom>
          <a:noFill/>
        </p:spPr>
      </p:pic>
      <p:pic>
        <p:nvPicPr>
          <p:cNvPr id="49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3215801" y="4485218"/>
            <a:ext cx="249681" cy="244129"/>
          </a:xfrm>
          <a:prstGeom prst="rect">
            <a:avLst/>
          </a:prstGeom>
          <a:noFill/>
        </p:spPr>
      </p:pic>
      <p:pic>
        <p:nvPicPr>
          <p:cNvPr id="50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3456876" y="4485218"/>
            <a:ext cx="249681" cy="244129"/>
          </a:xfrm>
          <a:prstGeom prst="rect">
            <a:avLst/>
          </a:prstGeom>
          <a:noFill/>
        </p:spPr>
      </p:pic>
      <p:pic>
        <p:nvPicPr>
          <p:cNvPr id="51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3702593" y="4536049"/>
            <a:ext cx="197693" cy="193297"/>
          </a:xfrm>
          <a:prstGeom prst="rect">
            <a:avLst/>
          </a:prstGeom>
          <a:noFill/>
        </p:spPr>
      </p:pic>
      <p:pic>
        <p:nvPicPr>
          <p:cNvPr id="52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3907303" y="4585521"/>
            <a:ext cx="143654" cy="140460"/>
          </a:xfrm>
          <a:prstGeom prst="rect">
            <a:avLst/>
          </a:prstGeom>
          <a:noFill/>
        </p:spPr>
      </p:pic>
      <p:pic>
        <p:nvPicPr>
          <p:cNvPr id="55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5130845" y="1052736"/>
            <a:ext cx="249681" cy="244129"/>
          </a:xfrm>
          <a:prstGeom prst="rect">
            <a:avLst/>
          </a:prstGeom>
          <a:noFill/>
        </p:spPr>
      </p:pic>
      <p:pic>
        <p:nvPicPr>
          <p:cNvPr id="56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5363314" y="1052736"/>
            <a:ext cx="249681" cy="244129"/>
          </a:xfrm>
          <a:prstGeom prst="rect">
            <a:avLst/>
          </a:prstGeom>
          <a:noFill/>
        </p:spPr>
      </p:pic>
      <p:pic>
        <p:nvPicPr>
          <p:cNvPr id="57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5604389" y="1052736"/>
            <a:ext cx="249681" cy="244129"/>
          </a:xfrm>
          <a:prstGeom prst="rect">
            <a:avLst/>
          </a:prstGeom>
          <a:noFill/>
        </p:spPr>
      </p:pic>
      <p:pic>
        <p:nvPicPr>
          <p:cNvPr id="58" name="Picture 8" descr="\\file01\Presentaciones$\Iconos explotación\Yacimiento turques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946999" y="4780976"/>
            <a:ext cx="241075" cy="241346"/>
          </a:xfrm>
          <a:prstGeom prst="rect">
            <a:avLst/>
          </a:prstGeom>
          <a:noFill/>
        </p:spPr>
      </p:pic>
      <p:sp>
        <p:nvSpPr>
          <p:cNvPr id="60" name="59 CuadroTexto"/>
          <p:cNvSpPr txBox="1"/>
          <p:nvPr/>
        </p:nvSpPr>
        <p:spPr>
          <a:xfrm>
            <a:off x="5061970" y="1282857"/>
            <a:ext cx="410296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Bilbao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7532988" y="2634817"/>
            <a:ext cx="552912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Barcelona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7011726" y="3283041"/>
            <a:ext cx="481605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Sagunto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6318635" y="4418950"/>
            <a:ext cx="589938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Cartagena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2940044" y="4715338"/>
            <a:ext cx="430866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Huelva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5604389" y="4562081"/>
            <a:ext cx="463777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325370"/>
                </a:solidFill>
                <a:latin typeface="+mj-lt"/>
              </a:rPr>
              <a:t>Almería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4278477" y="4849731"/>
            <a:ext cx="399325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325370"/>
                </a:solidFill>
                <a:latin typeface="+mj-lt"/>
              </a:rPr>
              <a:t>Tarifa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3193639" y="2203341"/>
            <a:ext cx="267680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325370"/>
                </a:solidFill>
                <a:latin typeface="+mj-lt"/>
              </a:rPr>
              <a:t>Tui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6116673" y="1369153"/>
            <a:ext cx="300591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325370"/>
                </a:solidFill>
                <a:latin typeface="+mj-lt"/>
              </a:rPr>
              <a:t>Irún</a:t>
            </a:r>
          </a:p>
        </p:txBody>
      </p:sp>
      <p:sp>
        <p:nvSpPr>
          <p:cNvPr id="69" name="68 CuadroTexto"/>
          <p:cNvSpPr txBox="1"/>
          <p:nvPr/>
        </p:nvSpPr>
        <p:spPr>
          <a:xfrm>
            <a:off x="6478286" y="1541743"/>
            <a:ext cx="415781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>
                <a:solidFill>
                  <a:srgbClr val="325370"/>
                </a:solidFill>
                <a:latin typeface="+mj-lt"/>
              </a:rPr>
              <a:t>Larrau</a:t>
            </a:r>
            <a:endParaRPr lang="es-ES" sz="900" dirty="0">
              <a:solidFill>
                <a:srgbClr val="325370"/>
              </a:solidFill>
              <a:latin typeface="+mj-lt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6628957" y="1912210"/>
            <a:ext cx="503545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>
                <a:solidFill>
                  <a:srgbClr val="41A9B4"/>
                </a:solidFill>
                <a:latin typeface="+mj-lt"/>
              </a:rPr>
              <a:t>Serralbo</a:t>
            </a:r>
            <a:endParaRPr lang="es-ES" sz="900" dirty="0">
              <a:solidFill>
                <a:srgbClr val="41A9B4"/>
              </a:solidFill>
              <a:latin typeface="+mj-lt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3704346" y="3821606"/>
            <a:ext cx="530972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41A9B4"/>
                </a:solidFill>
                <a:latin typeface="+mj-lt"/>
              </a:rPr>
              <a:t>Marismas</a:t>
            </a:r>
          </a:p>
        </p:txBody>
      </p:sp>
      <p:sp>
        <p:nvSpPr>
          <p:cNvPr id="72" name="71 CuadroTexto"/>
          <p:cNvSpPr txBox="1"/>
          <p:nvPr/>
        </p:nvSpPr>
        <p:spPr>
          <a:xfrm>
            <a:off x="5574255" y="1628039"/>
            <a:ext cx="487090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41A9B4"/>
                </a:solidFill>
                <a:latin typeface="+mj-lt"/>
              </a:rPr>
              <a:t>Gaviota</a:t>
            </a:r>
          </a:p>
        </p:txBody>
      </p:sp>
      <p:sp>
        <p:nvSpPr>
          <p:cNvPr id="75" name="74 CuadroTexto"/>
          <p:cNvSpPr txBox="1"/>
          <p:nvPr/>
        </p:nvSpPr>
        <p:spPr>
          <a:xfrm>
            <a:off x="3667458" y="5020647"/>
            <a:ext cx="509031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41A9B4"/>
                </a:solidFill>
                <a:latin typeface="+mj-lt"/>
              </a:rPr>
              <a:t>Poseidón</a:t>
            </a:r>
          </a:p>
        </p:txBody>
      </p:sp>
      <p:pic>
        <p:nvPicPr>
          <p:cNvPr id="76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8557223" y="2454617"/>
            <a:ext cx="197693" cy="193297"/>
          </a:xfrm>
          <a:prstGeom prst="rect">
            <a:avLst/>
          </a:prstGeom>
          <a:noFill/>
        </p:spPr>
      </p:pic>
      <p:pic>
        <p:nvPicPr>
          <p:cNvPr id="77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8751611" y="2454617"/>
            <a:ext cx="197693" cy="193297"/>
          </a:xfrm>
          <a:prstGeom prst="rect">
            <a:avLst/>
          </a:prstGeom>
          <a:noFill/>
        </p:spPr>
      </p:pic>
      <p:sp>
        <p:nvSpPr>
          <p:cNvPr id="78" name="266 Forma libre"/>
          <p:cNvSpPr/>
          <p:nvPr/>
        </p:nvSpPr>
        <p:spPr>
          <a:xfrm>
            <a:off x="3581716" y="1504797"/>
            <a:ext cx="879720" cy="784839"/>
          </a:xfrm>
          <a:custGeom>
            <a:avLst/>
            <a:gdLst>
              <a:gd name="connsiteX0" fmla="*/ 0 w 876300"/>
              <a:gd name="connsiteY0" fmla="*/ 0 h 812800"/>
              <a:gd name="connsiteX1" fmla="*/ 107950 w 876300"/>
              <a:gd name="connsiteY1" fmla="*/ 82550 h 812800"/>
              <a:gd name="connsiteX2" fmla="*/ 171450 w 876300"/>
              <a:gd name="connsiteY2" fmla="*/ 190500 h 812800"/>
              <a:gd name="connsiteX3" fmla="*/ 247650 w 876300"/>
              <a:gd name="connsiteY3" fmla="*/ 241300 h 812800"/>
              <a:gd name="connsiteX4" fmla="*/ 368300 w 876300"/>
              <a:gd name="connsiteY4" fmla="*/ 330200 h 812800"/>
              <a:gd name="connsiteX5" fmla="*/ 482600 w 876300"/>
              <a:gd name="connsiteY5" fmla="*/ 368300 h 812800"/>
              <a:gd name="connsiteX6" fmla="*/ 571500 w 876300"/>
              <a:gd name="connsiteY6" fmla="*/ 488950 h 812800"/>
              <a:gd name="connsiteX7" fmla="*/ 673100 w 876300"/>
              <a:gd name="connsiteY7" fmla="*/ 527050 h 812800"/>
              <a:gd name="connsiteX8" fmla="*/ 762000 w 876300"/>
              <a:gd name="connsiteY8" fmla="*/ 647700 h 812800"/>
              <a:gd name="connsiteX9" fmla="*/ 876300 w 876300"/>
              <a:gd name="connsiteY9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300" h="812800">
                <a:moveTo>
                  <a:pt x="0" y="0"/>
                </a:moveTo>
                <a:cubicBezTo>
                  <a:pt x="39687" y="25400"/>
                  <a:pt x="79375" y="50800"/>
                  <a:pt x="107950" y="82550"/>
                </a:cubicBezTo>
                <a:cubicBezTo>
                  <a:pt x="136525" y="114300"/>
                  <a:pt x="148167" y="164042"/>
                  <a:pt x="171450" y="190500"/>
                </a:cubicBezTo>
                <a:cubicBezTo>
                  <a:pt x="194733" y="216958"/>
                  <a:pt x="214842" y="218017"/>
                  <a:pt x="247650" y="241300"/>
                </a:cubicBezTo>
                <a:cubicBezTo>
                  <a:pt x="280458" y="264583"/>
                  <a:pt x="329142" y="309033"/>
                  <a:pt x="368300" y="330200"/>
                </a:cubicBezTo>
                <a:cubicBezTo>
                  <a:pt x="407458" y="351367"/>
                  <a:pt x="448733" y="341842"/>
                  <a:pt x="482600" y="368300"/>
                </a:cubicBezTo>
                <a:cubicBezTo>
                  <a:pt x="516467" y="394758"/>
                  <a:pt x="539750" y="462492"/>
                  <a:pt x="571500" y="488950"/>
                </a:cubicBezTo>
                <a:cubicBezTo>
                  <a:pt x="603250" y="515408"/>
                  <a:pt x="641350" y="500592"/>
                  <a:pt x="673100" y="527050"/>
                </a:cubicBezTo>
                <a:cubicBezTo>
                  <a:pt x="704850" y="553508"/>
                  <a:pt x="728133" y="600075"/>
                  <a:pt x="762000" y="647700"/>
                </a:cubicBezTo>
                <a:cubicBezTo>
                  <a:pt x="795867" y="695325"/>
                  <a:pt x="833967" y="777875"/>
                  <a:pt x="876300" y="8128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5DA1C"/>
              </a:solidFill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3042968" y="1369153"/>
            <a:ext cx="558398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Mugardos</a:t>
            </a:r>
            <a:endParaRPr lang="es-ES" sz="9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3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0248" y="2197084"/>
            <a:ext cx="184351" cy="172591"/>
          </a:xfrm>
          <a:prstGeom prst="rect">
            <a:avLst/>
          </a:prstGeom>
          <a:noFill/>
        </p:spPr>
      </p:pic>
      <p:sp>
        <p:nvSpPr>
          <p:cNvPr id="85" name="284 CuadroTexto"/>
          <p:cNvSpPr txBox="1"/>
          <p:nvPr/>
        </p:nvSpPr>
        <p:spPr>
          <a:xfrm>
            <a:off x="3618873" y="1563386"/>
            <a:ext cx="1205375" cy="1966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076"/>
              </a:spcAft>
            </a:pPr>
            <a:r>
              <a:rPr lang="es-ES" sz="900" b="1" dirty="0" err="1">
                <a:solidFill>
                  <a:schemeClr val="accent2"/>
                </a:solidFill>
                <a:latin typeface="+mj-lt"/>
              </a:rPr>
              <a:t>Guitiriz</a:t>
            </a:r>
            <a:r>
              <a:rPr lang="es-ES" sz="900" b="1" dirty="0">
                <a:solidFill>
                  <a:schemeClr val="accent2"/>
                </a:solidFill>
                <a:latin typeface="+mj-lt"/>
              </a:rPr>
              <a:t>-Zamora</a:t>
            </a:r>
          </a:p>
        </p:txBody>
      </p:sp>
      <p:sp>
        <p:nvSpPr>
          <p:cNvPr id="88" name="79 CuadroTexto"/>
          <p:cNvSpPr txBox="1"/>
          <p:nvPr/>
        </p:nvSpPr>
        <p:spPr>
          <a:xfrm>
            <a:off x="5501443" y="2643807"/>
            <a:ext cx="338987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>
                <a:solidFill>
                  <a:srgbClr val="41A9B4"/>
                </a:solidFill>
                <a:latin typeface="+mj-lt"/>
              </a:rPr>
              <a:t>Yela</a:t>
            </a:r>
            <a:endParaRPr lang="es-ES" sz="900" dirty="0">
              <a:solidFill>
                <a:srgbClr val="41A9B4"/>
              </a:solidFill>
              <a:latin typeface="+mj-lt"/>
            </a:endParaRPr>
          </a:p>
        </p:txBody>
      </p:sp>
      <p:pic>
        <p:nvPicPr>
          <p:cNvPr id="89" name="Picture 4" descr="\\file01\Presentaciones$\Mapas\Conexión internacional azu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5394" y="3373133"/>
            <a:ext cx="226412" cy="220892"/>
          </a:xfrm>
          <a:prstGeom prst="rect">
            <a:avLst/>
          </a:prstGeom>
          <a:noFill/>
        </p:spPr>
      </p:pic>
      <p:sp>
        <p:nvSpPr>
          <p:cNvPr id="90" name="75 CuadroTexto"/>
          <p:cNvSpPr txBox="1"/>
          <p:nvPr/>
        </p:nvSpPr>
        <p:spPr>
          <a:xfrm>
            <a:off x="3589944" y="3218629"/>
            <a:ext cx="487090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325370"/>
                </a:solidFill>
                <a:latin typeface="+mj-lt"/>
              </a:rPr>
              <a:t>Badajoz</a:t>
            </a:r>
          </a:p>
        </p:txBody>
      </p:sp>
      <p:pic>
        <p:nvPicPr>
          <p:cNvPr id="98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5598" y="1886925"/>
            <a:ext cx="184351" cy="172591"/>
          </a:xfrm>
          <a:prstGeom prst="rect">
            <a:avLst/>
          </a:prstGeom>
          <a:noFill/>
        </p:spPr>
      </p:pic>
      <p:pic>
        <p:nvPicPr>
          <p:cNvPr id="101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984" y="2430102"/>
            <a:ext cx="184351" cy="172591"/>
          </a:xfrm>
          <a:prstGeom prst="rect">
            <a:avLst/>
          </a:prstGeom>
          <a:noFill/>
        </p:spPr>
      </p:pic>
      <p:pic>
        <p:nvPicPr>
          <p:cNvPr id="105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9050" y="1125031"/>
            <a:ext cx="294582" cy="288032"/>
          </a:xfrm>
          <a:prstGeom prst="rect">
            <a:avLst/>
          </a:prstGeom>
          <a:noFill/>
        </p:spPr>
      </p:pic>
      <p:pic>
        <p:nvPicPr>
          <p:cNvPr id="106" name="Picture 2" descr="\\file01\Presentaciones$\Iconos diagrama de flujo\Brazo jetty naranj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3762" y="1435305"/>
            <a:ext cx="244454" cy="302892"/>
          </a:xfrm>
          <a:prstGeom prst="rect">
            <a:avLst/>
          </a:prstGeom>
          <a:noFill/>
        </p:spPr>
      </p:pic>
      <p:sp>
        <p:nvSpPr>
          <p:cNvPr id="107" name="106 CuadroTexto"/>
          <p:cNvSpPr txBox="1"/>
          <p:nvPr/>
        </p:nvSpPr>
        <p:spPr>
          <a:xfrm>
            <a:off x="416496" y="1548841"/>
            <a:ext cx="3015335" cy="1595436"/>
          </a:xfrm>
          <a:prstGeom prst="rect">
            <a:avLst/>
          </a:prstGeom>
          <a:noFill/>
        </p:spPr>
        <p:txBody>
          <a:bodyPr wrap="square" lIns="106805" tIns="53403" rIns="106805" bIns="53403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es-ES" sz="1000" b="1" dirty="0" err="1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Third</a:t>
            </a:r>
            <a:r>
              <a:rPr lang="es-ES" sz="1000" b="1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s-ES" sz="1000" b="1" dirty="0" err="1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Tank</a:t>
            </a:r>
            <a:r>
              <a:rPr lang="es-ES" sz="1000" b="1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s-ES" sz="1000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(2023)</a:t>
            </a: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000" b="1" dirty="0" err="1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Second</a:t>
            </a:r>
            <a:r>
              <a:rPr lang="es-ES" sz="1000" b="1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s-ES" sz="1000" b="1" dirty="0" err="1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Jetty</a:t>
            </a:r>
            <a:r>
              <a:rPr lang="es-ES" sz="1000" b="1" dirty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s-ES" sz="1000" dirty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(</a:t>
            </a:r>
            <a:r>
              <a:rPr lang="es-ES" sz="1000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2021)</a:t>
            </a: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000" b="1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Gas Pipeline </a:t>
            </a:r>
            <a:r>
              <a:rPr lang="es-ES" sz="1000" b="1" dirty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Guitiriz-Zamora </a:t>
            </a:r>
            <a:r>
              <a:rPr lang="es-ES" sz="1000" dirty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(2020</a:t>
            </a:r>
            <a:r>
              <a:rPr lang="es-ES" sz="1000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)</a:t>
            </a: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000" b="1" dirty="0" err="1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Additional</a:t>
            </a:r>
            <a:r>
              <a:rPr lang="es-ES" sz="1000" b="1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s-ES" sz="1000" b="1" dirty="0" err="1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Vaporizer</a:t>
            </a:r>
            <a:r>
              <a:rPr lang="es-ES" sz="1000" b="1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s-ES" sz="1000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(2024)</a:t>
            </a: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  <a:p>
            <a:pPr algn="ctr">
              <a:lnSpc>
                <a:spcPts val="1100"/>
              </a:lnSpc>
            </a:pP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  <a:p>
            <a:pPr algn="ctr">
              <a:lnSpc>
                <a:spcPts val="1100"/>
              </a:lnSpc>
            </a:pP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  <a:p>
            <a:pPr algn="ctr">
              <a:lnSpc>
                <a:spcPts val="1100"/>
              </a:lnSpc>
            </a:pP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  <a:p>
            <a:pPr algn="ctr">
              <a:lnSpc>
                <a:spcPts val="1100"/>
              </a:lnSpc>
            </a:pP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</p:txBody>
      </p:sp>
      <p:pic>
        <p:nvPicPr>
          <p:cNvPr id="108" name="Picture 2" descr="\\file01\Presentaciones$\Iconos explotación\Gasoducto azu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292" y="2114302"/>
            <a:ext cx="225920" cy="170493"/>
          </a:xfrm>
          <a:prstGeom prst="rect">
            <a:avLst/>
          </a:prstGeom>
          <a:noFill/>
        </p:spPr>
      </p:pic>
      <p:pic>
        <p:nvPicPr>
          <p:cNvPr id="109" name="Picture 3" descr="\\file01\Presentaciones$\Iconos explotación\Bombas primarias azu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1471" y="1633054"/>
            <a:ext cx="193007" cy="175154"/>
          </a:xfrm>
          <a:prstGeom prst="rect">
            <a:avLst/>
          </a:prstGeom>
          <a:noFill/>
        </p:spPr>
      </p:pic>
      <p:pic>
        <p:nvPicPr>
          <p:cNvPr id="110" name="Picture 7" descr="\\file01\Presentaciones$\Iconos explotación\Carga buques azu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01461" y="1863876"/>
            <a:ext cx="275289" cy="205386"/>
          </a:xfrm>
          <a:prstGeom prst="rect">
            <a:avLst/>
          </a:prstGeom>
          <a:noFill/>
        </p:spPr>
      </p:pic>
      <p:pic>
        <p:nvPicPr>
          <p:cNvPr id="111" name="Picture 6" descr="\\file01\Presentaciones$\Iconos explotación\Compresor azul.png"/>
          <p:cNvPicPr>
            <a:picLocks noChangeAspect="1" noChangeArrowheads="1"/>
          </p:cNvPicPr>
          <p:nvPr/>
        </p:nvPicPr>
        <p:blipFill>
          <a:blip r:embed="rId13" cstate="print"/>
          <a:srcRect l="51777" t="26903" r="16907" b="46766"/>
          <a:stretch>
            <a:fillRect/>
          </a:stretch>
        </p:blipFill>
        <p:spPr bwMode="auto">
          <a:xfrm>
            <a:off x="146466" y="2298443"/>
            <a:ext cx="297470" cy="240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4832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71500" indent="-571500" algn="ctr" defTabSz="571500" eaLnBrk="0" hangingPunct="0">
              <a:lnSpc>
                <a:spcPct val="120000"/>
              </a:lnSpc>
              <a:buAutoNum type="romanUcPeriod" startAt="3"/>
            </a:pPr>
            <a:r>
              <a:rPr lang="en-US" sz="3200" dirty="0" smtClean="0">
                <a:solidFill>
                  <a:srgbClr val="2A4677"/>
                </a:solidFill>
              </a:rPr>
              <a:t>Interoperability </a:t>
            </a:r>
            <a:r>
              <a:rPr lang="en-US" sz="3200" dirty="0">
                <a:solidFill>
                  <a:srgbClr val="2A4677"/>
                </a:solidFill>
              </a:rPr>
              <a:t>NC. </a:t>
            </a:r>
            <a:endParaRPr lang="en-US" sz="3200" dirty="0" smtClean="0">
              <a:solidFill>
                <a:srgbClr val="2A4677"/>
              </a:solidFill>
            </a:endParaRPr>
          </a:p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Latest </a:t>
            </a:r>
            <a:r>
              <a:rPr lang="en-US" sz="3200" dirty="0">
                <a:solidFill>
                  <a:srgbClr val="2A4677"/>
                </a:solidFill>
              </a:rPr>
              <a:t>developments and next steps in the Region </a:t>
            </a:r>
          </a:p>
        </p:txBody>
      </p:sp>
    </p:spTree>
    <p:extLst>
      <p:ext uri="{BB962C8B-B14F-4D97-AF65-F5344CB8AC3E}">
        <p14:creationId xmlns:p14="http://schemas.microsoft.com/office/powerpoint/2010/main" val="891105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South GRIP</a:t>
            </a:r>
            <a:endParaRPr lang="es-E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2"/>
                </a:solidFill>
              </a:rPr>
              <a:t>Latest Developments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Chapters of the South GRIP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Introduction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General Context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Supply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Infrastructure projects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Assessment of the gas system 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Projects answering needs in the South Region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Conclusion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Legal Disclaimer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Glossary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Each TSO has taken the responsibility of the development of at least one chapter.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Periodical TELCOs have been arranged  every 2 weeks.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Publication is expected by the end of 2016.</a:t>
            </a:r>
          </a:p>
        </p:txBody>
      </p:sp>
    </p:spTree>
    <p:extLst>
      <p:ext uri="{BB962C8B-B14F-4D97-AF65-F5344CB8AC3E}">
        <p14:creationId xmlns:p14="http://schemas.microsoft.com/office/powerpoint/2010/main" val="1321661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3350602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539750" y="758889"/>
            <a:ext cx="83439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800" baseline="0" dirty="0" smtClean="0">
                <a:solidFill>
                  <a:srgbClr val="C29903"/>
                </a:solidFill>
                <a:latin typeface="Arial"/>
              </a:rPr>
              <a:t>Latest developments (</a:t>
            </a:r>
            <a:r>
              <a:rPr lang="en-US" altLang="es-ES" sz="1800" baseline="0" dirty="0" err="1" smtClean="0">
                <a:solidFill>
                  <a:srgbClr val="C29903"/>
                </a:solidFill>
                <a:latin typeface="Arial"/>
              </a:rPr>
              <a:t>i</a:t>
            </a:r>
            <a:r>
              <a:rPr lang="en-US" altLang="es-ES" sz="1800" baseline="0" dirty="0" smtClean="0">
                <a:solidFill>
                  <a:srgbClr val="C29903"/>
                </a:solidFill>
                <a:latin typeface="Arial"/>
              </a:rPr>
              <a:t>)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The Interoperability Network Code came into force on 1 May 2016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Article 13 and Article 14. Harmonization of reference conditions.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Enagás has submitted to CNMC the analysis of the implementation of this point by 24/04/2016.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Article 16. Short term monitoring on gas quality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ENAGAS:  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3"/>
              </a:rPr>
              <a:t>http://www.enagas.es/enagas/es/Transporte_de_gas/Medicion_y_calidad_de_gas/Publicacion_de_Calidad_de_Gas_Horaria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GRTgaz: </a:t>
            </a:r>
            <a:r>
              <a:rPr lang="fr-FR" sz="1600" b="0" baseline="0" dirty="0">
                <a:solidFill>
                  <a:srgbClr val="2A4677"/>
                </a:solidFill>
                <a:latin typeface="Arial"/>
                <a:hlinkClick r:id="rId4"/>
              </a:rPr>
              <a:t>http://</a:t>
            </a:r>
            <a:r>
              <a:rPr lang="fr-FR" sz="1600" b="0" baseline="0" dirty="0" smtClean="0">
                <a:solidFill>
                  <a:srgbClr val="2A4677"/>
                </a:solidFill>
                <a:latin typeface="Arial"/>
                <a:hlinkClick r:id="rId4"/>
              </a:rPr>
              <a:t>www.smart.grtgaz.com/en/flux_physiques_horaires/PIR?startDate=2016-05-24&amp;endDate=2016-05-25&amp;range=daily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REN: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  <a:hlinkClick r:id="rId5"/>
              </a:rPr>
              <a:t>https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5"/>
              </a:rPr>
              <a:t>://www.ign.ren.pt/monitorizacao-horaria-qualidade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err="1" smtClean="0">
                <a:solidFill>
                  <a:srgbClr val="2A4677"/>
                </a:solidFill>
                <a:latin typeface="Arial"/>
              </a:rPr>
              <a:t>TIGF:</a:t>
            </a:r>
            <a:r>
              <a:rPr lang="en-US" altLang="es-ES" sz="1600" b="0" baseline="0" dirty="0" err="1" smtClean="0">
                <a:solidFill>
                  <a:srgbClr val="2A4677"/>
                </a:solidFill>
                <a:latin typeface="Arial"/>
                <a:hlinkClick r:id="rId6"/>
              </a:rPr>
              <a:t>https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6"/>
              </a:rPr>
              <a:t>://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  <a:hlinkClick r:id="rId6"/>
              </a:rPr>
              <a:t>tetra.tigf.fr/SBT/public/QualiteGazFiltree.do</a:t>
            </a:r>
            <a:endParaRPr lang="en-US" altLang="es-ES" sz="1600" b="0" baseline="0" dirty="0" smtClean="0">
              <a:solidFill>
                <a:srgbClr val="2A4677"/>
              </a:solidFill>
              <a:latin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>
                <a:solidFill>
                  <a:srgbClr val="2A4677"/>
                </a:solidFill>
              </a:rPr>
              <a:t>Status of the implementation</a:t>
            </a:r>
            <a:endParaRPr lang="fr-FR" sz="2800" dirty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07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539750" y="758889"/>
            <a:ext cx="83439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800" baseline="0" dirty="0" smtClean="0">
                <a:solidFill>
                  <a:srgbClr val="C29903"/>
                </a:solidFill>
                <a:latin typeface="Arial"/>
              </a:rPr>
              <a:t>Latest developments (ii)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Article 17. Information provision on short-term gas quality variation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Enagás submitted to CNMC the selection of the parties that receive information on gas quality variation by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25/04/2016.</a:t>
            </a:r>
          </a:p>
          <a:p>
            <a:pPr marL="1028700" lvl="1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GRTgaz 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proposes a service called </a:t>
            </a:r>
            <a:r>
              <a:rPr lang="en-US" altLang="es-ES" sz="1600" b="0" baseline="0" dirty="0" err="1">
                <a:solidFill>
                  <a:srgbClr val="2A4677"/>
                </a:solidFill>
                <a:latin typeface="Arial"/>
              </a:rPr>
              <a:t>QUALiPgaz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 </a:t>
            </a:r>
            <a:r>
              <a:rPr lang="fr-FR" sz="1600" b="0" u="sng" baseline="0" dirty="0" smtClean="0">
                <a:latin typeface="+mn-lt"/>
                <a:hlinkClick r:id="rId3"/>
              </a:rPr>
              <a:t>http</a:t>
            </a:r>
            <a:r>
              <a:rPr lang="fr-FR" sz="1600" b="0" u="sng" baseline="0" dirty="0">
                <a:latin typeface="+mn-lt"/>
                <a:hlinkClick r:id="rId3"/>
              </a:rPr>
              <a:t>://www.grtgaz.com/fileadmin/clients/consommateur/documents/fr/QUALiPgaz_05122012.pdf</a:t>
            </a:r>
            <a:endParaRPr lang="fr-FR" sz="1600" b="0" baseline="0" dirty="0">
              <a:latin typeface="+mn-lt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REN is evaluating the list of target parties and the corresponding level of IT developments needed to comply with this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provision.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TIGF 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is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just finalizing 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the list of clients and adjacent operators to be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informed.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Chapter V: Data exchange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The current data exchange between TSOs and between TSOs and Network users is compliant with what is established in Article 21: “Common data exchange solutions”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>
                <a:solidFill>
                  <a:srgbClr val="2A4677"/>
                </a:solidFill>
              </a:rPr>
              <a:t>Status of the implementation</a:t>
            </a:r>
            <a:endParaRPr lang="fr-FR" sz="2800" dirty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539750" y="758889"/>
            <a:ext cx="8343900" cy="54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800" baseline="0" dirty="0" smtClean="0">
                <a:solidFill>
                  <a:srgbClr val="C29903"/>
                </a:solidFill>
                <a:latin typeface="+mj-lt"/>
              </a:rPr>
              <a:t>Interconnection agreements. Status minimum mandatory content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 this moment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es-ES" sz="1600" b="0" baseline="0" dirty="0" err="1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Enagás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&amp; REN and </a:t>
            </a:r>
            <a:r>
              <a:rPr lang="en-US" altLang="es-ES" sz="1600" b="0" baseline="0" dirty="0" err="1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Enagás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&amp; TIGF </a:t>
            </a:r>
            <a:r>
              <a:rPr lang="en-US" altLang="es-ES" sz="1600" b="0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are working on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two </a:t>
            </a:r>
            <a:r>
              <a:rPr lang="en-US" altLang="es-ES" sz="1600" b="0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documents </a:t>
            </a:r>
            <a:r>
              <a:rPr lang="en-US" altLang="es-ES" sz="1600" b="0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 the Interconnection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Agreements</a:t>
            </a:r>
            <a:r>
              <a:rPr lang="en-US" altLang="es-ES" sz="1600" b="0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which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are </a:t>
            </a:r>
            <a:r>
              <a:rPr lang="en-US" altLang="es-ES" sz="1600" b="0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subject to the provisions of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EU Regulation 2015/703.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600" b="0" u="sng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Despite this, the </a:t>
            </a:r>
            <a:r>
              <a:rPr lang="en-US" altLang="es-ES" sz="1600" b="0" u="sng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minimum levels set in </a:t>
            </a:r>
            <a:r>
              <a:rPr lang="en-US" altLang="es-ES" sz="1600" b="0" u="sng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Interoperability, mostly, </a:t>
            </a:r>
            <a:r>
              <a:rPr lang="en-US" altLang="es-ES" sz="1600" b="0" u="sng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are being met in </a:t>
            </a:r>
            <a:r>
              <a:rPr lang="en-US" altLang="es-ES" sz="1600" b="0" u="sng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practice at the interconnection points between France &amp; Spain and Spain &amp; Portugal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/>
            <a:endParaRPr lang="pt-PT" sz="1400" i="1" baseline="0" dirty="0" smtClean="0">
              <a:solidFill>
                <a:schemeClr val="bg1">
                  <a:lumMod val="60000"/>
                  <a:lumOff val="40000"/>
                </a:schemeClr>
              </a:solidFill>
              <a:latin typeface="+mj-lt"/>
            </a:endParaRPr>
          </a:p>
          <a:p>
            <a:pPr lvl="1"/>
            <a:r>
              <a:rPr lang="pt-PT" sz="140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Article </a:t>
            </a:r>
            <a:r>
              <a:rPr lang="pt-PT" sz="140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3 of the Regulation EU 2015/703 (NC INT</a:t>
            </a:r>
            <a:r>
              <a:rPr lang="pt-PT" sz="140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):</a:t>
            </a:r>
          </a:p>
          <a:p>
            <a:pPr lvl="1"/>
            <a:r>
              <a:rPr lang="en-US" sz="1400" b="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  <a:r>
              <a:rPr lang="en-U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Adjacent transmission system operators shall ensure that </a:t>
            </a:r>
            <a:r>
              <a:rPr lang="en-US" sz="140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at least the following terms and conditions (…) are covered by an interconnection agreement</a:t>
            </a:r>
            <a:r>
              <a:rPr lang="en-U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 in respect of each interconnection point: </a:t>
            </a:r>
            <a:endParaRPr lang="pt-PT" sz="1400" b="0" i="1" baseline="0" dirty="0">
              <a:solidFill>
                <a:schemeClr val="bg1">
                  <a:lumMod val="60000"/>
                  <a:lumOff val="40000"/>
                </a:schemeClr>
              </a:solidFill>
              <a:latin typeface="+mj-lt"/>
            </a:endParaRPr>
          </a:p>
          <a:p>
            <a:pPr marL="1085850" lvl="1" indent="-3429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7AAE"/>
              </a:buClr>
              <a:buSzPct val="85000"/>
              <a:buFont typeface="+mj-lt"/>
              <a:buAutoNum type="alphaLcParenR"/>
              <a:defRPr/>
            </a:pPr>
            <a:r>
              <a:rPr lang="en-US" altLang="es-E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rules for flow control; </a:t>
            </a:r>
          </a:p>
          <a:p>
            <a:pPr marL="1085850" lvl="1" indent="-3429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7AAE"/>
              </a:buClr>
              <a:buSzPct val="85000"/>
              <a:buFont typeface="+mj-lt"/>
              <a:buAutoNum type="alphaLcParenR"/>
              <a:defRPr/>
            </a:pPr>
            <a:r>
              <a:rPr lang="en-US" altLang="es-ES" sz="1400" b="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measurement </a:t>
            </a:r>
            <a:r>
              <a:rPr lang="en-US" altLang="es-E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principles for gas quantities and quality; </a:t>
            </a:r>
          </a:p>
          <a:p>
            <a:pPr marL="1085850" lvl="1" indent="-3429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7AAE"/>
              </a:buClr>
              <a:buSzPct val="85000"/>
              <a:buFont typeface="+mj-lt"/>
              <a:buAutoNum type="alphaLcParenR"/>
              <a:defRPr/>
            </a:pPr>
            <a:r>
              <a:rPr lang="en-US" altLang="es-ES" sz="1400" b="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rules </a:t>
            </a:r>
            <a:r>
              <a:rPr lang="en-US" altLang="es-E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for the matching process; </a:t>
            </a:r>
          </a:p>
          <a:p>
            <a:pPr marL="1085850" lvl="1" indent="-3429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7AAE"/>
              </a:buClr>
              <a:buSzPct val="85000"/>
              <a:buFont typeface="+mj-lt"/>
              <a:buAutoNum type="alphaLcParenR"/>
              <a:defRPr/>
            </a:pPr>
            <a:r>
              <a:rPr lang="en-US" altLang="es-ES" sz="1400" b="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rules </a:t>
            </a:r>
            <a:r>
              <a:rPr lang="en-US" altLang="es-E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for the allocation of gas quantities; </a:t>
            </a:r>
          </a:p>
          <a:p>
            <a:pPr marL="1085850" lvl="1" indent="-3429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7AAE"/>
              </a:buClr>
              <a:buSzPct val="85000"/>
              <a:buFont typeface="+mj-lt"/>
              <a:buAutoNum type="alphaLcParenR"/>
              <a:defRPr/>
            </a:pPr>
            <a:r>
              <a:rPr lang="en-US" altLang="es-ES" sz="1400" b="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communication </a:t>
            </a:r>
            <a:r>
              <a:rPr lang="en-US" altLang="es-E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procedures in case of exceptional events; </a:t>
            </a:r>
          </a:p>
          <a:p>
            <a:pPr marL="1085850" lvl="1" indent="-3429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7AAE"/>
              </a:buClr>
              <a:buSzPct val="85000"/>
              <a:buFont typeface="+mj-lt"/>
              <a:buAutoNum type="alphaLcParenR"/>
              <a:defRPr/>
            </a:pPr>
            <a:r>
              <a:rPr lang="en-US" altLang="es-ES" sz="1400" b="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settlement </a:t>
            </a:r>
            <a:r>
              <a:rPr lang="en-US" altLang="es-E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of disputes arising from interconnection agreements; </a:t>
            </a:r>
          </a:p>
          <a:p>
            <a:pPr marL="1085850" lvl="1" indent="-3429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7AAE"/>
              </a:buClr>
              <a:buSzPct val="85000"/>
              <a:buFont typeface="+mj-lt"/>
              <a:buAutoNum type="alphaLcParenR"/>
              <a:defRPr/>
            </a:pPr>
            <a:r>
              <a:rPr lang="en-US" altLang="es-ES" sz="1400" b="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amendment </a:t>
            </a:r>
            <a:r>
              <a:rPr lang="en-US" altLang="es-E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process for the interconnection agreement.”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endParaRPr lang="en-US" altLang="es-ES" sz="1800" baseline="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>
                <a:solidFill>
                  <a:srgbClr val="2A4677"/>
                </a:solidFill>
              </a:rPr>
              <a:t>Status of the implementation</a:t>
            </a:r>
            <a:endParaRPr lang="fr-FR" sz="2800" dirty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61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06" y="1081453"/>
            <a:ext cx="1321177" cy="8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600074" y="758889"/>
            <a:ext cx="828357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2000" baseline="0" dirty="0" smtClean="0">
                <a:solidFill>
                  <a:srgbClr val="C29903"/>
                </a:solidFill>
                <a:latin typeface="+mj-lt"/>
              </a:rPr>
              <a:t>Interconnection agreements. Status minimum mandatory content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pt-PT" sz="1600" baseline="0" dirty="0">
                <a:solidFill>
                  <a:srgbClr val="2A4677"/>
                </a:solidFill>
                <a:latin typeface="+mj-lt"/>
              </a:rPr>
              <a:t>Interconnection Agreements for IPs between Francia and </a:t>
            </a:r>
            <a:r>
              <a:rPr lang="pt-PT" sz="1600" baseline="0" dirty="0" smtClean="0">
                <a:solidFill>
                  <a:srgbClr val="2A4677"/>
                </a:solidFill>
                <a:latin typeface="+mj-lt"/>
              </a:rPr>
              <a:t>Spain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>
                <a:solidFill>
                  <a:srgbClr val="2A4677"/>
                </a:solidFill>
              </a:rPr>
              <a:t>Status of the implementation</a:t>
            </a:r>
            <a:endParaRPr lang="fr-FR" sz="2800" dirty="0">
              <a:solidFill>
                <a:srgbClr val="2A4677"/>
              </a:solidFill>
            </a:endParaRP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600075" y="1556792"/>
            <a:ext cx="8283574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solidFill>
                  <a:schemeClr val="tx2"/>
                </a:solidFill>
                <a:latin typeface="+mj-lt"/>
              </a:rPr>
              <a:t>Currently Agreements:</a:t>
            </a:r>
          </a:p>
          <a:p>
            <a:pPr marL="342900" lvl="2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OPERATING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MANUAL: INTERCONNECTION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POINTS BETWEEN TIGF NETWORK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AND SPANISH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GAS SYSTEM. Final Version: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30/10/2010.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Includes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several Exhibits:</a:t>
            </a:r>
          </a:p>
          <a:p>
            <a:pPr marL="1045650" lvl="5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Exhibit A: Electronic mail (e-mail) addresses and telephones numbers</a:t>
            </a:r>
          </a:p>
          <a:p>
            <a:pPr marL="1045650" lvl="5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Exhibit B: Technical Assistance Joint Agreement in case of exceptional operating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situations</a:t>
            </a:r>
            <a:endParaRPr lang="en-US" sz="1400" b="0" baseline="0" dirty="0">
              <a:solidFill>
                <a:srgbClr val="2A4677"/>
              </a:solidFill>
              <a:latin typeface="+mj-lt"/>
            </a:endParaRPr>
          </a:p>
          <a:p>
            <a:pPr marL="1045650" lvl="5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Exhibit C: Specifications of gas quality fixed by Spanish regulations</a:t>
            </a:r>
          </a:p>
          <a:p>
            <a:pPr marL="1045650" lvl="5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Exhibit D: Specifications of gas quality fixed by TIGF</a:t>
            </a:r>
            <a:endParaRPr lang="en-US" sz="1400" b="0" baseline="0" dirty="0" smtClean="0">
              <a:solidFill>
                <a:srgbClr val="2A4677"/>
              </a:solidFill>
              <a:latin typeface="+mj-lt"/>
            </a:endParaRPr>
          </a:p>
          <a:p>
            <a:pPr marL="342900" lvl="2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OPERATING ADDENDUM 1. Final Version: 02/06/2014. Where there was introduced  de VIP PIRINEOS interconnection point.</a:t>
            </a:r>
          </a:p>
          <a:p>
            <a:pPr marL="342900" lvl="2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MEASUREMENT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PROTOCOL INTERCONNECTION POINT: I.P. FRANCE G02. Final </a:t>
            </a:r>
            <a:r>
              <a:rPr lang="en-US" sz="1400" b="0" baseline="0" dirty="0" err="1">
                <a:solidFill>
                  <a:srgbClr val="2A4677"/>
                </a:solidFill>
                <a:latin typeface="+mj-lt"/>
              </a:rPr>
              <a:t>Versión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 : 17/07/2015</a:t>
            </a:r>
          </a:p>
          <a:p>
            <a:pPr marL="36000" algn="just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en-US" sz="1400" b="0" baseline="0" dirty="0" smtClean="0">
              <a:solidFill>
                <a:srgbClr val="2A4677"/>
              </a:solidFill>
              <a:latin typeface="+mj-lt"/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These documents include the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scopes in Article 3 of the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EU Regulation 703/2015</a:t>
            </a:r>
            <a:endParaRPr lang="en-US" sz="1400" b="0" baseline="0" dirty="0">
              <a:solidFill>
                <a:srgbClr val="2A467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543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8720"/>
            <a:ext cx="9525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600075" y="758889"/>
            <a:ext cx="82835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800" baseline="0" dirty="0" smtClean="0">
                <a:solidFill>
                  <a:srgbClr val="C29903"/>
                </a:solidFill>
                <a:latin typeface="+mj-lt"/>
              </a:rPr>
              <a:t>Interconnection agreements. Status minimum mandatory content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pt-PT" sz="1400" baseline="0" dirty="0">
                <a:solidFill>
                  <a:schemeClr val="bg1"/>
                </a:solidFill>
                <a:latin typeface="+mj-lt"/>
              </a:rPr>
              <a:t>Interconnection Agreements for IPs between </a:t>
            </a:r>
            <a:r>
              <a:rPr lang="pt-PT" sz="1400" baseline="0" dirty="0" smtClean="0">
                <a:solidFill>
                  <a:schemeClr val="bg1"/>
                </a:solidFill>
                <a:latin typeface="+mj-lt"/>
              </a:rPr>
              <a:t>Portugal </a:t>
            </a:r>
            <a:r>
              <a:rPr lang="pt-PT" sz="1400" baseline="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pt-PT" sz="1400" baseline="0" dirty="0" smtClean="0">
                <a:solidFill>
                  <a:schemeClr val="bg1"/>
                </a:solidFill>
                <a:latin typeface="+mj-lt"/>
              </a:rPr>
              <a:t>Spain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>
                <a:solidFill>
                  <a:srgbClr val="2A4677"/>
                </a:solidFill>
              </a:rPr>
              <a:t>Status of the implementation</a:t>
            </a:r>
            <a:endParaRPr lang="fr-FR" sz="2800" dirty="0">
              <a:solidFill>
                <a:srgbClr val="2A4677"/>
              </a:solidFill>
            </a:endParaRP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600074" y="1556792"/>
            <a:ext cx="8304239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indent="-228600" algn="just"/>
            <a:r>
              <a:rPr lang="en-US" sz="1400" b="0" baseline="0" dirty="0" smtClean="0">
                <a:solidFill>
                  <a:schemeClr val="tx2"/>
                </a:solidFill>
                <a:latin typeface="+mj-lt"/>
              </a:rPr>
              <a:t>Currently Agreements:</a:t>
            </a:r>
          </a:p>
          <a:p>
            <a:pPr marL="342900" lvl="2" indent="-342900" algn="just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OPERATING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MANUAL: “GESTIÓN TÉCNICA CONJUNTA DE LAS CONEXIONES INTERNACIONALES IP 39 e IP 40” Final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Version: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17/06/2009.</a:t>
            </a:r>
          </a:p>
          <a:p>
            <a:pPr marL="342900" lvl="2" indent="-342900" algn="just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OPERATING FIRST ADMENDMENT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TO THE “GESTIÓN TÉCNICA CONJUNTA DE LAS CONEXIONES INTERNACIONALES IP 39 e IP 40” 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Final Version: 01/09/2011. Where there was introduced  the VIP IBERICO interconnection point.</a:t>
            </a:r>
          </a:p>
          <a:p>
            <a:pPr marL="342900" lvl="2" indent="-342900" algn="just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TECHNICAL ASSISTANT AGREEMENT between REN and ENAGÁS in case of exceptional operating situations. Final Version: 30/06/2011.</a:t>
            </a:r>
          </a:p>
          <a:p>
            <a:pPr marL="36000" lvl="2" indent="-342900" algn="just">
              <a:buFont typeface="Arial" panose="020B0604020202020204" pitchFamily="34" charset="0"/>
              <a:buChar char="•"/>
            </a:pPr>
            <a:endParaRPr lang="en-US" sz="1400" b="0" baseline="0" dirty="0">
              <a:solidFill>
                <a:srgbClr val="2A4677"/>
              </a:solidFill>
              <a:latin typeface="+mj-lt"/>
            </a:endParaRPr>
          </a:p>
          <a:p>
            <a:pPr marL="36000" algn="just"/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These documents include the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scopes in Article 3 of the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EU Regulation 703/2015</a:t>
            </a:r>
            <a:endParaRPr lang="en-US" sz="1400" b="0" baseline="0" dirty="0">
              <a:solidFill>
                <a:srgbClr val="2A4677"/>
              </a:solidFill>
              <a:latin typeface="+mj-lt"/>
            </a:endParaRPr>
          </a:p>
          <a:p>
            <a:pPr algn="just"/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altLang="es-ES" sz="1800" b="0" baseline="0" dirty="0">
              <a:solidFill>
                <a:srgbClr val="2A467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1651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71500" indent="-571500" algn="ctr" defTabSz="571500" eaLnBrk="0" hangingPunct="0">
              <a:lnSpc>
                <a:spcPct val="120000"/>
              </a:lnSpc>
              <a:buAutoNum type="romanUcPeriod" startAt="4"/>
            </a:pPr>
            <a:r>
              <a:rPr lang="en-US" sz="3200" dirty="0" smtClean="0">
                <a:solidFill>
                  <a:srgbClr val="2A4677"/>
                </a:solidFill>
              </a:rPr>
              <a:t>Balancing </a:t>
            </a:r>
            <a:r>
              <a:rPr lang="en-US" sz="3200" dirty="0">
                <a:solidFill>
                  <a:srgbClr val="2A4677"/>
                </a:solidFill>
              </a:rPr>
              <a:t>NC. </a:t>
            </a:r>
          </a:p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Status </a:t>
            </a:r>
            <a:r>
              <a:rPr lang="en-US" sz="3200" dirty="0">
                <a:solidFill>
                  <a:srgbClr val="2A4677"/>
                </a:solidFill>
              </a:rPr>
              <a:t>of the implementation </a:t>
            </a:r>
            <a:endParaRPr lang="en-GB" sz="3200" dirty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04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>
                <a:solidFill>
                  <a:srgbClr val="2A4677"/>
                </a:solidFill>
              </a:rPr>
              <a:t>Status of the implementation</a:t>
            </a:r>
            <a:endParaRPr lang="fr-FR" sz="2800" dirty="0">
              <a:solidFill>
                <a:srgbClr val="2A4677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11214" y="836613"/>
            <a:ext cx="8121650" cy="476885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2"/>
                </a:solidFill>
              </a:rPr>
              <a:t>Latest developments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edited version of ENTSOG Monitoring Report on Implementation of BAL NC has been sent to General Assembly for approval and publication.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This is the first monitoring report after the entrance into force of the BAL NC on 1 October 2015.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At national level,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On the Spanish side, implementation is still on going. </a:t>
            </a:r>
          </a:p>
          <a:p>
            <a:pPr marL="68580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a typeface="+mn-ea"/>
                <a:cs typeface="+mn-cs"/>
              </a:rPr>
              <a:t>It will be implemented by 1 October 2016</a:t>
            </a:r>
          </a:p>
          <a:p>
            <a:pPr marL="68580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a typeface="+mn-ea"/>
                <a:cs typeface="+mn-cs"/>
              </a:rPr>
              <a:t>Currently, there are some documents under consultation: guarantees and the standard contract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On the Portuguese side:</a:t>
            </a:r>
          </a:p>
          <a:p>
            <a:pPr marL="68580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+mn-ea"/>
                <a:cs typeface="+mn-cs"/>
              </a:rPr>
              <a:t>REN is working on the development of the necessary rules and procedures to appear in the accompanying regulatory documents before 1 October 2016</a:t>
            </a:r>
            <a:endParaRPr lang="en-US" sz="1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460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GRTgaz_modele_13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Frutiger 65 Bold"/>
        <a:ea typeface="ヒラギノ角ゴ Pro W3"/>
        <a:cs typeface=""/>
      </a:majorFont>
      <a:minorFont>
        <a:latin typeface="Frutiger 55 Roman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zdeFranceMedium" pitchFamily="-128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zdeFranceMedium" pitchFamily="-128" charset="0"/>
            <a:ea typeface="ヒラギノ角ゴ Pro W3" pitchFamily="-1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3a9a1d47-e711-4481-9902-f420d55ddf34">20160531_37th_IG_TSOs_Presentation_ext_v6.pptx</AcerDocumentName>
    <_dlc_DocId xmlns="985daa2e-53d8-4475-82b8-9c7d25324e34">ACER-2016-41149</_dlc_DocId>
    <_dlc_DocIdUrl xmlns="985daa2e-53d8-4475-82b8-9c7d25324e34">
      <Url>https://extranet.acer.europa.eu/Events/37th-IG-Meeting/_layouts/DocIdRedir.aspx?ID=ACER-2016-41149</Url>
      <Description>ACER-2016-41149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8487DEAE72F748AE8A9B838FC0A81B" ma:contentTypeVersion="30" ma:contentTypeDescription="Create a new document." ma:contentTypeScope="" ma:versionID="7097d2a207f0948e4cef72c16db7d6b9">
  <xsd:schema xmlns:xsd="http://www.w3.org/2001/XMLSchema" xmlns:xs="http://www.w3.org/2001/XMLSchema" xmlns:p="http://schemas.microsoft.com/office/2006/metadata/properties" xmlns:ns2="985daa2e-53d8-4475-82b8-9c7d25324e34" xmlns:ns3="3a9a1d47-e711-4481-9902-f420d55ddf34" targetNamespace="http://schemas.microsoft.com/office/2006/metadata/properties" ma:root="true" ma:fieldsID="00273309886b037e07f5be61e2fd85aa" ns2:_="" ns3:_="">
    <xsd:import namespace="985daa2e-53d8-4475-82b8-9c7d25324e34"/>
    <xsd:import namespace="3a9a1d47-e711-4481-9902-f420d55dd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a1d47-e711-4481-9902-f420d55ddf34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E9F7E5-E9C8-4CF5-AAA2-7440B4533167}"/>
</file>

<file path=customXml/itemProps2.xml><?xml version="1.0" encoding="utf-8"?>
<ds:datastoreItem xmlns:ds="http://schemas.openxmlformats.org/officeDocument/2006/customXml" ds:itemID="{10E953EB-0B18-41E1-8FD9-E1DB1EC12EB8}"/>
</file>

<file path=customXml/itemProps3.xml><?xml version="1.0" encoding="utf-8"?>
<ds:datastoreItem xmlns:ds="http://schemas.openxmlformats.org/officeDocument/2006/customXml" ds:itemID="{003572FB-5CB6-4B33-A73C-8AB2B4F83BE3}"/>
</file>

<file path=customXml/itemProps4.xml><?xml version="1.0" encoding="utf-8"?>
<ds:datastoreItem xmlns:ds="http://schemas.openxmlformats.org/officeDocument/2006/customXml" ds:itemID="{39E2A0FB-9E72-4C7F-9E67-4D9ED88FB29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16248</TotalTime>
  <Words>1070</Words>
  <Application>Microsoft Office PowerPoint</Application>
  <PresentationFormat>Presentación en pantalla (4:3)</PresentationFormat>
  <Paragraphs>191</Paragraphs>
  <Slides>21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21</vt:i4>
      </vt:variant>
      <vt:variant>
        <vt:lpstr>Títulos de diapositiva</vt:lpstr>
      </vt:variant>
      <vt:variant>
        <vt:i4>21</vt:i4>
      </vt:variant>
    </vt:vector>
  </HeadingPairs>
  <TitlesOfParts>
    <vt:vector size="42" baseType="lpstr">
      <vt:lpstr>1_Vorlage Power Point</vt:lpstr>
      <vt:lpstr>2_Vorlage Power Point</vt:lpstr>
      <vt:lpstr>3_Vorlage Power Point</vt:lpstr>
      <vt:lpstr>4_Vorlage Power Point</vt:lpstr>
      <vt:lpstr>5_Vorlage Power Point</vt:lpstr>
      <vt:lpstr>GRTgaz_modele_13</vt:lpstr>
      <vt:lpstr>6_Vorlage Power Point</vt:lpstr>
      <vt:lpstr>7_Vorlage Power Point</vt:lpstr>
      <vt:lpstr>8_Vorlage Power Point</vt:lpstr>
      <vt:lpstr>9_Vorlage Power Point</vt:lpstr>
      <vt:lpstr>10_Vorlage Power Point</vt:lpstr>
      <vt:lpstr>11_Vorlage Power Point</vt:lpstr>
      <vt:lpstr>12_Vorlage Power Point</vt:lpstr>
      <vt:lpstr>13_Vorlage Power Point</vt:lpstr>
      <vt:lpstr>14_Vorlage Power Point</vt:lpstr>
      <vt:lpstr>15_Vorlage Power Point</vt:lpstr>
      <vt:lpstr>16_Vorlage Power Point</vt:lpstr>
      <vt:lpstr>17_Vorlage Power Point</vt:lpstr>
      <vt:lpstr>18_Vorlage Power Point</vt:lpstr>
      <vt:lpstr>19_Vorlage Power Point</vt:lpstr>
      <vt:lpstr>20_Vorlage Power 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South GRIP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 Vicente Puente, Maria de los Angeles</dc:creator>
  <cp:lastModifiedBy>ENAGAS</cp:lastModifiedBy>
  <cp:revision>1542</cp:revision>
  <cp:lastPrinted>2016-02-16T09:03:07Z</cp:lastPrinted>
  <dcterms:modified xsi:type="dcterms:W3CDTF">2016-05-31T11:20:07Z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0x010100C88487DEAE72F748AE8A9B838FC0A81B</vt:lpwstr>
  </property>
  <property fmtid="{D5CDD505-2E9C-101B-9397-08002B2CF9AE}" pid="3" name="_dlc_DocIdItemGuid">
    <vt:lpwstr>5d82e806-964d-473b-b9e9-3d279cbcfb14</vt:lpwstr>
  </property>
</Properties>
</file>