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4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3.xml" ContentType="application/vnd.openxmlformats-officedocument.themeOverrid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4"/>
    <p:sldMasterId id="2147483892" r:id="rId5"/>
    <p:sldMasterId id="2147483797" r:id="rId6"/>
    <p:sldMasterId id="2147483800" r:id="rId7"/>
  </p:sldMasterIdLst>
  <p:notesMasterIdLst>
    <p:notesMasterId r:id="rId23"/>
  </p:notesMasterIdLst>
  <p:handoutMasterIdLst>
    <p:handoutMasterId r:id="rId24"/>
  </p:handoutMasterIdLst>
  <p:sldIdLst>
    <p:sldId id="291" r:id="rId8"/>
    <p:sldId id="895" r:id="rId9"/>
    <p:sldId id="943" r:id="rId10"/>
    <p:sldId id="840" r:id="rId11"/>
    <p:sldId id="936" r:id="rId12"/>
    <p:sldId id="938" r:id="rId13"/>
    <p:sldId id="939" r:id="rId14"/>
    <p:sldId id="937" r:id="rId15"/>
    <p:sldId id="951" r:id="rId16"/>
    <p:sldId id="944" r:id="rId17"/>
    <p:sldId id="945" r:id="rId18"/>
    <p:sldId id="946" r:id="rId19"/>
    <p:sldId id="941" r:id="rId20"/>
    <p:sldId id="942" r:id="rId21"/>
    <p:sldId id="532" r:id="rId22"/>
  </p:sldIdLst>
  <p:sldSz cx="9144000" cy="6858000" type="screen4x3"/>
  <p:notesSz cx="6805613" cy="99441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2" pos="2925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ter Diniz" initials="VD" lastIdx="1" clrIdx="0"/>
  <p:cmAuthor id="1" name="J0424266" initials="J" lastIdx="1" clrIdx="1"/>
  <p:cmAuthor id="2" name="Javier Camarillo" initials="JCB" lastIdx="1" clrIdx="2"/>
  <p:cmAuthor id="3" name="Valter Diniz" initials="REN " lastIdx="3" clrIdx="3"/>
  <p:cmAuthor id="4" name="Izquierdo Fernandez, Paloma" initials="EN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29903"/>
    <a:srgbClr val="FF0000"/>
    <a:srgbClr val="007AAE"/>
    <a:srgbClr val="339966"/>
    <a:srgbClr val="2A4677"/>
    <a:srgbClr val="98B0DB"/>
    <a:srgbClr val="969696"/>
    <a:srgbClr val="4F81BD"/>
    <a:srgbClr val="FF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86391" autoAdjust="0"/>
  </p:normalViewPr>
  <p:slideViewPr>
    <p:cSldViewPr showGuides="1"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258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284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openxmlformats.org/officeDocument/2006/relationships/customXml" Target="../customXml/item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5" Type="http://schemas.openxmlformats.org/officeDocument/2006/relationships/slide" Target="slides/slide13.xml"/><Relationship Id="rId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'VIP PIRINEOS_Entrada'!$O$29</c:f>
              <c:strCache>
                <c:ptCount val="1"/>
                <c:pt idx="0">
                  <c:v>Offered without OS - Bundled</c:v>
                </c:pt>
              </c:strCache>
            </c:strRef>
          </c:tx>
          <c:spPr>
            <a:solidFill>
              <a:srgbClr val="007AAE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8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PIRINEOS_Entrada'!$J$150:$J$180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PIRINEOS_Entrada'!$O$150:$O$180</c:f>
              <c:numCache>
                <c:formatCode>0</c:formatCode>
                <c:ptCount val="31"/>
                <c:pt idx="0">
                  <c:v>16.971042000000001</c:v>
                </c:pt>
                <c:pt idx="1">
                  <c:v>16.971042000000001</c:v>
                </c:pt>
                <c:pt idx="2">
                  <c:v>16.971042000000001</c:v>
                </c:pt>
                <c:pt idx="3">
                  <c:v>16.97104199999999</c:v>
                </c:pt>
                <c:pt idx="4">
                  <c:v>17</c:v>
                </c:pt>
                <c:pt idx="5">
                  <c:v>16.971042000000001</c:v>
                </c:pt>
                <c:pt idx="6">
                  <c:v>16.971042000000001</c:v>
                </c:pt>
                <c:pt idx="7">
                  <c:v>16.971042000000001</c:v>
                </c:pt>
                <c:pt idx="8">
                  <c:v>16.971042000000001</c:v>
                </c:pt>
                <c:pt idx="9">
                  <c:v>16.971042000000001</c:v>
                </c:pt>
                <c:pt idx="10">
                  <c:v>16.971042000000001</c:v>
                </c:pt>
                <c:pt idx="11">
                  <c:v>16.971042000000001</c:v>
                </c:pt>
                <c:pt idx="12">
                  <c:v>16.971042000000001</c:v>
                </c:pt>
                <c:pt idx="13">
                  <c:v>16.971042000000001</c:v>
                </c:pt>
                <c:pt idx="14">
                  <c:v>16.971042000000001</c:v>
                </c:pt>
                <c:pt idx="15">
                  <c:v>16.971042000000001</c:v>
                </c:pt>
                <c:pt idx="16">
                  <c:v>16.971042000000001</c:v>
                </c:pt>
                <c:pt idx="17">
                  <c:v>16.971042000000001</c:v>
                </c:pt>
                <c:pt idx="18">
                  <c:v>16.97104199999999</c:v>
                </c:pt>
                <c:pt idx="19">
                  <c:v>16.971042000000001</c:v>
                </c:pt>
                <c:pt idx="20">
                  <c:v>16.971042000000001</c:v>
                </c:pt>
                <c:pt idx="21">
                  <c:v>16.971042000000001</c:v>
                </c:pt>
                <c:pt idx="22">
                  <c:v>16.97104199999999</c:v>
                </c:pt>
                <c:pt idx="23">
                  <c:v>16.263915000000001</c:v>
                </c:pt>
                <c:pt idx="24">
                  <c:v>16.971042000000001</c:v>
                </c:pt>
                <c:pt idx="25">
                  <c:v>16.971042000000001</c:v>
                </c:pt>
                <c:pt idx="26">
                  <c:v>16.971042000000001</c:v>
                </c:pt>
                <c:pt idx="27">
                  <c:v>16.971042000000001</c:v>
                </c:pt>
                <c:pt idx="28">
                  <c:v>16.971042000000001</c:v>
                </c:pt>
                <c:pt idx="29">
                  <c:v>16.971042000000001</c:v>
                </c:pt>
                <c:pt idx="30">
                  <c:v>16.971042000000001</c:v>
                </c:pt>
              </c:numCache>
            </c:numRef>
          </c:val>
        </c:ser>
        <c:ser>
          <c:idx val="2"/>
          <c:order val="1"/>
          <c:tx>
            <c:strRef>
              <c:f>'VIP PIRINEOS_Entrada'!$P$29</c:f>
              <c:strCache>
                <c:ptCount val="1"/>
                <c:pt idx="0">
                  <c:v>OS offer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dLbl>
              <c:idx val="3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rgbClr val="007AAE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rgbClr val="007AAE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rgbClr val="007AAE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PIRINEOS_Entrada'!$J$150:$J$180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PIRINEOS_Entrada'!$P$150:$P$180</c:f>
              <c:numCache>
                <c:formatCode>0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14.740000000000009</c:v>
                </c:pt>
                <c:pt idx="4">
                  <c:v>11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16.499997000000008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0.75000100000001169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ser>
          <c:idx val="0"/>
          <c:order val="2"/>
          <c:tx>
            <c:strRef>
              <c:f>'VIP PIRINEOS_Entrada'!$N$29</c:f>
              <c:strCache>
                <c:ptCount val="1"/>
                <c:pt idx="0">
                  <c:v>Offered without OS - Unbundled Enagas</c:v>
                </c:pt>
              </c:strCache>
            </c:strRef>
          </c:tx>
          <c:spPr>
            <a:solidFill>
              <a:srgbClr val="63666A"/>
            </a:solidFill>
            <a:ln w="15875"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8"/>
              <c:layout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PIRINEOS_Entrada'!$J$150:$J$180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PIRINEOS_Entrada'!$N$150:$N$180</c:f>
              <c:numCache>
                <c:formatCode>0</c:formatCode>
                <c:ptCount val="31"/>
                <c:pt idx="0">
                  <c:v>50.074551999999997</c:v>
                </c:pt>
                <c:pt idx="1">
                  <c:v>50.074551999999997</c:v>
                </c:pt>
                <c:pt idx="2">
                  <c:v>50.074551999999997</c:v>
                </c:pt>
                <c:pt idx="3">
                  <c:v>50.074551999999997</c:v>
                </c:pt>
                <c:pt idx="4">
                  <c:v>38.814551999999999</c:v>
                </c:pt>
                <c:pt idx="5">
                  <c:v>50.074551999999997</c:v>
                </c:pt>
                <c:pt idx="6">
                  <c:v>50.074551999999997</c:v>
                </c:pt>
                <c:pt idx="7">
                  <c:v>50.074551999999997</c:v>
                </c:pt>
                <c:pt idx="8">
                  <c:v>50.074551999999997</c:v>
                </c:pt>
                <c:pt idx="9">
                  <c:v>50.074551999999997</c:v>
                </c:pt>
                <c:pt idx="10">
                  <c:v>50.074551999999997</c:v>
                </c:pt>
                <c:pt idx="11">
                  <c:v>50.074551999999997</c:v>
                </c:pt>
                <c:pt idx="12">
                  <c:v>50.074551999999997</c:v>
                </c:pt>
                <c:pt idx="13">
                  <c:v>50.074551999999997</c:v>
                </c:pt>
                <c:pt idx="14">
                  <c:v>50.074551999999997</c:v>
                </c:pt>
                <c:pt idx="15">
                  <c:v>50.074551999999997</c:v>
                </c:pt>
                <c:pt idx="16">
                  <c:v>50.074551999999997</c:v>
                </c:pt>
                <c:pt idx="17">
                  <c:v>50.074551999999997</c:v>
                </c:pt>
                <c:pt idx="18">
                  <c:v>50.074551999999997</c:v>
                </c:pt>
                <c:pt idx="19">
                  <c:v>50.074551999999997</c:v>
                </c:pt>
                <c:pt idx="20">
                  <c:v>50.074551999999997</c:v>
                </c:pt>
                <c:pt idx="21">
                  <c:v>50.074551999999997</c:v>
                </c:pt>
                <c:pt idx="22">
                  <c:v>50.074551999999997</c:v>
                </c:pt>
                <c:pt idx="23">
                  <c:v>50.781668000000003</c:v>
                </c:pt>
                <c:pt idx="24">
                  <c:v>50.074551999999997</c:v>
                </c:pt>
                <c:pt idx="25">
                  <c:v>50.074551999999997</c:v>
                </c:pt>
                <c:pt idx="26">
                  <c:v>50.074551999999997</c:v>
                </c:pt>
                <c:pt idx="27">
                  <c:v>50.074551999999997</c:v>
                </c:pt>
                <c:pt idx="28">
                  <c:v>50.074551999999997</c:v>
                </c:pt>
                <c:pt idx="29">
                  <c:v>50.074551999999997</c:v>
                </c:pt>
                <c:pt idx="30">
                  <c:v>50.074551999999997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7388800"/>
        <c:axId val="157390336"/>
      </c:barChart>
      <c:lineChart>
        <c:grouping val="standard"/>
        <c:varyColors val="0"/>
        <c:ser>
          <c:idx val="3"/>
          <c:order val="3"/>
          <c:tx>
            <c:strRef>
              <c:f>'VIP PIRINEOS_Entrada'!$S$29</c:f>
              <c:strCache>
                <c:ptCount val="1"/>
                <c:pt idx="0">
                  <c:v>Booked</c:v>
                </c:pt>
              </c:strCache>
            </c:strRef>
          </c:tx>
          <c:spPr>
            <a:ln w="19050">
              <a:solidFill>
                <a:srgbClr val="FFB81C"/>
              </a:solidFill>
            </a:ln>
          </c:spPr>
          <c:marker>
            <c:symbol val="none"/>
          </c:marker>
          <c:dLbls>
            <c:dLbl>
              <c:idx val="7"/>
              <c:layout>
                <c:manualLayout>
                  <c:x val="-2.5607378796445132E-2"/>
                  <c:y val="-3.5503973152411133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FFC000"/>
                        </a:solidFill>
                      </a:defRPr>
                    </a:pPr>
                    <a:r>
                      <a:rPr lang="en-US" b="1" dirty="0" smtClean="0">
                        <a:solidFill>
                          <a:srgbClr val="FFC000"/>
                        </a:solidFill>
                      </a:rPr>
                      <a:t>3</a:t>
                    </a:r>
                    <a:endParaRPr lang="en-US" b="1" dirty="0">
                      <a:solidFill>
                        <a:srgbClr val="FFC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9021695969304481E-2"/>
                  <c:y val="-2.7614201340764213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FFC000"/>
                        </a:solidFill>
                      </a:defRPr>
                    </a:pPr>
                    <a:r>
                      <a:rPr lang="en-US" b="1" dirty="0" smtClean="0">
                        <a:solidFill>
                          <a:srgbClr val="FFC000"/>
                        </a:solidFill>
                      </a:rPr>
                      <a:t>12,5</a:t>
                    </a:r>
                    <a:endParaRPr lang="en-US" b="1" dirty="0">
                      <a:solidFill>
                        <a:srgbClr val="FFC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PIRINEOS_Entrada'!$J$150:$J$180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PIRINEOS_Entrada'!$S$150:$S$180</c:f>
              <c:numCache>
                <c:formatCode>General</c:formatCode>
                <c:ptCount val="31"/>
                <c:pt idx="7">
                  <c:v>3.0078</c:v>
                </c:pt>
                <c:pt idx="8">
                  <c:v>12.540528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388800"/>
        <c:axId val="157390336"/>
      </c:lineChart>
      <c:dateAx>
        <c:axId val="15738880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s-ES"/>
          </a:p>
        </c:txPr>
        <c:crossAx val="157390336"/>
        <c:crosses val="autoZero"/>
        <c:auto val="1"/>
        <c:lblOffset val="100"/>
        <c:baseTimeUnit val="days"/>
      </c:dateAx>
      <c:valAx>
        <c:axId val="15739033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es-ES" sz="800"/>
                  <a:t>GWh/d 0 ºC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15738880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800"/>
          </a:pPr>
          <a:endParaRPr lang="es-ES"/>
        </a:p>
      </c:txPr>
    </c:legend>
    <c:plotVisOnly val="1"/>
    <c:dispBlanksAs val="zero"/>
    <c:showDLblsOverMax val="0"/>
  </c:chart>
  <c:txPr>
    <a:bodyPr/>
    <a:lstStyle/>
    <a:p>
      <a:pPr>
        <a:defRPr>
          <a:solidFill>
            <a:srgbClr val="63666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'VIP PIRINEOS_Salida'!$O$29</c:f>
              <c:strCache>
                <c:ptCount val="1"/>
                <c:pt idx="0">
                  <c:v>Offered without OS - Bundled</c:v>
                </c:pt>
              </c:strCache>
            </c:strRef>
          </c:tx>
          <c:spPr>
            <a:solidFill>
              <a:srgbClr val="007AAE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PIRINEOS_Salida'!$J$150:$J$180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PIRINEOS_Salida'!$O$150:$O$180</c:f>
              <c:numCache>
                <c:formatCode>0</c:formatCode>
                <c:ptCount val="31"/>
                <c:pt idx="0">
                  <c:v>43.580953000000001</c:v>
                </c:pt>
                <c:pt idx="1">
                  <c:v>48.200958</c:v>
                </c:pt>
                <c:pt idx="2">
                  <c:v>48.200958</c:v>
                </c:pt>
                <c:pt idx="3">
                  <c:v>48.200958</c:v>
                </c:pt>
                <c:pt idx="4">
                  <c:v>48</c:v>
                </c:pt>
                <c:pt idx="5">
                  <c:v>48.200958</c:v>
                </c:pt>
                <c:pt idx="6">
                  <c:v>48.200958</c:v>
                </c:pt>
                <c:pt idx="7">
                  <c:v>48.200958</c:v>
                </c:pt>
                <c:pt idx="8">
                  <c:v>48.200958</c:v>
                </c:pt>
                <c:pt idx="9">
                  <c:v>48.200958</c:v>
                </c:pt>
                <c:pt idx="10">
                  <c:v>48.200958</c:v>
                </c:pt>
                <c:pt idx="11">
                  <c:v>48.200958</c:v>
                </c:pt>
                <c:pt idx="12">
                  <c:v>48.200958</c:v>
                </c:pt>
                <c:pt idx="13">
                  <c:v>48.200958</c:v>
                </c:pt>
                <c:pt idx="14">
                  <c:v>48.200958</c:v>
                </c:pt>
                <c:pt idx="15">
                  <c:v>48.200958</c:v>
                </c:pt>
                <c:pt idx="16">
                  <c:v>48.200958</c:v>
                </c:pt>
                <c:pt idx="17">
                  <c:v>48.200958</c:v>
                </c:pt>
                <c:pt idx="18">
                  <c:v>48.200958</c:v>
                </c:pt>
                <c:pt idx="19">
                  <c:v>48.200958</c:v>
                </c:pt>
                <c:pt idx="20">
                  <c:v>48.200958</c:v>
                </c:pt>
                <c:pt idx="21">
                  <c:v>48.200958</c:v>
                </c:pt>
                <c:pt idx="22">
                  <c:v>48.200958</c:v>
                </c:pt>
                <c:pt idx="23">
                  <c:v>46.192590000000003</c:v>
                </c:pt>
                <c:pt idx="24">
                  <c:v>48.200958</c:v>
                </c:pt>
                <c:pt idx="25">
                  <c:v>48.200958</c:v>
                </c:pt>
                <c:pt idx="26">
                  <c:v>48.200958</c:v>
                </c:pt>
                <c:pt idx="27">
                  <c:v>48.200958</c:v>
                </c:pt>
                <c:pt idx="28">
                  <c:v>48.200958</c:v>
                </c:pt>
                <c:pt idx="29">
                  <c:v>48.200958</c:v>
                </c:pt>
                <c:pt idx="30">
                  <c:v>48.200958</c:v>
                </c:pt>
              </c:numCache>
            </c:numRef>
          </c:val>
        </c:ser>
        <c:ser>
          <c:idx val="2"/>
          <c:order val="1"/>
          <c:tx>
            <c:strRef>
              <c:f>'VIP PIRINEOS_Salida'!$P$29</c:f>
              <c:strCache>
                <c:ptCount val="1"/>
                <c:pt idx="0">
                  <c:v>OS offer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invertIfNegative val="0"/>
          <c:dLbls>
            <c:dLbl>
              <c:idx val="1"/>
              <c:layout>
                <c:manualLayout>
                  <c:x val="6.8492919814071383E-3"/>
                  <c:y val="-3.2785057035673239E-3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rgbClr val="007AAE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AAE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PIRINEOS_Salida'!$J$150:$J$180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PIRINEOS_Salida'!$P$150:$P$180</c:f>
              <c:numCache>
                <c:formatCode>0.0</c:formatCode>
                <c:ptCount val="31"/>
                <c:pt idx="0">
                  <c:v>2.2999999998774001E-5</c:v>
                </c:pt>
                <c:pt idx="1">
                  <c:v>22.500003000000007</c:v>
                </c:pt>
                <c:pt idx="2">
                  <c:v>22.500003000000007</c:v>
                </c:pt>
                <c:pt idx="3">
                  <c:v>22.500003000000007</c:v>
                </c:pt>
                <c:pt idx="4">
                  <c:v>22.5</c:v>
                </c:pt>
                <c:pt idx="5">
                  <c:v>22.500003000000007</c:v>
                </c:pt>
                <c:pt idx="6">
                  <c:v>22.500003000000007</c:v>
                </c:pt>
                <c:pt idx="7">
                  <c:v>22.500003000000007</c:v>
                </c:pt>
                <c:pt idx="8">
                  <c:v>22.500003000000007</c:v>
                </c:pt>
                <c:pt idx="9">
                  <c:v>22.500003000000007</c:v>
                </c:pt>
                <c:pt idx="10">
                  <c:v>22.500003000000007</c:v>
                </c:pt>
                <c:pt idx="11">
                  <c:v>22.500003000000007</c:v>
                </c:pt>
                <c:pt idx="12">
                  <c:v>22.500003000000007</c:v>
                </c:pt>
                <c:pt idx="13">
                  <c:v>22.500003000000007</c:v>
                </c:pt>
                <c:pt idx="14">
                  <c:v>22.500003000000007</c:v>
                </c:pt>
                <c:pt idx="15">
                  <c:v>22.500003000000007</c:v>
                </c:pt>
                <c:pt idx="16">
                  <c:v>22.500003000000007</c:v>
                </c:pt>
                <c:pt idx="17">
                  <c:v>22.500003000000007</c:v>
                </c:pt>
                <c:pt idx="18">
                  <c:v>22.500003000000007</c:v>
                </c:pt>
                <c:pt idx="19">
                  <c:v>22.500003000000007</c:v>
                </c:pt>
                <c:pt idx="20">
                  <c:v>22.500003000000007</c:v>
                </c:pt>
                <c:pt idx="21">
                  <c:v>22.500003000000007</c:v>
                </c:pt>
                <c:pt idx="22">
                  <c:v>22.500003000000007</c:v>
                </c:pt>
                <c:pt idx="23">
                  <c:v>1.699999999971169E-5</c:v>
                </c:pt>
                <c:pt idx="24">
                  <c:v>22.500003000000007</c:v>
                </c:pt>
                <c:pt idx="25">
                  <c:v>22.500003000000007</c:v>
                </c:pt>
                <c:pt idx="26">
                  <c:v>22.500003000000007</c:v>
                </c:pt>
                <c:pt idx="27">
                  <c:v>22.500003000000007</c:v>
                </c:pt>
                <c:pt idx="28">
                  <c:v>22.500003000000007</c:v>
                </c:pt>
                <c:pt idx="29">
                  <c:v>22.500003000000007</c:v>
                </c:pt>
                <c:pt idx="30">
                  <c:v>22.500003000000007</c:v>
                </c:pt>
              </c:numCache>
            </c:numRef>
          </c:val>
        </c:ser>
        <c:ser>
          <c:idx val="1"/>
          <c:order val="2"/>
          <c:tx>
            <c:strRef>
              <c:f>'VIP PIRINEOS_Salida'!$N$29</c:f>
              <c:strCache>
                <c:ptCount val="1"/>
                <c:pt idx="0">
                  <c:v>Offered without OS - Unbundled Enagas</c:v>
                </c:pt>
              </c:strCache>
            </c:strRef>
          </c:tx>
          <c:spPr>
            <a:solidFill>
              <a:srgbClr val="63666A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1.5074298487252604E-3"/>
                  <c:y val="-2.8002719791721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PIRINEOS_Salida'!$J$150:$J$180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PIRINEOS_Salida'!$N$150:$N$180</c:f>
              <c:numCache>
                <c:formatCode>0</c:formatCode>
                <c:ptCount val="31"/>
                <c:pt idx="0">
                  <c:v>54.990980999999998</c:v>
                </c:pt>
                <c:pt idx="1">
                  <c:v>50.370975999999999</c:v>
                </c:pt>
                <c:pt idx="2">
                  <c:v>50.370975999999999</c:v>
                </c:pt>
                <c:pt idx="3">
                  <c:v>50.370975999999999</c:v>
                </c:pt>
                <c:pt idx="4">
                  <c:v>27.870971999999998</c:v>
                </c:pt>
                <c:pt idx="5">
                  <c:v>50.370975999999999</c:v>
                </c:pt>
                <c:pt idx="6">
                  <c:v>50.370975999999999</c:v>
                </c:pt>
                <c:pt idx="7">
                  <c:v>50.370975999999999</c:v>
                </c:pt>
                <c:pt idx="8">
                  <c:v>50.370975999999999</c:v>
                </c:pt>
                <c:pt idx="9">
                  <c:v>50.370975999999999</c:v>
                </c:pt>
                <c:pt idx="10">
                  <c:v>50.370975999999999</c:v>
                </c:pt>
                <c:pt idx="11">
                  <c:v>50.370975999999999</c:v>
                </c:pt>
                <c:pt idx="12">
                  <c:v>50.370975999999999</c:v>
                </c:pt>
                <c:pt idx="13">
                  <c:v>50.370975999999999</c:v>
                </c:pt>
                <c:pt idx="14">
                  <c:v>50.370975999999999</c:v>
                </c:pt>
                <c:pt idx="15">
                  <c:v>50.370975999999999</c:v>
                </c:pt>
                <c:pt idx="16">
                  <c:v>50.370975999999999</c:v>
                </c:pt>
                <c:pt idx="17">
                  <c:v>50.370975999999999</c:v>
                </c:pt>
                <c:pt idx="18">
                  <c:v>50.370975999999999</c:v>
                </c:pt>
                <c:pt idx="19">
                  <c:v>50.370975999999999</c:v>
                </c:pt>
                <c:pt idx="20">
                  <c:v>50.370975999999999</c:v>
                </c:pt>
                <c:pt idx="21">
                  <c:v>50.370975999999999</c:v>
                </c:pt>
                <c:pt idx="22">
                  <c:v>50.370975999999999</c:v>
                </c:pt>
                <c:pt idx="23">
                  <c:v>52.379344000000003</c:v>
                </c:pt>
                <c:pt idx="24">
                  <c:v>50.370975999999999</c:v>
                </c:pt>
                <c:pt idx="25">
                  <c:v>50.370975999999999</c:v>
                </c:pt>
                <c:pt idx="26">
                  <c:v>50.370975999999999</c:v>
                </c:pt>
                <c:pt idx="27">
                  <c:v>50.370975999999999</c:v>
                </c:pt>
                <c:pt idx="28">
                  <c:v>50.370975999999999</c:v>
                </c:pt>
                <c:pt idx="29">
                  <c:v>50.370975999999999</c:v>
                </c:pt>
                <c:pt idx="30">
                  <c:v>50.370975999999999</c:v>
                </c:pt>
              </c:numCache>
            </c:numRef>
          </c:val>
        </c:ser>
        <c:ser>
          <c:idx val="0"/>
          <c:order val="3"/>
          <c:tx>
            <c:strRef>
              <c:f>'VIP PIRINEOS_Salida'!$S$29</c:f>
              <c:strCache>
                <c:ptCount val="1"/>
                <c:pt idx="0">
                  <c:v>Interruptible offer - Enagas</c:v>
                </c:pt>
              </c:strCache>
            </c:strRef>
          </c:tx>
          <c:spPr>
            <a:solidFill>
              <a:srgbClr val="D2D2D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121"/>
            <c:invertIfNegative val="0"/>
            <c:bubble3D val="0"/>
          </c:dPt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PIRINEOS_Salida'!$J$150:$J$180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PIRINEOS_Salida'!$S$150:$S$180</c:f>
              <c:numCache>
                <c:formatCode>0</c:formatCode>
                <c:ptCount val="31"/>
                <c:pt idx="1">
                  <c:v>200.39128199999999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4546048"/>
        <c:axId val="204547584"/>
      </c:barChart>
      <c:lineChart>
        <c:grouping val="standard"/>
        <c:varyColors val="0"/>
        <c:ser>
          <c:idx val="4"/>
          <c:order val="4"/>
          <c:tx>
            <c:strRef>
              <c:f>'VIP PIRINEOS_Salida'!$T$29</c:f>
              <c:strCache>
                <c:ptCount val="1"/>
                <c:pt idx="0">
                  <c:v>Booked</c:v>
                </c:pt>
              </c:strCache>
            </c:strRef>
          </c:tx>
          <c:spPr>
            <a:ln>
              <a:solidFill>
                <a:srgbClr val="FFB81C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183960566584718E-2"/>
                  <c:y val="-3.6399952704067755E-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rgbClr val="FFB81C"/>
                        </a:solidFill>
                      </a:defRPr>
                    </a:pPr>
                    <a:r>
                      <a:rPr lang="en-US" sz="800" b="1">
                        <a:solidFill>
                          <a:srgbClr val="FFB81C"/>
                        </a:solidFill>
                      </a:rPr>
                      <a:t>39</a:t>
                    </a:r>
                    <a:endParaRPr lang="en-US" b="1">
                      <a:solidFill>
                        <a:srgbClr val="FFB81C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7181017012352014E-2"/>
                  <c:y val="-1.6481177716409542E-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rgbClr val="FFB81C"/>
                        </a:solidFill>
                      </a:defRPr>
                    </a:pPr>
                    <a:r>
                      <a:rPr lang="en-US" sz="800" b="1">
                        <a:solidFill>
                          <a:srgbClr val="FFB81C"/>
                        </a:solidFill>
                      </a:rPr>
                      <a:t>120,5</a:t>
                    </a:r>
                    <a:endParaRPr lang="en-US" b="1">
                      <a:solidFill>
                        <a:srgbClr val="FFB81C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56070206758636E-3"/>
                  <c:y val="-2.3534681941729349E-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rgbClr val="FFB81C"/>
                        </a:solidFill>
                      </a:defRPr>
                    </a:pPr>
                    <a:r>
                      <a:rPr lang="en-US" sz="800" b="1">
                        <a:solidFill>
                          <a:srgbClr val="FFB81C"/>
                        </a:solidFill>
                      </a:rPr>
                      <a:t>7</a:t>
                    </a:r>
                    <a:endParaRPr lang="en-US" b="1">
                      <a:solidFill>
                        <a:srgbClr val="FFB81C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PIRINEOS_Salida'!$J$150:$J$180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PIRINEOS_Salida'!$T$150:$T$180</c:f>
              <c:numCache>
                <c:formatCode>General</c:formatCode>
                <c:ptCount val="31"/>
                <c:pt idx="0">
                  <c:v>39.380159999999997</c:v>
                </c:pt>
                <c:pt idx="1">
                  <c:v>120.53019499999999</c:v>
                </c:pt>
                <c:pt idx="2">
                  <c:v>7.0502820000000002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546048"/>
        <c:axId val="204547584"/>
      </c:lineChart>
      <c:dateAx>
        <c:axId val="20454604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s-ES"/>
          </a:p>
        </c:txPr>
        <c:crossAx val="204547584"/>
        <c:crosses val="autoZero"/>
        <c:auto val="1"/>
        <c:lblOffset val="100"/>
        <c:baseTimeUnit val="days"/>
      </c:dateAx>
      <c:valAx>
        <c:axId val="204547584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es-ES" sz="800"/>
                  <a:t>GWh/d 0 ºC</a:t>
                </a:r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2045460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800"/>
          </a:pPr>
          <a:endParaRPr lang="es-ES"/>
        </a:p>
      </c:txPr>
    </c:legend>
    <c:plotVisOnly val="1"/>
    <c:dispBlanksAs val="zero"/>
    <c:showDLblsOverMax val="0"/>
  </c:chart>
  <c:txPr>
    <a:bodyPr/>
    <a:lstStyle/>
    <a:p>
      <a:pPr>
        <a:defRPr>
          <a:solidFill>
            <a:srgbClr val="63666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'VIP IBERICO_Salida'!$M$26</c:f>
              <c:strCache>
                <c:ptCount val="1"/>
                <c:pt idx="0">
                  <c:v>Offered without OS - Bundled</c:v>
                </c:pt>
              </c:strCache>
            </c:strRef>
          </c:tx>
          <c:spPr>
            <a:solidFill>
              <a:srgbClr val="007AAE"/>
            </a:solidFill>
            <a:ln>
              <a:solidFill>
                <a:srgbClr val="FFFFFF">
                  <a:lumMod val="65000"/>
                </a:srgbClr>
              </a:solidFill>
            </a:ln>
          </c:spPr>
          <c:invertIfNegative val="0"/>
          <c:dLbls>
            <c:dLbl>
              <c:idx val="0"/>
              <c:layout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IBERICO_Salida'!$J$270:$J$300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IBERICO_Salida'!$M$270:$M$300</c:f>
              <c:numCache>
                <c:formatCode>#,##0</c:formatCode>
                <c:ptCount val="31"/>
                <c:pt idx="0">
                  <c:v>36.110731999999999</c:v>
                </c:pt>
                <c:pt idx="1">
                  <c:v>36.110731999999999</c:v>
                </c:pt>
                <c:pt idx="2">
                  <c:v>36.110731999999999</c:v>
                </c:pt>
                <c:pt idx="3">
                  <c:v>36.110731999999999</c:v>
                </c:pt>
                <c:pt idx="4">
                  <c:v>36.110731999999999</c:v>
                </c:pt>
                <c:pt idx="5">
                  <c:v>36.110731999999999</c:v>
                </c:pt>
                <c:pt idx="6">
                  <c:v>36.110731999999999</c:v>
                </c:pt>
                <c:pt idx="7">
                  <c:v>36.110731999999999</c:v>
                </c:pt>
                <c:pt idx="8">
                  <c:v>36.110731999999999</c:v>
                </c:pt>
                <c:pt idx="9">
                  <c:v>36.110731999999999</c:v>
                </c:pt>
                <c:pt idx="10">
                  <c:v>36.110731999999999</c:v>
                </c:pt>
                <c:pt idx="11">
                  <c:v>36.110731999999999</c:v>
                </c:pt>
                <c:pt idx="12">
                  <c:v>36.110731999999999</c:v>
                </c:pt>
                <c:pt idx="13">
                  <c:v>36.110731999999999</c:v>
                </c:pt>
                <c:pt idx="14">
                  <c:v>36.110731999999999</c:v>
                </c:pt>
                <c:pt idx="15">
                  <c:v>36.110731999999999</c:v>
                </c:pt>
                <c:pt idx="16">
                  <c:v>36.110731999999999</c:v>
                </c:pt>
                <c:pt idx="17">
                  <c:v>36.110731999999999</c:v>
                </c:pt>
                <c:pt idx="18">
                  <c:v>36.110731999999999</c:v>
                </c:pt>
                <c:pt idx="19">
                  <c:v>36.110731999999999</c:v>
                </c:pt>
                <c:pt idx="20">
                  <c:v>36.110731999999999</c:v>
                </c:pt>
                <c:pt idx="21">
                  <c:v>36.110731999999999</c:v>
                </c:pt>
                <c:pt idx="22">
                  <c:v>36.110731999999999</c:v>
                </c:pt>
                <c:pt idx="23">
                  <c:v>36.110731999999999</c:v>
                </c:pt>
                <c:pt idx="24">
                  <c:v>36.110731999999999</c:v>
                </c:pt>
                <c:pt idx="25">
                  <c:v>36.110731999999999</c:v>
                </c:pt>
                <c:pt idx="26">
                  <c:v>36.110731999999999</c:v>
                </c:pt>
                <c:pt idx="27">
                  <c:v>36.110731999999999</c:v>
                </c:pt>
                <c:pt idx="28">
                  <c:v>36.110731999999999</c:v>
                </c:pt>
                <c:pt idx="29">
                  <c:v>36.110731999999999</c:v>
                </c:pt>
                <c:pt idx="30">
                  <c:v>36.110731999999999</c:v>
                </c:pt>
              </c:numCache>
            </c:numRef>
          </c:val>
        </c:ser>
        <c:ser>
          <c:idx val="2"/>
          <c:order val="1"/>
          <c:tx>
            <c:strRef>
              <c:f>'VIP IBERICO_Salida'!$N$26</c:f>
              <c:strCache>
                <c:ptCount val="1"/>
                <c:pt idx="0">
                  <c:v>OS offer</c:v>
                </c:pt>
              </c:strCache>
            </c:strRef>
          </c:tx>
          <c:spPr>
            <a:solidFill>
              <a:srgbClr val="92CDDC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rgbClr val="007AAE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IBERICO_Salida'!$J$270:$J$300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IBERICO_Salida'!$N$270:$N$300</c:f>
              <c:numCache>
                <c:formatCode>#,##0</c:formatCode>
                <c:ptCount val="31"/>
                <c:pt idx="0">
                  <c:v>0</c:v>
                </c:pt>
                <c:pt idx="1">
                  <c:v>14.437440000000002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9.2937170000000009</c:v>
                </c:pt>
                <c:pt idx="11">
                  <c:v>9.2937170000000009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7.4107139999999987</c:v>
                </c:pt>
                <c:pt idx="21">
                  <c:v>14.437440000000002</c:v>
                </c:pt>
                <c:pt idx="22">
                  <c:v>10.110708000000002</c:v>
                </c:pt>
                <c:pt idx="23">
                  <c:v>12.331265999999999</c:v>
                </c:pt>
                <c:pt idx="24">
                  <c:v>0</c:v>
                </c:pt>
                <c:pt idx="25">
                  <c:v>14.223164000000004</c:v>
                </c:pt>
                <c:pt idx="26">
                  <c:v>9.4107079999999996</c:v>
                </c:pt>
                <c:pt idx="27">
                  <c:v>9.4107079999999996</c:v>
                </c:pt>
                <c:pt idx="28">
                  <c:v>9.4107079999999996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5751296"/>
        <c:axId val="105752832"/>
      </c:barChart>
      <c:lineChart>
        <c:grouping val="standard"/>
        <c:varyColors val="0"/>
        <c:ser>
          <c:idx val="0"/>
          <c:order val="2"/>
          <c:tx>
            <c:strRef>
              <c:f>'VIP IBERICO_Salida'!$O$26</c:f>
              <c:strCache>
                <c:ptCount val="1"/>
                <c:pt idx="0">
                  <c:v>Booked</c:v>
                </c:pt>
              </c:strCache>
            </c:strRef>
          </c:tx>
          <c:spPr>
            <a:ln>
              <a:solidFill>
                <a:srgbClr val="FFB81C"/>
              </a:solidFill>
            </a:ln>
          </c:spPr>
          <c:marker>
            <c:symbol val="none"/>
          </c:marker>
          <c:cat>
            <c:numRef>
              <c:f>'VIP IBERICO_Salida'!$J$270:$J$300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IBERICO_Salida'!$O$270:$O$300</c:f>
              <c:numCache>
                <c:formatCode>#,##0.00</c:formatCode>
                <c:ptCount val="31"/>
                <c:pt idx="0">
                  <c:v>5.2335E-2</c:v>
                </c:pt>
                <c:pt idx="1">
                  <c:v>4.0304E-2</c:v>
                </c:pt>
                <c:pt idx="2">
                  <c:v>3.9702000000000001E-2</c:v>
                </c:pt>
                <c:pt idx="3">
                  <c:v>4.0785000000000002E-2</c:v>
                </c:pt>
                <c:pt idx="4">
                  <c:v>4.0785000000000002E-2</c:v>
                </c:pt>
                <c:pt idx="5">
                  <c:v>4.0785000000000002E-2</c:v>
                </c:pt>
                <c:pt idx="6">
                  <c:v>4.0785000000000002E-2</c:v>
                </c:pt>
                <c:pt idx="7">
                  <c:v>4.0905999999999998E-2</c:v>
                </c:pt>
                <c:pt idx="8">
                  <c:v>4.0905999999999998E-2</c:v>
                </c:pt>
                <c:pt idx="9">
                  <c:v>4.0905999999999998E-2</c:v>
                </c:pt>
                <c:pt idx="10">
                  <c:v>4.0905999999999998E-2</c:v>
                </c:pt>
                <c:pt idx="11">
                  <c:v>4.0905999999999998E-2</c:v>
                </c:pt>
                <c:pt idx="12">
                  <c:v>4.0905999999999998E-2</c:v>
                </c:pt>
                <c:pt idx="13">
                  <c:v>3.1400999999999998E-2</c:v>
                </c:pt>
                <c:pt idx="14">
                  <c:v>3.3687000000000002E-2</c:v>
                </c:pt>
                <c:pt idx="15">
                  <c:v>3.3687000000000002E-2</c:v>
                </c:pt>
                <c:pt idx="16">
                  <c:v>3.3687000000000002E-2</c:v>
                </c:pt>
                <c:pt idx="17">
                  <c:v>3.3687000000000002E-2</c:v>
                </c:pt>
                <c:pt idx="18">
                  <c:v>3.3687000000000002E-2</c:v>
                </c:pt>
                <c:pt idx="19">
                  <c:v>3.7176000000000001E-2</c:v>
                </c:pt>
                <c:pt idx="20">
                  <c:v>3.7176000000000001E-2</c:v>
                </c:pt>
                <c:pt idx="21">
                  <c:v>3.7176000000000001E-2</c:v>
                </c:pt>
                <c:pt idx="22">
                  <c:v>5.8686000000000002E-2</c:v>
                </c:pt>
                <c:pt idx="23">
                  <c:v>3.7176000000000001E-2</c:v>
                </c:pt>
                <c:pt idx="24">
                  <c:v>3.7176000000000001E-2</c:v>
                </c:pt>
                <c:pt idx="25">
                  <c:v>3.7176000000000001E-2</c:v>
                </c:pt>
                <c:pt idx="26">
                  <c:v>3.1281000000000003E-2</c:v>
                </c:pt>
                <c:pt idx="27">
                  <c:v>3.7296000000000003E-2</c:v>
                </c:pt>
                <c:pt idx="28">
                  <c:v>3.7296000000000003E-2</c:v>
                </c:pt>
                <c:pt idx="29">
                  <c:v>3.7296000000000003E-2</c:v>
                </c:pt>
                <c:pt idx="30">
                  <c:v>3.7296000000000003E-2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751296"/>
        <c:axId val="105752832"/>
      </c:lineChart>
      <c:dateAx>
        <c:axId val="10575129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s-ES"/>
          </a:p>
        </c:txPr>
        <c:crossAx val="105752832"/>
        <c:crosses val="autoZero"/>
        <c:auto val="1"/>
        <c:lblOffset val="100"/>
        <c:baseTimeUnit val="days"/>
      </c:dateAx>
      <c:valAx>
        <c:axId val="105752832"/>
        <c:scaling>
          <c:orientation val="minMax"/>
          <c:max val="53"/>
          <c:min val="0"/>
        </c:scaling>
        <c:delete val="0"/>
        <c:axPos val="l"/>
        <c:majorGridlines>
          <c:spPr>
            <a:ln>
              <a:solidFill>
                <a:srgbClr val="FFFFFF">
                  <a:lumMod val="65000"/>
                  <a:alpha val="5200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es-ES" sz="800"/>
                  <a:t>GWh/d 0 ºC</a:t>
                </a:r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10575129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800"/>
          </a:pPr>
          <a:endParaRPr lang="es-ES"/>
        </a:p>
      </c:txPr>
    </c:legend>
    <c:plotVisOnly val="1"/>
    <c:dispBlanksAs val="zero"/>
    <c:showDLblsOverMax val="0"/>
  </c:chart>
  <c:txPr>
    <a:bodyPr/>
    <a:lstStyle/>
    <a:p>
      <a:pPr>
        <a:defRPr>
          <a:solidFill>
            <a:srgbClr val="63666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E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772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algn="r"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772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algn="r"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fld id="{39C37C66-3E85-4E93-B1FA-9A57F855EA69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69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772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algn="r"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522" y="4723172"/>
            <a:ext cx="4990571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Klicken Sie, um die Formate des Vorlagentextes zu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772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algn="r"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9BD426E-5311-4DE4-B062-B5F88D8CE4CB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0098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5633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10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2710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11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13175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12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37268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13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62114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9117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BE84A35A-9394-4DD9-B3EE-3759B1DCCD17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15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8588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2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617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66857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4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6178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7589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3758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5234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8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48694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9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8565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00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" name="Image 12" descr="C:\Users\8019ZN\AppData\Roaming\Microsoft\Signatures\GRTgaz_fichiers\lOGO_GRTGAZ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76" y="1124744"/>
            <a:ext cx="1512168" cy="9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63" y="1411160"/>
            <a:ext cx="2277551" cy="46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53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757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739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862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Imagen 9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45524"/>
            <a:ext cx="2195830" cy="4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4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39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82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73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88" y="1471312"/>
            <a:ext cx="2701552" cy="5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30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05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2" descr="C:\Users\8019ZN\AppData\Roaming\Microsoft\Signatures\GRTgaz_fichiers\lOGO_GRTGAZ.png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96365"/>
            <a:ext cx="1095800" cy="664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35337"/>
            <a:ext cx="1790595" cy="365728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5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7329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3" r:id="rId1"/>
    <p:sldLayoutId id="2147483894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17" y="6263576"/>
            <a:ext cx="1679215" cy="3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177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28" y="6260591"/>
            <a:ext cx="1790595" cy="36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97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66578" y="5334000"/>
            <a:ext cx="4992688" cy="990600"/>
          </a:xfrm>
        </p:spPr>
        <p:txBody>
          <a:bodyPr/>
          <a:lstStyle/>
          <a:p>
            <a:pPr algn="ctr"/>
            <a:r>
              <a:rPr lang="en-US" sz="2000" dirty="0" smtClean="0"/>
              <a:t>46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SG meeting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9</a:t>
            </a:r>
            <a:r>
              <a:rPr lang="en-US" sz="2000" baseline="30000" dirty="0" smtClean="0">
                <a:solidFill>
                  <a:schemeClr val="tx2"/>
                </a:solidFill>
              </a:rPr>
              <a:t>th</a:t>
            </a:r>
            <a:r>
              <a:rPr lang="en-US" sz="2000" dirty="0" smtClean="0">
                <a:solidFill>
                  <a:schemeClr val="tx2"/>
                </a:solidFill>
              </a:rPr>
              <a:t> Abril 2018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13420" y="2852936"/>
            <a:ext cx="871296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GB" sz="3200" dirty="0" err="1" smtClean="0"/>
              <a:t>Enagás</a:t>
            </a:r>
            <a:r>
              <a:rPr lang="en-GB" sz="3200" dirty="0" smtClean="0"/>
              <a:t>, </a:t>
            </a:r>
            <a:r>
              <a:rPr lang="en-GB" sz="3200" dirty="0" err="1" smtClean="0"/>
              <a:t>GRTgaz</a:t>
            </a:r>
            <a:r>
              <a:rPr lang="en-GB" sz="3200" dirty="0" smtClean="0"/>
              <a:t>, </a:t>
            </a:r>
            <a:r>
              <a:rPr lang="en-GB" sz="3200" dirty="0" err="1" smtClean="0"/>
              <a:t>Reganosa</a:t>
            </a:r>
            <a:r>
              <a:rPr lang="en-GB" sz="3200" dirty="0" smtClean="0"/>
              <a:t>, REN and </a:t>
            </a:r>
            <a:r>
              <a:rPr lang="en-GB" sz="3200" dirty="0" err="1" smtClean="0"/>
              <a:t>Teréga</a:t>
            </a:r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spect="1" noChangeArrowheads="1"/>
          </p:cNvSpPr>
          <p:nvPr/>
        </p:nvSpPr>
        <p:spPr bwMode="auto">
          <a:xfrm>
            <a:off x="-3673102" y="7605464"/>
            <a:ext cx="8281292" cy="1368152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457200" indent="-4572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en-US" sz="1800" b="0" dirty="0" smtClean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800" dirty="0" err="1" smtClean="0"/>
              <a:t>Additional</a:t>
            </a:r>
            <a:r>
              <a:rPr lang="fr-FR" sz="1800" dirty="0" smtClean="0"/>
              <a:t> </a:t>
            </a:r>
            <a:r>
              <a:rPr lang="fr-FR" sz="1800" dirty="0" err="1" smtClean="0"/>
              <a:t>capacity</a:t>
            </a:r>
            <a:r>
              <a:rPr lang="fr-FR" sz="1800" dirty="0" smtClean="0"/>
              <a:t> </a:t>
            </a:r>
            <a:r>
              <a:rPr lang="fr-FR" sz="1800" dirty="0" err="1" smtClean="0"/>
              <a:t>proposed</a:t>
            </a:r>
            <a:r>
              <a:rPr lang="fr-FR" sz="1800" dirty="0" smtClean="0"/>
              <a:t> on PRISMA but not </a:t>
            </a:r>
            <a:r>
              <a:rPr lang="fr-FR" sz="1800" dirty="0" err="1" smtClean="0"/>
              <a:t>subscribed</a:t>
            </a:r>
            <a:endParaRPr lang="fr-FR" sz="1800" dirty="0" smtClean="0"/>
          </a:p>
          <a:p>
            <a:pPr marL="400050" lvl="2" indent="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endParaRPr lang="en-US" sz="1800" b="0" dirty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rgbClr val="9CB700"/>
              </a:buClr>
              <a:buSzPct val="150000"/>
              <a:buFont typeface="Wingdings" panose="05000000000000000000" pitchFamily="2" charset="2"/>
              <a:buChar char="ü"/>
            </a:pPr>
            <a:endParaRPr lang="en-US" sz="1800" b="0" dirty="0" smtClean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23528" y="327571"/>
            <a:ext cx="8543925" cy="365125"/>
          </a:xfrm>
        </p:spPr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/>
              <a:t>6</a:t>
            </a:r>
            <a:r>
              <a:rPr lang="en-US" sz="2400" dirty="0" smtClean="0"/>
              <a:t>.1 </a:t>
            </a:r>
            <a:r>
              <a:rPr lang="en-US" sz="2400" dirty="0" smtClean="0">
                <a:solidFill>
                  <a:srgbClr val="2A4677"/>
                </a:solidFill>
              </a:rPr>
              <a:t>Follow-up </a:t>
            </a:r>
            <a:r>
              <a:rPr lang="en-US" sz="2400" dirty="0">
                <a:solidFill>
                  <a:srgbClr val="2A4677"/>
                </a:solidFill>
              </a:rPr>
              <a:t>on the OSBB functioning: </a:t>
            </a:r>
            <a:r>
              <a:rPr lang="en-US" sz="2400" dirty="0">
                <a:solidFill>
                  <a:srgbClr val="C29903"/>
                </a:solidFill>
              </a:rPr>
              <a:t>OS in March 2018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755576" y="980728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000" dirty="0" smtClean="0">
                <a:solidFill>
                  <a:srgbClr val="C29903"/>
                </a:solidFill>
              </a:rPr>
              <a:t>VIP PIRINEOS: FR - ES</a:t>
            </a:r>
          </a:p>
        </p:txBody>
      </p:sp>
      <p:grpSp>
        <p:nvGrpSpPr>
          <p:cNvPr id="46" name="45 Grupo"/>
          <p:cNvGrpSpPr/>
          <p:nvPr/>
        </p:nvGrpSpPr>
        <p:grpSpPr>
          <a:xfrm>
            <a:off x="2965876" y="1380838"/>
            <a:ext cx="3578146" cy="680010"/>
            <a:chOff x="2965876" y="1380838"/>
            <a:chExt cx="3578146" cy="680010"/>
          </a:xfrm>
        </p:grpSpPr>
        <p:grpSp>
          <p:nvGrpSpPr>
            <p:cNvPr id="45" name="44 Grupo"/>
            <p:cNvGrpSpPr/>
            <p:nvPr/>
          </p:nvGrpSpPr>
          <p:grpSpPr>
            <a:xfrm>
              <a:off x="2987824" y="1380838"/>
              <a:ext cx="3556198" cy="680010"/>
              <a:chOff x="2987824" y="1380838"/>
              <a:chExt cx="3556198" cy="680010"/>
            </a:xfrm>
          </p:grpSpPr>
          <p:grpSp>
            <p:nvGrpSpPr>
              <p:cNvPr id="44" name="43 Grupo"/>
              <p:cNvGrpSpPr/>
              <p:nvPr/>
            </p:nvGrpSpPr>
            <p:grpSpPr>
              <a:xfrm>
                <a:off x="3059832" y="1380838"/>
                <a:ext cx="3484190" cy="680010"/>
                <a:chOff x="899592" y="1380838"/>
                <a:chExt cx="3484190" cy="680010"/>
              </a:xfrm>
            </p:grpSpPr>
            <p:grpSp>
              <p:nvGrpSpPr>
                <p:cNvPr id="40" name="39 Grupo"/>
                <p:cNvGrpSpPr/>
                <p:nvPr/>
              </p:nvGrpSpPr>
              <p:grpSpPr>
                <a:xfrm>
                  <a:off x="899592" y="1380838"/>
                  <a:ext cx="3484190" cy="369332"/>
                  <a:chOff x="899592" y="1380838"/>
                  <a:chExt cx="3484190" cy="369332"/>
                </a:xfrm>
              </p:grpSpPr>
              <p:sp>
                <p:nvSpPr>
                  <p:cNvPr id="38" name="37 Rectángulo"/>
                  <p:cNvSpPr/>
                  <p:nvPr/>
                </p:nvSpPr>
                <p:spPr>
                  <a:xfrm>
                    <a:off x="899592" y="1380838"/>
                    <a:ext cx="936103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600"/>
                      </a:spcBef>
                      <a:spcAft>
                        <a:spcPts val="0"/>
                      </a:spcAft>
                      <a:buClr>
                        <a:schemeClr val="tx2"/>
                      </a:buClr>
                    </a:pPr>
                    <a:r>
                      <a:rPr lang="en-US" sz="1800" dirty="0" smtClean="0">
                        <a:solidFill>
                          <a:srgbClr val="007AAE"/>
                        </a:solidFill>
                      </a:rPr>
                      <a:t>17</a:t>
                    </a:r>
                    <a:r>
                      <a:rPr lang="en-US" sz="900" dirty="0" smtClean="0">
                        <a:solidFill>
                          <a:srgbClr val="007AAE"/>
                        </a:solidFill>
                      </a:rPr>
                      <a:t> </a:t>
                    </a:r>
                    <a:r>
                      <a:rPr lang="en-US" sz="900" dirty="0" err="1" smtClean="0">
                        <a:solidFill>
                          <a:srgbClr val="007AAE"/>
                        </a:solidFill>
                      </a:rPr>
                      <a:t>GWh</a:t>
                    </a:r>
                    <a:r>
                      <a:rPr lang="en-US" sz="900" dirty="0" smtClean="0">
                        <a:solidFill>
                          <a:srgbClr val="007AAE"/>
                        </a:solidFill>
                      </a:rPr>
                      <a:t>/d</a:t>
                    </a:r>
                    <a:endParaRPr lang="en-US" sz="1600" b="0" dirty="0" smtClean="0">
                      <a:solidFill>
                        <a:srgbClr val="007AAE"/>
                      </a:solidFill>
                    </a:endParaRPr>
                  </a:p>
                </p:txBody>
              </p:sp>
              <p:sp>
                <p:nvSpPr>
                  <p:cNvPr id="39" name="38 Rectángulo"/>
                  <p:cNvSpPr/>
                  <p:nvPr/>
                </p:nvSpPr>
                <p:spPr>
                  <a:xfrm>
                    <a:off x="1763687" y="1427004"/>
                    <a:ext cx="2620095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ts val="600"/>
                      </a:spcBef>
                      <a:spcAft>
                        <a:spcPts val="0"/>
                      </a:spcAft>
                      <a:buClr>
                        <a:schemeClr val="tx2"/>
                      </a:buClr>
                    </a:pPr>
                    <a:r>
                      <a:rPr lang="en-US" sz="1200" b="0" dirty="0" smtClean="0">
                        <a:solidFill>
                          <a:srgbClr val="007AAE"/>
                        </a:solidFill>
                      </a:rPr>
                      <a:t>Bundled offer – without OS</a:t>
                    </a:r>
                    <a:endParaRPr lang="en-US" sz="1100" b="0" dirty="0" smtClean="0">
                      <a:solidFill>
                        <a:srgbClr val="007AAE"/>
                      </a:solidFill>
                    </a:endParaRPr>
                  </a:p>
                </p:txBody>
              </p:sp>
            </p:grpSp>
            <p:grpSp>
              <p:nvGrpSpPr>
                <p:cNvPr id="41" name="40 Grupo"/>
                <p:cNvGrpSpPr/>
                <p:nvPr/>
              </p:nvGrpSpPr>
              <p:grpSpPr>
                <a:xfrm>
                  <a:off x="899592" y="1691516"/>
                  <a:ext cx="3484190" cy="369332"/>
                  <a:chOff x="899592" y="1380838"/>
                  <a:chExt cx="3484190" cy="369332"/>
                </a:xfrm>
              </p:grpSpPr>
              <p:sp>
                <p:nvSpPr>
                  <p:cNvPr id="42" name="41 Rectángulo"/>
                  <p:cNvSpPr/>
                  <p:nvPr/>
                </p:nvSpPr>
                <p:spPr>
                  <a:xfrm>
                    <a:off x="899592" y="1380838"/>
                    <a:ext cx="936103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600"/>
                      </a:spcBef>
                      <a:spcAft>
                        <a:spcPts val="0"/>
                      </a:spcAft>
                      <a:buClr>
                        <a:schemeClr val="tx2"/>
                      </a:buClr>
                    </a:pPr>
                    <a:r>
                      <a:rPr lang="en-US" sz="1800" dirty="0" smtClean="0">
                        <a:solidFill>
                          <a:srgbClr val="63666A"/>
                        </a:solidFill>
                      </a:rPr>
                      <a:t>50</a:t>
                    </a:r>
                    <a:r>
                      <a:rPr lang="en-US" sz="900" dirty="0" smtClean="0">
                        <a:solidFill>
                          <a:srgbClr val="63666A"/>
                        </a:solidFill>
                      </a:rPr>
                      <a:t> </a:t>
                    </a:r>
                    <a:r>
                      <a:rPr lang="en-US" sz="900" dirty="0" err="1" smtClean="0">
                        <a:solidFill>
                          <a:srgbClr val="63666A"/>
                        </a:solidFill>
                      </a:rPr>
                      <a:t>GWh</a:t>
                    </a:r>
                    <a:r>
                      <a:rPr lang="en-US" sz="900" dirty="0" smtClean="0">
                        <a:solidFill>
                          <a:srgbClr val="63666A"/>
                        </a:solidFill>
                      </a:rPr>
                      <a:t>/d</a:t>
                    </a:r>
                    <a:endParaRPr lang="en-US" sz="1600" b="0" dirty="0" smtClean="0">
                      <a:solidFill>
                        <a:srgbClr val="63666A"/>
                      </a:solidFill>
                    </a:endParaRPr>
                  </a:p>
                </p:txBody>
              </p:sp>
              <p:sp>
                <p:nvSpPr>
                  <p:cNvPr id="43" name="42 Rectángulo"/>
                  <p:cNvSpPr/>
                  <p:nvPr/>
                </p:nvSpPr>
                <p:spPr>
                  <a:xfrm>
                    <a:off x="1763687" y="1427004"/>
                    <a:ext cx="2620095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ts val="600"/>
                      </a:spcBef>
                      <a:spcAft>
                        <a:spcPts val="0"/>
                      </a:spcAft>
                      <a:buClr>
                        <a:schemeClr val="tx2"/>
                      </a:buClr>
                    </a:pPr>
                    <a:r>
                      <a:rPr lang="en-US" sz="1200" b="0" dirty="0" smtClean="0">
                        <a:solidFill>
                          <a:srgbClr val="63666A"/>
                        </a:solidFill>
                      </a:rPr>
                      <a:t>Unbundled offer – Enagas</a:t>
                    </a:r>
                    <a:endParaRPr lang="en-US" sz="1100" b="0" dirty="0" smtClean="0">
                      <a:solidFill>
                        <a:srgbClr val="63666A"/>
                      </a:solidFill>
                    </a:endParaRPr>
                  </a:p>
                </p:txBody>
              </p:sp>
            </p:grpSp>
          </p:grp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7824" y="1455379"/>
                <a:ext cx="205504" cy="207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876" y="1777601"/>
              <a:ext cx="237972" cy="178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" name="48 Grupo"/>
          <p:cNvGrpSpPr/>
          <p:nvPr/>
        </p:nvGrpSpPr>
        <p:grpSpPr>
          <a:xfrm>
            <a:off x="1691680" y="5445224"/>
            <a:ext cx="5979306" cy="661720"/>
            <a:chOff x="1691680" y="5445224"/>
            <a:chExt cx="5979306" cy="661720"/>
          </a:xfrm>
        </p:grpSpPr>
        <p:sp>
          <p:nvSpPr>
            <p:cNvPr id="47" name="46 Rectángulo redondeado"/>
            <p:cNvSpPr/>
            <p:nvPr/>
          </p:nvSpPr>
          <p:spPr bwMode="auto">
            <a:xfrm>
              <a:off x="2090364" y="5445224"/>
              <a:ext cx="5364598" cy="661720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s-E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2054362" y="5445224"/>
              <a:ext cx="5616624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600" dirty="0" smtClean="0">
                  <a:solidFill>
                    <a:srgbClr val="FFC000"/>
                  </a:solidFill>
                </a:rPr>
                <a:t>8</a:t>
              </a:r>
              <a:r>
                <a:rPr lang="en-US" sz="1600" baseline="30000" dirty="0" smtClean="0">
                  <a:solidFill>
                    <a:srgbClr val="FFC000"/>
                  </a:solidFill>
                </a:rPr>
                <a:t>th</a:t>
              </a:r>
              <a:r>
                <a:rPr lang="en-US" sz="1600" dirty="0" smtClean="0">
                  <a:solidFill>
                    <a:srgbClr val="FFC000"/>
                  </a:solidFill>
                </a:rPr>
                <a:t> and 9</a:t>
              </a:r>
              <a:r>
                <a:rPr lang="en-US" sz="1600" baseline="30000" dirty="0" smtClean="0">
                  <a:solidFill>
                    <a:srgbClr val="FFC000"/>
                  </a:solidFill>
                </a:rPr>
                <a:t>th</a:t>
              </a:r>
              <a:r>
                <a:rPr lang="en-US" sz="1600" dirty="0" smtClean="0">
                  <a:solidFill>
                    <a:srgbClr val="FFC000"/>
                  </a:solidFill>
                </a:rPr>
                <a:t> March: </a:t>
              </a:r>
              <a:r>
                <a:rPr lang="en-US" sz="1600" b="0" dirty="0" smtClean="0">
                  <a:solidFill>
                    <a:srgbClr val="FFC000"/>
                  </a:solidFill>
                </a:rPr>
                <a:t>3 and 12,5 </a:t>
              </a:r>
              <a:r>
                <a:rPr lang="en-US" sz="1600" b="0" dirty="0" err="1" smtClean="0">
                  <a:solidFill>
                    <a:srgbClr val="FFC000"/>
                  </a:solidFill>
                </a:rPr>
                <a:t>GWh</a:t>
              </a:r>
              <a:r>
                <a:rPr lang="en-US" sz="1600" b="0" dirty="0" smtClean="0">
                  <a:solidFill>
                    <a:srgbClr val="FFC000"/>
                  </a:solidFill>
                </a:rPr>
                <a:t>/d booked - Bundled</a:t>
              </a:r>
            </a:p>
            <a:p>
              <a:pPr algn="just"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600" dirty="0" smtClean="0">
                  <a:solidFill>
                    <a:srgbClr val="92CDDC"/>
                  </a:solidFill>
                </a:rPr>
                <a:t>Allocation of OS capacity: </a:t>
              </a:r>
              <a:r>
                <a:rPr lang="en-US" sz="1600" b="0" dirty="0" smtClean="0">
                  <a:solidFill>
                    <a:srgbClr val="92CDDC"/>
                  </a:solidFill>
                </a:rPr>
                <a:t>No.</a:t>
              </a:r>
            </a:p>
          </p:txBody>
        </p:sp>
        <p:pic>
          <p:nvPicPr>
            <p:cNvPr id="1028" name="Picture 4" descr="J:\00000-Iconos presentaciones\Iconos en dos colores_Versión principal_JPG y PNG\Iconos en dos colores y fondo transparente_ PNG\Objetivo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5589240"/>
              <a:ext cx="437335" cy="437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53 Rectángulo"/>
          <p:cNvSpPr/>
          <p:nvPr/>
        </p:nvSpPr>
        <p:spPr>
          <a:xfrm>
            <a:off x="5868144" y="1565503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200" b="0" dirty="0" smtClean="0">
                <a:solidFill>
                  <a:srgbClr val="2A4677"/>
                </a:solidFill>
              </a:rPr>
              <a:t>Daily auctions</a:t>
            </a:r>
            <a:endParaRPr lang="en-US" sz="1100" b="0" dirty="0" smtClean="0">
              <a:solidFill>
                <a:srgbClr val="2A4677"/>
              </a:solidFill>
            </a:endParaRPr>
          </a:p>
        </p:txBody>
      </p:sp>
      <p:cxnSp>
        <p:nvCxnSpPr>
          <p:cNvPr id="55" name="54 Conector recto"/>
          <p:cNvCxnSpPr/>
          <p:nvPr/>
        </p:nvCxnSpPr>
        <p:spPr bwMode="auto">
          <a:xfrm>
            <a:off x="5868144" y="1423961"/>
            <a:ext cx="1" cy="540000"/>
          </a:xfrm>
          <a:prstGeom prst="line">
            <a:avLst/>
          </a:prstGeom>
          <a:noFill/>
          <a:ln w="12700" cap="flat" cmpd="sng" algn="ctr">
            <a:solidFill>
              <a:srgbClr val="2A4677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50 Grupo"/>
          <p:cNvGrpSpPr/>
          <p:nvPr/>
        </p:nvGrpSpPr>
        <p:grpSpPr>
          <a:xfrm>
            <a:off x="888559" y="2014681"/>
            <a:ext cx="7439262" cy="3219358"/>
            <a:chOff x="888559" y="2014681"/>
            <a:chExt cx="7439262" cy="3219358"/>
          </a:xfrm>
        </p:grpSpPr>
        <p:graphicFrame>
          <p:nvGraphicFramePr>
            <p:cNvPr id="53" name="6 Gráfico"/>
            <p:cNvGraphicFramePr>
              <a:graphicFrameLocks/>
            </p:cNvGraphicFramePr>
            <p:nvPr>
              <p:extLst/>
            </p:nvPr>
          </p:nvGraphicFramePr>
          <p:xfrm>
            <a:off x="888559" y="2014681"/>
            <a:ext cx="7439262" cy="32193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7" name="56 Rectángulo"/>
            <p:cNvSpPr/>
            <p:nvPr/>
          </p:nvSpPr>
          <p:spPr>
            <a:xfrm>
              <a:off x="6187773" y="3717032"/>
              <a:ext cx="28803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000" dirty="0" smtClean="0">
                  <a:solidFill>
                    <a:srgbClr val="007AA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en-US" sz="900" b="0" dirty="0" smtClean="0">
                <a:solidFill>
                  <a:srgbClr val="007A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7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3528" y="327571"/>
            <a:ext cx="8543925" cy="365125"/>
          </a:xfrm>
        </p:spPr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/>
              <a:t>6</a:t>
            </a:r>
            <a:r>
              <a:rPr lang="en-US" sz="2400" dirty="0" smtClean="0"/>
              <a:t>.1 </a:t>
            </a:r>
            <a:r>
              <a:rPr lang="en-US" sz="2400" dirty="0" smtClean="0">
                <a:solidFill>
                  <a:srgbClr val="2A4677"/>
                </a:solidFill>
              </a:rPr>
              <a:t>Follow-up </a:t>
            </a:r>
            <a:r>
              <a:rPr lang="en-US" sz="2400" dirty="0">
                <a:solidFill>
                  <a:srgbClr val="2A4677"/>
                </a:solidFill>
              </a:rPr>
              <a:t>on the OSBB functioning: OS in March 2018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55576" y="836712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000" dirty="0" smtClean="0">
                <a:solidFill>
                  <a:srgbClr val="C29903"/>
                </a:solidFill>
              </a:rPr>
              <a:t>VIP PIRINEOS: ES - FR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2833911" y="1124744"/>
            <a:ext cx="3668823" cy="983540"/>
            <a:chOff x="2833911" y="1268760"/>
            <a:chExt cx="3668823" cy="983540"/>
          </a:xfrm>
        </p:grpSpPr>
        <p:grpSp>
          <p:nvGrpSpPr>
            <p:cNvPr id="3" name="2 Grupo"/>
            <p:cNvGrpSpPr/>
            <p:nvPr/>
          </p:nvGrpSpPr>
          <p:grpSpPr>
            <a:xfrm>
              <a:off x="2885048" y="1268760"/>
              <a:ext cx="3617686" cy="983540"/>
              <a:chOff x="2926336" y="1374632"/>
              <a:chExt cx="3617686" cy="983540"/>
            </a:xfrm>
          </p:grpSpPr>
          <p:grpSp>
            <p:nvGrpSpPr>
              <p:cNvPr id="8" name="7 Grupo"/>
              <p:cNvGrpSpPr/>
              <p:nvPr/>
            </p:nvGrpSpPr>
            <p:grpSpPr>
              <a:xfrm>
                <a:off x="2926336" y="1374632"/>
                <a:ext cx="3617686" cy="686216"/>
                <a:chOff x="2926336" y="1374632"/>
                <a:chExt cx="3617686" cy="686216"/>
              </a:xfrm>
            </p:grpSpPr>
            <p:grpSp>
              <p:nvGrpSpPr>
                <p:cNvPr id="10" name="9 Grupo"/>
                <p:cNvGrpSpPr/>
                <p:nvPr/>
              </p:nvGrpSpPr>
              <p:grpSpPr>
                <a:xfrm>
                  <a:off x="3034018" y="1374632"/>
                  <a:ext cx="3510004" cy="686216"/>
                  <a:chOff x="873778" y="1374632"/>
                  <a:chExt cx="3510004" cy="686216"/>
                </a:xfrm>
              </p:grpSpPr>
              <p:grpSp>
                <p:nvGrpSpPr>
                  <p:cNvPr id="12" name="11 Grupo"/>
                  <p:cNvGrpSpPr/>
                  <p:nvPr/>
                </p:nvGrpSpPr>
                <p:grpSpPr>
                  <a:xfrm>
                    <a:off x="873778" y="1374632"/>
                    <a:ext cx="3510004" cy="369332"/>
                    <a:chOff x="873778" y="1374632"/>
                    <a:chExt cx="3510004" cy="369332"/>
                  </a:xfrm>
                </p:grpSpPr>
                <p:sp>
                  <p:nvSpPr>
                    <p:cNvPr id="16" name="15 Rectángulo"/>
                    <p:cNvSpPr/>
                    <p:nvPr/>
                  </p:nvSpPr>
                  <p:spPr>
                    <a:xfrm>
                      <a:off x="873778" y="1374632"/>
                      <a:ext cx="936103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</a:pPr>
                      <a:r>
                        <a:rPr lang="en-US" sz="1800" dirty="0" smtClean="0">
                          <a:solidFill>
                            <a:srgbClr val="007AAE"/>
                          </a:solidFill>
                        </a:rPr>
                        <a:t>48</a:t>
                      </a:r>
                      <a:r>
                        <a:rPr lang="en-US" sz="900" dirty="0" smtClean="0">
                          <a:solidFill>
                            <a:srgbClr val="007AAE"/>
                          </a:solidFill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7AAE"/>
                          </a:solidFill>
                        </a:rPr>
                        <a:t>GWh</a:t>
                      </a:r>
                      <a:r>
                        <a:rPr lang="en-US" sz="900" dirty="0" smtClean="0">
                          <a:solidFill>
                            <a:srgbClr val="007AAE"/>
                          </a:solidFill>
                        </a:rPr>
                        <a:t>/d</a:t>
                      </a:r>
                      <a:endParaRPr lang="en-US" sz="1600" b="0" dirty="0" smtClean="0">
                        <a:solidFill>
                          <a:srgbClr val="007AAE"/>
                        </a:solidFill>
                      </a:endParaRPr>
                    </a:p>
                  </p:txBody>
                </p:sp>
                <p:sp>
                  <p:nvSpPr>
                    <p:cNvPr id="17" name="16 Rectángulo"/>
                    <p:cNvSpPr/>
                    <p:nvPr/>
                  </p:nvSpPr>
                  <p:spPr>
                    <a:xfrm>
                      <a:off x="1763687" y="1427004"/>
                      <a:ext cx="2620095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</a:pPr>
                      <a:r>
                        <a:rPr lang="en-US" sz="1200" b="0" dirty="0" smtClean="0">
                          <a:solidFill>
                            <a:srgbClr val="007AAE"/>
                          </a:solidFill>
                        </a:rPr>
                        <a:t>Bundled offer – without OS</a:t>
                      </a:r>
                      <a:endParaRPr lang="en-US" sz="1100" b="0" dirty="0" smtClean="0">
                        <a:solidFill>
                          <a:srgbClr val="007AAE"/>
                        </a:solidFill>
                      </a:endParaRPr>
                    </a:p>
                  </p:txBody>
                </p:sp>
              </p:grpSp>
              <p:grpSp>
                <p:nvGrpSpPr>
                  <p:cNvPr id="13" name="12 Grupo"/>
                  <p:cNvGrpSpPr/>
                  <p:nvPr/>
                </p:nvGrpSpPr>
                <p:grpSpPr>
                  <a:xfrm>
                    <a:off x="899592" y="1691516"/>
                    <a:ext cx="3484190" cy="369332"/>
                    <a:chOff x="899592" y="1380838"/>
                    <a:chExt cx="3484190" cy="369332"/>
                  </a:xfrm>
                </p:grpSpPr>
                <p:sp>
                  <p:nvSpPr>
                    <p:cNvPr id="14" name="13 Rectángulo"/>
                    <p:cNvSpPr/>
                    <p:nvPr/>
                  </p:nvSpPr>
                  <p:spPr>
                    <a:xfrm>
                      <a:off x="899592" y="1380838"/>
                      <a:ext cx="936103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</a:pPr>
                      <a:r>
                        <a:rPr lang="en-US" sz="1800" dirty="0" smtClean="0">
                          <a:solidFill>
                            <a:srgbClr val="63666A"/>
                          </a:solidFill>
                        </a:rPr>
                        <a:t>50</a:t>
                      </a:r>
                      <a:r>
                        <a:rPr lang="en-US" sz="900" dirty="0" smtClean="0">
                          <a:solidFill>
                            <a:srgbClr val="63666A"/>
                          </a:solidFill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63666A"/>
                          </a:solidFill>
                        </a:rPr>
                        <a:t>GWh</a:t>
                      </a:r>
                      <a:r>
                        <a:rPr lang="en-US" sz="900" dirty="0" smtClean="0">
                          <a:solidFill>
                            <a:srgbClr val="63666A"/>
                          </a:solidFill>
                        </a:rPr>
                        <a:t>/d</a:t>
                      </a:r>
                      <a:endParaRPr lang="en-US" sz="1600" b="0" dirty="0" smtClean="0">
                        <a:solidFill>
                          <a:srgbClr val="63666A"/>
                        </a:solidFill>
                      </a:endParaRPr>
                    </a:p>
                  </p:txBody>
                </p:sp>
                <p:sp>
                  <p:nvSpPr>
                    <p:cNvPr id="15" name="14 Rectángulo"/>
                    <p:cNvSpPr/>
                    <p:nvPr/>
                  </p:nvSpPr>
                  <p:spPr>
                    <a:xfrm>
                      <a:off x="1763687" y="1427004"/>
                      <a:ext cx="2620095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</a:pPr>
                      <a:r>
                        <a:rPr lang="en-US" sz="1200" b="0" dirty="0" smtClean="0">
                          <a:solidFill>
                            <a:srgbClr val="63666A"/>
                          </a:solidFill>
                        </a:rPr>
                        <a:t>Unbundled offer – Enagas</a:t>
                      </a:r>
                      <a:endParaRPr lang="en-US" sz="1100" b="0" dirty="0" smtClean="0">
                        <a:solidFill>
                          <a:srgbClr val="63666A"/>
                        </a:solidFill>
                      </a:endParaRPr>
                    </a:p>
                  </p:txBody>
                </p:sp>
              </p:grpSp>
            </p:grpSp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6336" y="1455379"/>
                  <a:ext cx="205504" cy="2078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1" name="20 Rectángulo"/>
              <p:cNvSpPr/>
              <p:nvPr/>
            </p:nvSpPr>
            <p:spPr>
              <a:xfrm>
                <a:off x="2987824" y="1988840"/>
                <a:ext cx="12245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800" dirty="0" smtClean="0">
                    <a:solidFill>
                      <a:srgbClr val="92CDDC"/>
                    </a:solidFill>
                  </a:rPr>
                  <a:t>22,5</a:t>
                </a:r>
                <a:r>
                  <a:rPr lang="en-US" sz="900" dirty="0" smtClean="0">
                    <a:solidFill>
                      <a:srgbClr val="92CDDC"/>
                    </a:solidFill>
                  </a:rPr>
                  <a:t> </a:t>
                </a:r>
                <a:r>
                  <a:rPr lang="en-US" sz="900" dirty="0" err="1" smtClean="0">
                    <a:solidFill>
                      <a:srgbClr val="92CDDC"/>
                    </a:solidFill>
                  </a:rPr>
                  <a:t>GWh</a:t>
                </a:r>
                <a:r>
                  <a:rPr lang="en-US" sz="900" dirty="0" smtClean="0">
                    <a:solidFill>
                      <a:srgbClr val="92CDDC"/>
                    </a:solidFill>
                  </a:rPr>
                  <a:t>/d</a:t>
                </a:r>
                <a:endParaRPr lang="en-US" sz="1600" b="0" dirty="0" smtClean="0">
                  <a:solidFill>
                    <a:srgbClr val="92CDDC"/>
                  </a:solidFill>
                </a:endParaRPr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4076327" y="2035006"/>
                <a:ext cx="186382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200" b="0" dirty="0" smtClean="0">
                    <a:solidFill>
                      <a:srgbClr val="92CDDC"/>
                    </a:solidFill>
                  </a:rPr>
                  <a:t>OS offer</a:t>
                </a:r>
                <a:endParaRPr lang="en-US" sz="1100" b="0" dirty="0" smtClean="0">
                  <a:solidFill>
                    <a:srgbClr val="92CDDC"/>
                  </a:solidFill>
                </a:endParaRPr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336" y="1777601"/>
                <a:ext cx="237972" cy="178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52" name="Picture 4" descr="J:\00000-Iconos presentaciones\Iconos en dos colores_Versión principal_JPG y PNG\Iconos en dos colores y fondo transparente_ PNG\Eficienci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911" y="1879837"/>
              <a:ext cx="340246" cy="340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30 Grupo"/>
          <p:cNvGrpSpPr/>
          <p:nvPr/>
        </p:nvGrpSpPr>
        <p:grpSpPr>
          <a:xfrm>
            <a:off x="1547664" y="5419553"/>
            <a:ext cx="5969658" cy="661720"/>
            <a:chOff x="678354" y="5445224"/>
            <a:chExt cx="5969658" cy="661720"/>
          </a:xfrm>
        </p:grpSpPr>
        <p:grpSp>
          <p:nvGrpSpPr>
            <p:cNvPr id="26" name="25 Grupo"/>
            <p:cNvGrpSpPr/>
            <p:nvPr/>
          </p:nvGrpSpPr>
          <p:grpSpPr>
            <a:xfrm>
              <a:off x="678354" y="5445224"/>
              <a:ext cx="5969658" cy="661720"/>
              <a:chOff x="1614857" y="5445224"/>
              <a:chExt cx="6893143" cy="661720"/>
            </a:xfrm>
          </p:grpSpPr>
          <p:sp>
            <p:nvSpPr>
              <p:cNvPr id="27" name="26 Rectángulo redondeado"/>
              <p:cNvSpPr/>
              <p:nvPr/>
            </p:nvSpPr>
            <p:spPr bwMode="auto">
              <a:xfrm>
                <a:off x="2090364" y="5445224"/>
                <a:ext cx="5932862" cy="661720"/>
              </a:xfrm>
              <a:prstGeom prst="roundRect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3655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s-ES" sz="2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27 Rectángulo"/>
              <p:cNvSpPr/>
              <p:nvPr/>
            </p:nvSpPr>
            <p:spPr>
              <a:xfrm>
                <a:off x="2096646" y="5445224"/>
                <a:ext cx="6411354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600" dirty="0" smtClean="0">
                    <a:solidFill>
                      <a:srgbClr val="FFC000"/>
                    </a:solidFill>
                  </a:rPr>
                  <a:t>1</a:t>
                </a:r>
                <a:r>
                  <a:rPr lang="en-US" sz="1600" baseline="30000" dirty="0" smtClean="0">
                    <a:solidFill>
                      <a:srgbClr val="FFC000"/>
                    </a:solidFill>
                  </a:rPr>
                  <a:t>st</a:t>
                </a:r>
                <a:r>
                  <a:rPr lang="en-US" sz="1600" dirty="0" smtClean="0">
                    <a:solidFill>
                      <a:srgbClr val="FFC000"/>
                    </a:solidFill>
                  </a:rPr>
                  <a:t>, 2</a:t>
                </a:r>
                <a:r>
                  <a:rPr lang="en-US" sz="1600" baseline="30000" dirty="0" smtClean="0">
                    <a:solidFill>
                      <a:srgbClr val="FFC000"/>
                    </a:solidFill>
                  </a:rPr>
                  <a:t>nd</a:t>
                </a:r>
                <a:r>
                  <a:rPr lang="en-US" sz="1600" dirty="0">
                    <a:solidFill>
                      <a:srgbClr val="FFC000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FFC000"/>
                    </a:solidFill>
                  </a:rPr>
                  <a:t>and 3</a:t>
                </a:r>
                <a:r>
                  <a:rPr lang="en-US" sz="1600" baseline="30000" dirty="0" smtClean="0">
                    <a:solidFill>
                      <a:srgbClr val="FFC000"/>
                    </a:solidFill>
                  </a:rPr>
                  <a:t>rd</a:t>
                </a:r>
                <a:r>
                  <a:rPr lang="en-US" sz="1600" dirty="0" smtClean="0">
                    <a:solidFill>
                      <a:srgbClr val="FFC000"/>
                    </a:solidFill>
                  </a:rPr>
                  <a:t> March: </a:t>
                </a:r>
                <a:r>
                  <a:rPr lang="en-US" sz="1600" b="0" dirty="0" smtClean="0">
                    <a:solidFill>
                      <a:srgbClr val="FFC000"/>
                    </a:solidFill>
                  </a:rPr>
                  <a:t>39, 120,5 and 7 </a:t>
                </a:r>
                <a:r>
                  <a:rPr lang="en-US" sz="1200" b="0" dirty="0" err="1" smtClean="0">
                    <a:solidFill>
                      <a:srgbClr val="FFC000"/>
                    </a:solidFill>
                  </a:rPr>
                  <a:t>GWh</a:t>
                </a:r>
                <a:r>
                  <a:rPr lang="en-US" sz="1200" b="0" dirty="0" smtClean="0">
                    <a:solidFill>
                      <a:srgbClr val="FFC000"/>
                    </a:solidFill>
                  </a:rPr>
                  <a:t>/d</a:t>
                </a:r>
                <a:r>
                  <a:rPr lang="en-US" sz="1600" b="0" dirty="0" smtClean="0">
                    <a:solidFill>
                      <a:srgbClr val="FFC000"/>
                    </a:solidFill>
                  </a:rPr>
                  <a:t> booked</a:t>
                </a:r>
              </a:p>
              <a:p>
                <a:pPr algn="just">
                  <a:spcBef>
                    <a:spcPts val="60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600" dirty="0" smtClean="0">
                    <a:solidFill>
                      <a:srgbClr val="92CDDC"/>
                    </a:solidFill>
                  </a:rPr>
                  <a:t>Allocation of OS: </a:t>
                </a:r>
                <a:r>
                  <a:rPr lang="en-US" sz="1600" b="0" dirty="0" smtClean="0">
                    <a:solidFill>
                      <a:srgbClr val="92CDDC"/>
                    </a:solidFill>
                  </a:rPr>
                  <a:t>22,5</a:t>
                </a:r>
                <a:r>
                  <a:rPr lang="en-US" sz="1600" dirty="0" smtClean="0">
                    <a:solidFill>
                      <a:srgbClr val="92CDDC"/>
                    </a:solidFill>
                  </a:rPr>
                  <a:t> </a:t>
                </a:r>
                <a:r>
                  <a:rPr lang="en-US" sz="1200" b="0" dirty="0" err="1" smtClean="0">
                    <a:solidFill>
                      <a:srgbClr val="92CDDC"/>
                    </a:solidFill>
                  </a:rPr>
                  <a:t>GWh</a:t>
                </a:r>
                <a:r>
                  <a:rPr lang="en-US" sz="1200" b="0" dirty="0" smtClean="0">
                    <a:solidFill>
                      <a:srgbClr val="92CDDC"/>
                    </a:solidFill>
                  </a:rPr>
                  <a:t>/d</a:t>
                </a:r>
                <a:r>
                  <a:rPr lang="en-US" sz="1600" b="0" dirty="0" smtClean="0">
                    <a:solidFill>
                      <a:srgbClr val="92CDDC"/>
                    </a:solidFill>
                  </a:rPr>
                  <a:t> the 2</a:t>
                </a:r>
                <a:r>
                  <a:rPr lang="en-US" sz="1600" b="0" baseline="30000" dirty="0" smtClean="0">
                    <a:solidFill>
                      <a:srgbClr val="92CDDC"/>
                    </a:solidFill>
                  </a:rPr>
                  <a:t>nd</a:t>
                </a:r>
                <a:r>
                  <a:rPr lang="en-US" sz="1600" b="0" dirty="0" smtClean="0">
                    <a:solidFill>
                      <a:srgbClr val="92CDDC"/>
                    </a:solidFill>
                  </a:rPr>
                  <a:t> March</a:t>
                </a:r>
              </a:p>
            </p:txBody>
          </p:sp>
          <p:pic>
            <p:nvPicPr>
              <p:cNvPr id="29" name="Picture 4" descr="J:\00000-Iconos presentaciones\Iconos en dos colores_Versión principal_JPG y PNG\Iconos en dos colores y fondo transparente_ PNG\Objetivos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4857" y="5516413"/>
                <a:ext cx="468001" cy="46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31 Rectángulo"/>
            <p:cNvSpPr/>
            <p:nvPr/>
          </p:nvSpPr>
          <p:spPr>
            <a:xfrm>
              <a:off x="5324184" y="5761763"/>
              <a:ext cx="10480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600" dirty="0" smtClean="0">
                  <a:solidFill>
                    <a:schemeClr val="accent4">
                      <a:lumMod val="10000"/>
                    </a:schemeClr>
                  </a:solidFill>
                </a:rPr>
                <a:t>1</a:t>
              </a:r>
              <a:r>
                <a:rPr lang="en-US" sz="1600" baseline="30000" dirty="0" smtClean="0">
                  <a:solidFill>
                    <a:schemeClr val="accent4">
                      <a:lumMod val="10000"/>
                    </a:schemeClr>
                  </a:solidFill>
                </a:rPr>
                <a:t>st</a:t>
              </a:r>
              <a:r>
                <a:rPr lang="en-US" sz="1600" dirty="0" smtClean="0">
                  <a:solidFill>
                    <a:schemeClr val="accent4">
                      <a:lumMod val="10000"/>
                    </a:schemeClr>
                  </a:solidFill>
                </a:rPr>
                <a:t> time</a:t>
              </a:r>
              <a:endParaRPr lang="en-US" sz="1600" b="0" dirty="0" smtClean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25" name="24 Flecha derecha"/>
            <p:cNvSpPr/>
            <p:nvPr/>
          </p:nvSpPr>
          <p:spPr bwMode="auto">
            <a:xfrm>
              <a:off x="5148064" y="5840793"/>
              <a:ext cx="243410" cy="180495"/>
            </a:xfrm>
            <a:prstGeom prst="rightArrow">
              <a:avLst/>
            </a:prstGeom>
            <a:solidFill>
              <a:srgbClr val="92CD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s-E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35 Rectángulo"/>
          <p:cNvSpPr/>
          <p:nvPr/>
        </p:nvSpPr>
        <p:spPr>
          <a:xfrm>
            <a:off x="5855924" y="1454115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200" b="0" dirty="0" smtClean="0">
                <a:solidFill>
                  <a:srgbClr val="2A4677"/>
                </a:solidFill>
              </a:rPr>
              <a:t>Daily auctions</a:t>
            </a:r>
            <a:endParaRPr lang="en-US" sz="1100" b="0" dirty="0" smtClean="0">
              <a:solidFill>
                <a:srgbClr val="2A4677"/>
              </a:solidFill>
            </a:endParaRPr>
          </a:p>
        </p:txBody>
      </p:sp>
      <p:cxnSp>
        <p:nvCxnSpPr>
          <p:cNvPr id="37" name="36 Conector recto"/>
          <p:cNvCxnSpPr/>
          <p:nvPr/>
        </p:nvCxnSpPr>
        <p:spPr bwMode="auto">
          <a:xfrm>
            <a:off x="5868145" y="1177116"/>
            <a:ext cx="0" cy="811724"/>
          </a:xfrm>
          <a:prstGeom prst="line">
            <a:avLst/>
          </a:prstGeom>
          <a:noFill/>
          <a:ln w="12700" cap="flat" cmpd="sng" algn="ctr">
            <a:solidFill>
              <a:srgbClr val="2A4677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344981"/>
              </p:ext>
            </p:extLst>
          </p:nvPr>
        </p:nvGraphicFramePr>
        <p:xfrm>
          <a:off x="395536" y="1988840"/>
          <a:ext cx="8352928" cy="3239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0391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684505" y="861973"/>
            <a:ext cx="33114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r>
              <a:rPr lang="en-US" altLang="es-ES" sz="1600" baseline="0" dirty="0" smtClean="0">
                <a:solidFill>
                  <a:srgbClr val="C29903"/>
                </a:solidFill>
                <a:latin typeface="Arial"/>
              </a:rPr>
              <a:t>VIP IBERICO. Spain to Portugal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3528" y="327571"/>
            <a:ext cx="8543925" cy="365125"/>
          </a:xfrm>
        </p:spPr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/>
              <a:t>6</a:t>
            </a:r>
            <a:r>
              <a:rPr lang="en-US" sz="2400" dirty="0" smtClean="0"/>
              <a:t>.1 </a:t>
            </a:r>
            <a:r>
              <a:rPr lang="en-US" sz="2400" dirty="0" smtClean="0">
                <a:solidFill>
                  <a:srgbClr val="2A4677"/>
                </a:solidFill>
              </a:rPr>
              <a:t>Follow-up </a:t>
            </a:r>
            <a:r>
              <a:rPr lang="en-US" sz="2400" dirty="0">
                <a:solidFill>
                  <a:srgbClr val="2A4677"/>
                </a:solidFill>
              </a:rPr>
              <a:t>on the OSBB functioning: OS in March 2018</a:t>
            </a:r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/>
          </p:nvPr>
        </p:nvGraphicFramePr>
        <p:xfrm>
          <a:off x="467544" y="1844824"/>
          <a:ext cx="8287200" cy="34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9 Grupo"/>
          <p:cNvGrpSpPr/>
          <p:nvPr/>
        </p:nvGrpSpPr>
        <p:grpSpPr>
          <a:xfrm>
            <a:off x="2771800" y="1331476"/>
            <a:ext cx="3556198" cy="369332"/>
            <a:chOff x="2987824" y="1380838"/>
            <a:chExt cx="3556198" cy="369332"/>
          </a:xfrm>
        </p:grpSpPr>
        <p:grpSp>
          <p:nvGrpSpPr>
            <p:cNvPr id="14" name="13 Grupo"/>
            <p:cNvGrpSpPr/>
            <p:nvPr/>
          </p:nvGrpSpPr>
          <p:grpSpPr>
            <a:xfrm>
              <a:off x="3059832" y="1380838"/>
              <a:ext cx="3484190" cy="369332"/>
              <a:chOff x="899592" y="1380838"/>
              <a:chExt cx="3484190" cy="369332"/>
            </a:xfrm>
          </p:grpSpPr>
          <p:sp>
            <p:nvSpPr>
              <p:cNvPr id="18" name="17 Rectángulo"/>
              <p:cNvSpPr/>
              <p:nvPr/>
            </p:nvSpPr>
            <p:spPr>
              <a:xfrm>
                <a:off x="899592" y="1380838"/>
                <a:ext cx="93610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800" dirty="0" smtClean="0">
                    <a:solidFill>
                      <a:srgbClr val="007AAE"/>
                    </a:solidFill>
                  </a:rPr>
                  <a:t>36</a:t>
                </a:r>
                <a:r>
                  <a:rPr lang="en-US" sz="900" dirty="0" smtClean="0">
                    <a:solidFill>
                      <a:srgbClr val="007AAE"/>
                    </a:solidFill>
                  </a:rPr>
                  <a:t> </a:t>
                </a:r>
                <a:r>
                  <a:rPr lang="en-US" sz="900" dirty="0" err="1" smtClean="0">
                    <a:solidFill>
                      <a:srgbClr val="007AAE"/>
                    </a:solidFill>
                  </a:rPr>
                  <a:t>GWh</a:t>
                </a:r>
                <a:r>
                  <a:rPr lang="en-US" sz="900" dirty="0" smtClean="0">
                    <a:solidFill>
                      <a:srgbClr val="007AAE"/>
                    </a:solidFill>
                  </a:rPr>
                  <a:t>/d</a:t>
                </a:r>
                <a:endParaRPr lang="en-US" sz="1600" b="0" dirty="0" smtClean="0">
                  <a:solidFill>
                    <a:srgbClr val="007AAE"/>
                  </a:solidFill>
                </a:endParaRPr>
              </a:p>
            </p:txBody>
          </p:sp>
          <p:sp>
            <p:nvSpPr>
              <p:cNvPr id="19" name="18 Rectángulo"/>
              <p:cNvSpPr/>
              <p:nvPr/>
            </p:nvSpPr>
            <p:spPr>
              <a:xfrm>
                <a:off x="1763687" y="1427004"/>
                <a:ext cx="262009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200" b="0" dirty="0" smtClean="0">
                    <a:solidFill>
                      <a:srgbClr val="007AAE"/>
                    </a:solidFill>
                  </a:rPr>
                  <a:t>Bundled offer – without OS</a:t>
                </a:r>
                <a:endParaRPr lang="en-US" sz="1100" b="0" dirty="0" smtClean="0">
                  <a:solidFill>
                    <a:srgbClr val="007AAE"/>
                  </a:solidFill>
                </a:endParaRPr>
              </a:p>
            </p:txBody>
          </p:sp>
        </p:grp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455379"/>
              <a:ext cx="205504" cy="20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19 Grupo"/>
          <p:cNvGrpSpPr/>
          <p:nvPr/>
        </p:nvGrpSpPr>
        <p:grpSpPr>
          <a:xfrm>
            <a:off x="2555776" y="5359568"/>
            <a:ext cx="5979306" cy="661720"/>
            <a:chOff x="1691680" y="5445224"/>
            <a:chExt cx="5979306" cy="661720"/>
          </a:xfrm>
        </p:grpSpPr>
        <p:sp>
          <p:nvSpPr>
            <p:cNvPr id="21" name="20 Rectángulo redondeado"/>
            <p:cNvSpPr/>
            <p:nvPr/>
          </p:nvSpPr>
          <p:spPr bwMode="auto">
            <a:xfrm>
              <a:off x="2090364" y="5445224"/>
              <a:ext cx="3057700" cy="661720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s-E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2054362" y="5445224"/>
              <a:ext cx="5616624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600" dirty="0" smtClean="0">
                  <a:solidFill>
                    <a:srgbClr val="FFC000"/>
                  </a:solidFill>
                </a:rPr>
                <a:t>Everyday: </a:t>
              </a:r>
              <a:r>
                <a:rPr lang="en-US" sz="1600" b="0" dirty="0" smtClean="0">
                  <a:solidFill>
                    <a:srgbClr val="FFC000"/>
                  </a:solidFill>
                </a:rPr>
                <a:t>≈ 0,04 </a:t>
              </a:r>
              <a:r>
                <a:rPr lang="en-US" sz="1200" b="0" dirty="0" err="1" smtClean="0">
                  <a:solidFill>
                    <a:srgbClr val="FFC000"/>
                  </a:solidFill>
                </a:rPr>
                <a:t>GWh</a:t>
              </a:r>
              <a:r>
                <a:rPr lang="en-US" sz="1200" b="0" dirty="0" smtClean="0">
                  <a:solidFill>
                    <a:srgbClr val="FFC000"/>
                  </a:solidFill>
                </a:rPr>
                <a:t>/d</a:t>
              </a:r>
              <a:r>
                <a:rPr lang="en-US" sz="1600" b="0" dirty="0" smtClean="0">
                  <a:solidFill>
                    <a:srgbClr val="FFC000"/>
                  </a:solidFill>
                </a:rPr>
                <a:t> booked.</a:t>
              </a:r>
              <a:endParaRPr lang="en-US" sz="1600" dirty="0" smtClean="0">
                <a:solidFill>
                  <a:srgbClr val="FFC000"/>
                </a:solidFill>
              </a:endParaRPr>
            </a:p>
            <a:p>
              <a:pPr algn="just"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600" dirty="0" smtClean="0">
                  <a:solidFill>
                    <a:srgbClr val="92CDDC"/>
                  </a:solidFill>
                </a:rPr>
                <a:t>Allocation of OS capacity: </a:t>
              </a:r>
              <a:r>
                <a:rPr lang="en-US" sz="1600" b="0" dirty="0" smtClean="0">
                  <a:solidFill>
                    <a:srgbClr val="92CDDC"/>
                  </a:solidFill>
                </a:rPr>
                <a:t>No.</a:t>
              </a:r>
            </a:p>
          </p:txBody>
        </p:sp>
        <p:pic>
          <p:nvPicPr>
            <p:cNvPr id="23" name="Picture 4" descr="J:\00000-Iconos presentaciones\Iconos en dos colores_Versión principal_JPG y PNG\Iconos en dos colores y fondo transparente_ PNG\Objetivo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5589240"/>
              <a:ext cx="437335" cy="437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23 Rectángulo"/>
          <p:cNvSpPr/>
          <p:nvPr/>
        </p:nvSpPr>
        <p:spPr>
          <a:xfrm>
            <a:off x="5708454" y="1371436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200" b="0" dirty="0" smtClean="0">
                <a:solidFill>
                  <a:srgbClr val="2A4677"/>
                </a:solidFill>
              </a:rPr>
              <a:t>Daily auctions</a:t>
            </a:r>
            <a:endParaRPr lang="en-US" sz="1100" b="0" dirty="0" smtClean="0">
              <a:solidFill>
                <a:srgbClr val="2A4677"/>
              </a:solidFill>
            </a:endParaRPr>
          </a:p>
        </p:txBody>
      </p:sp>
      <p:cxnSp>
        <p:nvCxnSpPr>
          <p:cNvPr id="25" name="24 Conector recto"/>
          <p:cNvCxnSpPr/>
          <p:nvPr/>
        </p:nvCxnSpPr>
        <p:spPr bwMode="auto">
          <a:xfrm>
            <a:off x="5715930" y="1318141"/>
            <a:ext cx="1" cy="396000"/>
          </a:xfrm>
          <a:prstGeom prst="line">
            <a:avLst/>
          </a:prstGeom>
          <a:noFill/>
          <a:ln w="12700" cap="flat" cmpd="sng" algn="ctr">
            <a:solidFill>
              <a:srgbClr val="2A4677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5390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7 AOB</a:t>
            </a:r>
          </a:p>
        </p:txBody>
      </p:sp>
    </p:spTree>
    <p:extLst>
      <p:ext uri="{BB962C8B-B14F-4D97-AF65-F5344CB8AC3E}">
        <p14:creationId xmlns:p14="http://schemas.microsoft.com/office/powerpoint/2010/main" val="364693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2"/>
          <p:cNvSpPr/>
          <p:nvPr/>
        </p:nvSpPr>
        <p:spPr>
          <a:xfrm>
            <a:off x="1592191" y="1734194"/>
            <a:ext cx="7333203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>
                <a:solidFill>
                  <a:schemeClr val="tx2"/>
                </a:solidFill>
              </a:rPr>
              <a:t>During March/April, contacts and a technical </a:t>
            </a:r>
            <a:r>
              <a:rPr lang="en-US" sz="1700" dirty="0">
                <a:solidFill>
                  <a:schemeClr val="tx2"/>
                </a:solidFill>
              </a:rPr>
              <a:t>meeting between </a:t>
            </a:r>
            <a:r>
              <a:rPr lang="en-US" sz="1700" dirty="0" smtClean="0">
                <a:solidFill>
                  <a:schemeClr val="tx2"/>
                </a:solidFill>
              </a:rPr>
              <a:t>REN and Enagas has taken </a:t>
            </a:r>
            <a:r>
              <a:rPr lang="en-US" sz="1700" dirty="0">
                <a:solidFill>
                  <a:schemeClr val="tx2"/>
                </a:solidFill>
              </a:rPr>
              <a:t>place to discuss </a:t>
            </a:r>
            <a:r>
              <a:rPr lang="en-US" sz="1700" dirty="0" smtClean="0">
                <a:solidFill>
                  <a:schemeClr val="tx2"/>
                </a:solidFill>
              </a:rPr>
              <a:t>technical capacity topics at </a:t>
            </a:r>
            <a:r>
              <a:rPr lang="en-US" sz="1700" dirty="0">
                <a:solidFill>
                  <a:schemeClr val="tx2"/>
                </a:solidFill>
              </a:rPr>
              <a:t>the VIP </a:t>
            </a:r>
            <a:r>
              <a:rPr lang="en-US" sz="1700" dirty="0" smtClean="0">
                <a:solidFill>
                  <a:schemeClr val="tx2"/>
                </a:solidFill>
              </a:rPr>
              <a:t>Ibérico:</a:t>
            </a:r>
            <a:endParaRPr lang="en-US" sz="1700" b="1" dirty="0" smtClean="0">
              <a:solidFill>
                <a:schemeClr val="tx2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b="0" dirty="0" smtClean="0"/>
              <a:t>Main aspects to further develop according to NC-CAM (on-going):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600" b="0" dirty="0" smtClean="0"/>
              <a:t>Review of technical capacity agreement for </a:t>
            </a:r>
            <a:r>
              <a:rPr lang="en-US" sz="1600" b="0" dirty="0"/>
              <a:t>more than one year (at least for the upcoming 5 gas years</a:t>
            </a:r>
            <a:r>
              <a:rPr lang="en-US" sz="1600" b="0" dirty="0" smtClean="0"/>
              <a:t>). </a:t>
            </a:r>
            <a:endParaRPr lang="en-US" sz="1600" b="0" dirty="0"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600" b="0" dirty="0" smtClean="0"/>
              <a:t>Dynamic Capacity Calculation Approach according to Art. 6.1.a.4 </a:t>
            </a:r>
            <a:r>
              <a:rPr lang="en-US" sz="1600" b="0" smtClean="0"/>
              <a:t>on ST </a:t>
            </a:r>
            <a:r>
              <a:rPr lang="en-US" sz="1600" b="0" dirty="0"/>
              <a:t>basis depending on boundary conditions such as local demand, temperatures, </a:t>
            </a:r>
            <a:r>
              <a:rPr lang="en-US" sz="1600" b="0" dirty="0" smtClean="0"/>
              <a:t>nominations…</a:t>
            </a:r>
          </a:p>
        </p:txBody>
      </p:sp>
      <p:sp>
        <p:nvSpPr>
          <p:cNvPr id="64" name="Rectangle 2"/>
          <p:cNvSpPr txBox="1">
            <a:spLocks noChangeArrowheads="1"/>
          </p:cNvSpPr>
          <p:nvPr/>
        </p:nvSpPr>
        <p:spPr bwMode="auto">
          <a:xfrm>
            <a:off x="600075" y="188640"/>
            <a:ext cx="833278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7. Technical Capacity Calculation at VIPs</a:t>
            </a:r>
            <a:endParaRPr lang="en-US" dirty="0"/>
          </a:p>
        </p:txBody>
      </p:sp>
      <p:sp>
        <p:nvSpPr>
          <p:cNvPr id="2" name="1 Abrir llave"/>
          <p:cNvSpPr/>
          <p:nvPr/>
        </p:nvSpPr>
        <p:spPr bwMode="auto">
          <a:xfrm>
            <a:off x="1240679" y="1662186"/>
            <a:ext cx="351513" cy="2918942"/>
          </a:xfrm>
          <a:prstGeom prst="leftBrace">
            <a:avLst>
              <a:gd name="adj1" fmla="val 95044"/>
              <a:gd name="adj2" fmla="val 50000"/>
            </a:avLst>
          </a:prstGeom>
          <a:noFill/>
          <a:ln w="9525" cap="flat" cmpd="sng" algn="ctr">
            <a:solidFill>
              <a:srgbClr val="2A46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44" y="3030338"/>
            <a:ext cx="964406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70298"/>
            <a:ext cx="1017270" cy="72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00075" y="836712"/>
            <a:ext cx="8076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smtClean="0"/>
              <a:t>In response to the NRAs request about capacity calculation topic</a:t>
            </a:r>
            <a:r>
              <a:rPr lang="en-US" sz="1600" b="0" dirty="0"/>
              <a:t>, </a:t>
            </a:r>
            <a:r>
              <a:rPr lang="en-US" sz="1600" b="0" dirty="0" smtClean="0"/>
              <a:t>latest </a:t>
            </a:r>
            <a:r>
              <a:rPr lang="en-US" sz="1600" b="0" dirty="0"/>
              <a:t>steps </a:t>
            </a:r>
            <a:r>
              <a:rPr lang="en-US" sz="1600" b="0" dirty="0" smtClean="0"/>
              <a:t>are the following </a:t>
            </a:r>
            <a:r>
              <a:rPr lang="en-US" sz="1600" b="0" dirty="0"/>
              <a:t>:</a:t>
            </a:r>
            <a:endParaRPr lang="en-US" sz="1600" dirty="0"/>
          </a:p>
        </p:txBody>
      </p:sp>
      <p:sp>
        <p:nvSpPr>
          <p:cNvPr id="8" name="Rectangle 2"/>
          <p:cNvSpPr/>
          <p:nvPr/>
        </p:nvSpPr>
        <p:spPr>
          <a:xfrm>
            <a:off x="1592191" y="5045695"/>
            <a:ext cx="733320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>
                <a:solidFill>
                  <a:schemeClr val="tx2"/>
                </a:solidFill>
              </a:rPr>
              <a:t>On going. Under conversations between both TSOs on the Dynamic Capacity Calculation approach at VIP </a:t>
            </a:r>
            <a:r>
              <a:rPr lang="en-US" sz="1700" dirty="0" err="1" smtClean="0">
                <a:solidFill>
                  <a:schemeClr val="tx2"/>
                </a:solidFill>
              </a:rPr>
              <a:t>Pirineos</a:t>
            </a:r>
            <a:r>
              <a:rPr lang="en-US" sz="1700" dirty="0" smtClean="0">
                <a:solidFill>
                  <a:schemeClr val="tx2"/>
                </a:solidFill>
              </a:rPr>
              <a:t>. </a:t>
            </a:r>
            <a:endParaRPr lang="en-US" sz="1700" b="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0" y="4754777"/>
            <a:ext cx="1017270" cy="72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Abrir llave"/>
          <p:cNvSpPr/>
          <p:nvPr/>
        </p:nvSpPr>
        <p:spPr bwMode="auto">
          <a:xfrm>
            <a:off x="1240679" y="4898794"/>
            <a:ext cx="351513" cy="923329"/>
          </a:xfrm>
          <a:prstGeom prst="leftBrace">
            <a:avLst>
              <a:gd name="adj1" fmla="val 95044"/>
              <a:gd name="adj2" fmla="val 50000"/>
            </a:avLst>
          </a:prstGeom>
          <a:noFill/>
          <a:ln w="9525" cap="flat" cmpd="sng" algn="ctr">
            <a:solidFill>
              <a:srgbClr val="2A46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7" y="5455589"/>
            <a:ext cx="1294133" cy="26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74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67544" y="3350602"/>
            <a:ext cx="8292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4400" b="0" dirty="0" smtClean="0"/>
              <a:t>Thank you for your attention!</a:t>
            </a:r>
            <a:endParaRPr lang="en-US" sz="4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2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2.1</a:t>
            </a:r>
            <a:r>
              <a:rPr lang="en-US" sz="3200" dirty="0">
                <a:solidFill>
                  <a:srgbClr val="2A4677"/>
                </a:solidFill>
              </a:rPr>
              <a:t>.	CMP: potential for further coordination </a:t>
            </a:r>
            <a:endParaRPr lang="en-US" sz="3200" dirty="0" smtClean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15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spect="1" noChangeArrowheads="1"/>
          </p:cNvSpPr>
          <p:nvPr/>
        </p:nvSpPr>
        <p:spPr bwMode="auto">
          <a:xfrm>
            <a:off x="-3673102" y="7605464"/>
            <a:ext cx="8281292" cy="1368152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457200" indent="-4572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en-US" sz="1800" b="0" dirty="0" smtClean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800" dirty="0" err="1" smtClean="0"/>
              <a:t>Additional</a:t>
            </a:r>
            <a:r>
              <a:rPr lang="fr-FR" sz="1800" dirty="0" smtClean="0"/>
              <a:t> </a:t>
            </a:r>
            <a:r>
              <a:rPr lang="fr-FR" sz="1800" dirty="0" err="1" smtClean="0"/>
              <a:t>capacity</a:t>
            </a:r>
            <a:r>
              <a:rPr lang="fr-FR" sz="1800" dirty="0" smtClean="0"/>
              <a:t> </a:t>
            </a:r>
            <a:r>
              <a:rPr lang="fr-FR" sz="1800" dirty="0" err="1" smtClean="0"/>
              <a:t>proposed</a:t>
            </a:r>
            <a:r>
              <a:rPr lang="fr-FR" sz="1800" dirty="0" smtClean="0"/>
              <a:t> on PRISMA but not </a:t>
            </a:r>
            <a:r>
              <a:rPr lang="fr-FR" sz="1800" dirty="0" err="1" smtClean="0"/>
              <a:t>subscribed</a:t>
            </a:r>
            <a:endParaRPr lang="fr-FR" sz="1800" dirty="0" smtClean="0"/>
          </a:p>
          <a:p>
            <a:pPr marL="400050" lvl="2" indent="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endParaRPr lang="en-US" sz="1800" b="0" dirty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rgbClr val="9CB700"/>
              </a:buClr>
              <a:buSzPct val="150000"/>
              <a:buFont typeface="Wingdings" panose="05000000000000000000" pitchFamily="2" charset="2"/>
              <a:buChar char="ü"/>
            </a:pPr>
            <a:endParaRPr lang="en-US" sz="1800" b="0" dirty="0" smtClean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23528" y="327571"/>
            <a:ext cx="8543925" cy="365125"/>
          </a:xfrm>
        </p:spPr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/>
              <a:t>2</a:t>
            </a:r>
            <a:r>
              <a:rPr lang="en-US" sz="2400" dirty="0" smtClean="0"/>
              <a:t>.1 </a:t>
            </a:r>
            <a:r>
              <a:rPr lang="en-US" sz="2400" dirty="0" smtClean="0">
                <a:solidFill>
                  <a:srgbClr val="2A4677"/>
                </a:solidFill>
              </a:rPr>
              <a:t>CMP: </a:t>
            </a:r>
            <a:r>
              <a:rPr lang="en-US" sz="2400" dirty="0" smtClean="0">
                <a:solidFill>
                  <a:srgbClr val="C29903"/>
                </a:solidFill>
              </a:rPr>
              <a:t>Potential for further coordination</a:t>
            </a:r>
            <a:endParaRPr lang="en-US" sz="2400" dirty="0">
              <a:solidFill>
                <a:srgbClr val="C29903"/>
              </a:solidFill>
            </a:endParaRPr>
          </a:p>
        </p:txBody>
      </p:sp>
      <p:grpSp>
        <p:nvGrpSpPr>
          <p:cNvPr id="28" name="27 Grupo"/>
          <p:cNvGrpSpPr/>
          <p:nvPr/>
        </p:nvGrpSpPr>
        <p:grpSpPr>
          <a:xfrm>
            <a:off x="476999" y="1369010"/>
            <a:ext cx="7551385" cy="2504147"/>
            <a:chOff x="476999" y="1369010"/>
            <a:chExt cx="7551385" cy="2504147"/>
          </a:xfrm>
        </p:grpSpPr>
        <p:grpSp>
          <p:nvGrpSpPr>
            <p:cNvPr id="24" name="23 Grupo"/>
            <p:cNvGrpSpPr/>
            <p:nvPr/>
          </p:nvGrpSpPr>
          <p:grpSpPr>
            <a:xfrm>
              <a:off x="3389151" y="1369010"/>
              <a:ext cx="2102959" cy="484262"/>
              <a:chOff x="3187030" y="1369010"/>
              <a:chExt cx="2102959" cy="484262"/>
            </a:xfrm>
          </p:grpSpPr>
          <p:pic>
            <p:nvPicPr>
              <p:cNvPr id="3073" name="Picture 1" descr="J:\00000-Iconos presentaciones\Iconos en dos colores_Versión principal_JPG y PNG\Iconos en dos colores y fondo transparente_ PNG\Institución, Legislativo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7030" y="1369010"/>
                <a:ext cx="484262" cy="484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53 Rectángulo"/>
              <p:cNvSpPr/>
              <p:nvPr/>
            </p:nvSpPr>
            <p:spPr>
              <a:xfrm>
                <a:off x="3561797" y="1457252"/>
                <a:ext cx="172819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/>
                  <a:t>NRAs request</a:t>
                </a:r>
                <a:endParaRPr lang="es-ES" sz="1400" dirty="0"/>
              </a:p>
            </p:txBody>
          </p:sp>
        </p:grpSp>
        <p:sp>
          <p:nvSpPr>
            <p:cNvPr id="55" name="54 Rectángulo"/>
            <p:cNvSpPr/>
            <p:nvPr/>
          </p:nvSpPr>
          <p:spPr>
            <a:xfrm>
              <a:off x="476999" y="2265859"/>
              <a:ext cx="3518937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100" b="0" dirty="0"/>
                <a:t>W</a:t>
              </a:r>
              <a:r>
                <a:rPr lang="en-US" sz="1100" b="0" dirty="0" smtClean="0"/>
                <a:t>hat </a:t>
              </a:r>
              <a:r>
                <a:rPr lang="en-US" sz="1100" b="0" dirty="0"/>
                <a:t>would had happened if </a:t>
              </a:r>
              <a:r>
                <a:rPr lang="en-US" sz="1100" dirty="0"/>
                <a:t>capacity withdrawn </a:t>
              </a:r>
              <a:r>
                <a:rPr lang="en-US" sz="1100" b="0" dirty="0"/>
                <a:t>from </a:t>
              </a:r>
              <a:r>
                <a:rPr lang="en-US" sz="1100" dirty="0"/>
                <a:t>LT UIOLI </a:t>
              </a:r>
              <a:r>
                <a:rPr lang="en-US" sz="1100" b="0" dirty="0"/>
                <a:t>would had been offered in the </a:t>
              </a:r>
              <a:r>
                <a:rPr lang="en-US" sz="1100" b="0" dirty="0" smtClean="0"/>
                <a:t>auctions (focus </a:t>
              </a:r>
              <a:r>
                <a:rPr lang="en-US" sz="1100" b="0" dirty="0"/>
                <a:t>on the auctions that cleared with a </a:t>
              </a:r>
              <a:r>
                <a:rPr lang="en-US" sz="1100" b="0" dirty="0" smtClean="0"/>
                <a:t>premium).</a:t>
              </a:r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4843828" y="2280365"/>
              <a:ext cx="295232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100" b="0" dirty="0" smtClean="0"/>
                <a:t>Analyze </a:t>
              </a:r>
              <a:r>
                <a:rPr lang="en-US" sz="1100" dirty="0" smtClean="0"/>
                <a:t>historical </a:t>
              </a:r>
              <a:r>
                <a:rPr lang="en-US" sz="1100" dirty="0"/>
                <a:t>flows </a:t>
              </a:r>
              <a:r>
                <a:rPr lang="en-US" sz="1100" b="0" dirty="0"/>
                <a:t>as well as </a:t>
              </a:r>
              <a:r>
                <a:rPr lang="en-US" sz="1100" dirty="0"/>
                <a:t>LT bookings </a:t>
              </a:r>
              <a:r>
                <a:rPr lang="en-US" sz="1100" b="0" dirty="0"/>
                <a:t>at both sides of the VIP IBERICO.</a:t>
              </a:r>
              <a:endParaRPr lang="es-ES" sz="1100" b="0" dirty="0"/>
            </a:p>
          </p:txBody>
        </p:sp>
        <p:sp>
          <p:nvSpPr>
            <p:cNvPr id="57" name="56 Rectángulo"/>
            <p:cNvSpPr/>
            <p:nvPr/>
          </p:nvSpPr>
          <p:spPr>
            <a:xfrm>
              <a:off x="1557119" y="1973470"/>
              <a:ext cx="163936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C29903"/>
                  </a:solidFill>
                </a:rPr>
                <a:t>VIP PIRINEOS</a:t>
              </a:r>
              <a:endParaRPr lang="es-ES" sz="1400" dirty="0">
                <a:solidFill>
                  <a:srgbClr val="C29903"/>
                </a:solidFill>
              </a:endParaRPr>
            </a:p>
          </p:txBody>
        </p:sp>
        <p:sp>
          <p:nvSpPr>
            <p:cNvPr id="58" name="57 Rectángulo"/>
            <p:cNvSpPr/>
            <p:nvPr/>
          </p:nvSpPr>
          <p:spPr>
            <a:xfrm>
              <a:off x="5442464" y="1972588"/>
              <a:ext cx="180526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C29903"/>
                  </a:solidFill>
                </a:rPr>
                <a:t>VIP IBERICO</a:t>
              </a:r>
              <a:endParaRPr lang="es-ES" sz="1400" dirty="0">
                <a:solidFill>
                  <a:srgbClr val="C29903"/>
                </a:solidFill>
              </a:endParaRPr>
            </a:p>
          </p:txBody>
        </p:sp>
        <p:cxnSp>
          <p:nvCxnSpPr>
            <p:cNvPr id="19" name="18 Conector recto"/>
            <p:cNvCxnSpPr/>
            <p:nvPr/>
          </p:nvCxnSpPr>
          <p:spPr bwMode="auto">
            <a:xfrm>
              <a:off x="476999" y="2265859"/>
              <a:ext cx="3518937" cy="0"/>
            </a:xfrm>
            <a:prstGeom prst="line">
              <a:avLst/>
            </a:prstGeom>
            <a:noFill/>
            <a:ln w="12700" cap="flat" cmpd="sng" algn="ctr">
              <a:solidFill>
                <a:srgbClr val="C2990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58 Conector recto"/>
            <p:cNvCxnSpPr/>
            <p:nvPr/>
          </p:nvCxnSpPr>
          <p:spPr bwMode="auto">
            <a:xfrm>
              <a:off x="4788024" y="2265859"/>
              <a:ext cx="3204000" cy="0"/>
            </a:xfrm>
            <a:prstGeom prst="line">
              <a:avLst/>
            </a:prstGeom>
            <a:noFill/>
            <a:ln w="12700" cap="flat" cmpd="sng" algn="ctr">
              <a:solidFill>
                <a:srgbClr val="C2990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6" name="25 Grupo"/>
            <p:cNvGrpSpPr/>
            <p:nvPr/>
          </p:nvGrpSpPr>
          <p:grpSpPr>
            <a:xfrm>
              <a:off x="899592" y="2922733"/>
              <a:ext cx="2681657" cy="708381"/>
              <a:chOff x="899592" y="2922733"/>
              <a:chExt cx="2681657" cy="708381"/>
            </a:xfrm>
          </p:grpSpPr>
          <p:sp>
            <p:nvSpPr>
              <p:cNvPr id="61" name="60 Rectángulo"/>
              <p:cNvSpPr/>
              <p:nvPr/>
            </p:nvSpPr>
            <p:spPr>
              <a:xfrm>
                <a:off x="1473676" y="3369504"/>
                <a:ext cx="954246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dirty="0" smtClean="0"/>
                  <a:t>Document</a:t>
                </a:r>
              </a:p>
            </p:txBody>
          </p:sp>
          <p:pic>
            <p:nvPicPr>
              <p:cNvPr id="3074" name="Picture 2" descr="J:\00000-Iconos presentaciones\Iconos en dos colores_Versión principal_JPG y PNG\Iconos en dos colores y fondo transparente_ PNG\Document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729" y="2922733"/>
                <a:ext cx="368139" cy="3681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Image 37"/>
              <p:cNvPicPr/>
              <p:nvPr/>
            </p:nvPicPr>
            <p:blipFill rotWithShape="1">
              <a:blip r:embed="rId5"/>
              <a:srcRect t="10577" r="80889" b="8654"/>
              <a:stretch/>
            </p:blipFill>
            <p:spPr bwMode="auto">
              <a:xfrm>
                <a:off x="899592" y="3081435"/>
                <a:ext cx="585519" cy="41887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3" name="62 Imagen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27030" y="3141987"/>
                <a:ext cx="1154219" cy="317405"/>
              </a:xfrm>
              <a:prstGeom prst="rect">
                <a:avLst/>
              </a:prstGeom>
            </p:spPr>
          </p:pic>
          <p:sp>
            <p:nvSpPr>
              <p:cNvPr id="25" name="24 Flecha derecha"/>
              <p:cNvSpPr/>
              <p:nvPr/>
            </p:nvSpPr>
            <p:spPr bwMode="auto">
              <a:xfrm>
                <a:off x="1557119" y="3228682"/>
                <a:ext cx="787361" cy="144016"/>
              </a:xfrm>
              <a:prstGeom prst="rightArrow">
                <a:avLst/>
              </a:prstGeom>
              <a:solidFill>
                <a:srgbClr val="C2990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3655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s-ES" sz="2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64" name="Image 37"/>
            <p:cNvPicPr/>
            <p:nvPr/>
          </p:nvPicPr>
          <p:blipFill rotWithShape="1">
            <a:blip r:embed="rId5"/>
            <a:srcRect t="10577" r="80889" b="8654"/>
            <a:stretch/>
          </p:blipFill>
          <p:spPr bwMode="auto">
            <a:xfrm>
              <a:off x="5149704" y="2897365"/>
              <a:ext cx="585519" cy="41887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Image 37"/>
            <p:cNvPicPr/>
            <p:nvPr/>
          </p:nvPicPr>
          <p:blipFill rotWithShape="1">
            <a:blip r:embed="rId5"/>
            <a:srcRect l="47648" t="17314" r="27229" b="20161"/>
            <a:stretch/>
          </p:blipFill>
          <p:spPr bwMode="auto">
            <a:xfrm>
              <a:off x="5068609" y="3331002"/>
              <a:ext cx="747708" cy="2581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75" name="Picture 3" descr="J:\00000-Iconos presentaciones\Iconos en dos colores_Versión principal_JPG y PNG\Iconos en dos colores y fondo transparente_ PNG\Eficienci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4122" y="2996952"/>
              <a:ext cx="484262" cy="484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65 Rectángulo"/>
            <p:cNvSpPr/>
            <p:nvPr/>
          </p:nvSpPr>
          <p:spPr>
            <a:xfrm>
              <a:off x="5816317" y="3141987"/>
              <a:ext cx="199719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100" dirty="0" smtClean="0"/>
                <a:t>Carrying out the analysis</a:t>
              </a:r>
            </a:p>
          </p:txBody>
        </p:sp>
        <p:pic>
          <p:nvPicPr>
            <p:cNvPr id="67" name="Picture 3" descr="J:\00000-Iconos presentaciones\Iconos en dos colores_Versión principal_JPG y PNG\Iconos en dos colores y fondo transparente_ PNG\Eficienci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41" y="3388895"/>
              <a:ext cx="484262" cy="484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67 Rectángulo"/>
            <p:cNvSpPr/>
            <p:nvPr/>
          </p:nvSpPr>
          <p:spPr>
            <a:xfrm>
              <a:off x="3154159" y="3500221"/>
              <a:ext cx="95424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 smtClean="0"/>
                <a:t>In progress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1176195" y="4203551"/>
            <a:ext cx="6814653" cy="524646"/>
            <a:chOff x="1176195" y="4203551"/>
            <a:chExt cx="6814653" cy="524646"/>
          </a:xfrm>
        </p:grpSpPr>
        <p:sp>
          <p:nvSpPr>
            <p:cNvPr id="2" name="1 Rectángulo redondeado"/>
            <p:cNvSpPr/>
            <p:nvPr/>
          </p:nvSpPr>
          <p:spPr bwMode="auto">
            <a:xfrm>
              <a:off x="1898350" y="4278855"/>
              <a:ext cx="5443279" cy="374038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s-E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34" name="33 Grupo"/>
            <p:cNvGrpSpPr/>
            <p:nvPr/>
          </p:nvGrpSpPr>
          <p:grpSpPr>
            <a:xfrm>
              <a:off x="1176195" y="4203551"/>
              <a:ext cx="6814653" cy="524646"/>
              <a:chOff x="998854" y="4169271"/>
              <a:chExt cx="6814653" cy="524646"/>
            </a:xfrm>
          </p:grpSpPr>
          <p:sp>
            <p:nvSpPr>
              <p:cNvPr id="71" name="70 Rectángulo"/>
              <p:cNvSpPr/>
              <p:nvPr/>
            </p:nvSpPr>
            <p:spPr>
              <a:xfrm>
                <a:off x="998854" y="4293095"/>
                <a:ext cx="681465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/>
                  <a:t>Conclusions of this study will be communicated in the next IG meeting</a:t>
                </a:r>
              </a:p>
            </p:txBody>
          </p:sp>
          <p:pic>
            <p:nvPicPr>
              <p:cNvPr id="3076" name="Picture 4" descr="J:\00000-Iconos presentaciones\Iconos en dos colores_Versión principal_JPG y PNG\Iconos en dos colores y fondo transparente_ PNG\Objetivos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083" y="4169271"/>
                <a:ext cx="524646" cy="524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5551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5.1. Update </a:t>
            </a:r>
            <a:r>
              <a:rPr lang="en-US" sz="3200" dirty="0">
                <a:solidFill>
                  <a:srgbClr val="2A4677"/>
                </a:solidFill>
              </a:rPr>
              <a:t>on STEP </a:t>
            </a:r>
            <a:r>
              <a:rPr lang="en-US" sz="3200" dirty="0" smtClean="0">
                <a:solidFill>
                  <a:srgbClr val="2A4677"/>
                </a:solidFill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794687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260648"/>
            <a:ext cx="8332788" cy="36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smtClean="0"/>
              <a:t>STEP project</a:t>
            </a:r>
            <a:endParaRPr lang="fr-FR" dirty="0">
              <a:solidFill>
                <a:srgbClr val="2A4677"/>
              </a:solidFill>
            </a:endParaRPr>
          </a:p>
        </p:txBody>
      </p:sp>
      <p:grpSp>
        <p:nvGrpSpPr>
          <p:cNvPr id="35" name="Groupe 4"/>
          <p:cNvGrpSpPr>
            <a:grpSpLocks/>
          </p:cNvGrpSpPr>
          <p:nvPr/>
        </p:nvGrpSpPr>
        <p:grpSpPr bwMode="auto">
          <a:xfrm>
            <a:off x="743992" y="827476"/>
            <a:ext cx="6564312" cy="4206875"/>
            <a:chOff x="-25158" y="641162"/>
            <a:chExt cx="7541816" cy="5339277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" t="11098" r="404" b="510"/>
            <a:stretch>
              <a:fillRect/>
            </a:stretch>
          </p:blipFill>
          <p:spPr bwMode="auto">
            <a:xfrm>
              <a:off x="-25158" y="641162"/>
              <a:ext cx="7541816" cy="533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" name="Connecteur droit 7"/>
            <p:cNvCxnSpPr>
              <a:cxnSpLocks noChangeShapeType="1"/>
            </p:cNvCxnSpPr>
            <p:nvPr/>
          </p:nvCxnSpPr>
          <p:spPr bwMode="auto">
            <a:xfrm flipV="1">
              <a:off x="3632192" y="4509121"/>
              <a:ext cx="216024" cy="444166"/>
            </a:xfrm>
            <a:prstGeom prst="line">
              <a:avLst/>
            </a:prstGeom>
            <a:noFill/>
            <a:ln w="38100" algn="ctr">
              <a:solidFill>
                <a:srgbClr val="007AA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Connecteur droit 9"/>
            <p:cNvCxnSpPr>
              <a:cxnSpLocks noChangeShapeType="1"/>
            </p:cNvCxnSpPr>
            <p:nvPr/>
          </p:nvCxnSpPr>
          <p:spPr bwMode="auto">
            <a:xfrm flipV="1">
              <a:off x="3859630" y="4324467"/>
              <a:ext cx="0" cy="216024"/>
            </a:xfrm>
            <a:prstGeom prst="line">
              <a:avLst/>
            </a:prstGeom>
            <a:noFill/>
            <a:ln w="38100" algn="ctr">
              <a:solidFill>
                <a:srgbClr val="007AA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Connecteur droit 10"/>
            <p:cNvCxnSpPr>
              <a:cxnSpLocks noChangeShapeType="1"/>
            </p:cNvCxnSpPr>
            <p:nvPr/>
          </p:nvCxnSpPr>
          <p:spPr bwMode="auto">
            <a:xfrm flipV="1">
              <a:off x="3838752" y="3696118"/>
              <a:ext cx="0" cy="576064"/>
            </a:xfrm>
            <a:prstGeom prst="line">
              <a:avLst/>
            </a:prstGeom>
            <a:noFill/>
            <a:ln w="38100" algn="ctr">
              <a:solidFill>
                <a:srgbClr val="9CB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" name="Triangle isocèle 21"/>
          <p:cNvSpPr>
            <a:spLocks noChangeArrowheads="1"/>
          </p:cNvSpPr>
          <p:nvPr/>
        </p:nvSpPr>
        <p:spPr bwMode="auto">
          <a:xfrm>
            <a:off x="3436392" y="4212026"/>
            <a:ext cx="160337" cy="141287"/>
          </a:xfrm>
          <a:prstGeom prst="triangle">
            <a:avLst>
              <a:gd name="adj" fmla="val 50000"/>
            </a:avLst>
          </a:prstGeom>
          <a:solidFill>
            <a:srgbClr val="007AAE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es-ES" sz="2000" b="0" i="0" u="none" strike="noStrike" kern="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zdeFranceMedium"/>
              <a:ea typeface="ヒラギノ角ゴ Pro W3"/>
              <a:cs typeface="ヒラギノ角ゴ Pro W3"/>
            </a:endParaRPr>
          </a:p>
        </p:txBody>
      </p:sp>
      <p:graphicFrame>
        <p:nvGraphicFramePr>
          <p:cNvPr id="41" name="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39922"/>
              </p:ext>
            </p:extLst>
          </p:nvPr>
        </p:nvGraphicFramePr>
        <p:xfrm>
          <a:off x="743992" y="4580326"/>
          <a:ext cx="6393529" cy="1560064"/>
        </p:xfrm>
        <a:graphic>
          <a:graphicData uri="http://schemas.openxmlformats.org/drawingml/2006/table">
            <a:tbl>
              <a:tblPr/>
              <a:tblGrid>
                <a:gridCol w="864007"/>
                <a:gridCol w="477123"/>
                <a:gridCol w="1598860"/>
                <a:gridCol w="1598860"/>
                <a:gridCol w="950717"/>
                <a:gridCol w="903962"/>
              </a:tblGrid>
              <a:tr h="4389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baseline="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TSO</a:t>
                      </a: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Nº</a:t>
                      </a:r>
                      <a:endParaRPr lang="es-ES" sz="1100" b="1" kern="1200" baseline="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Pipeline </a:t>
                      </a:r>
                      <a:r>
                        <a:rPr lang="es-ES" sz="1100" b="1" kern="1200" baseline="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s-E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CS </a:t>
                      </a:r>
                      <a:endParaRPr lang="es-ES" sz="1100" b="1" kern="1200" baseline="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Diameter</a:t>
                      </a:r>
                      <a:r>
                        <a:rPr lang="es-E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s-ES" sz="11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Power</a:t>
                      </a:r>
                      <a:endParaRPr lang="es-ES" sz="1100" b="1" kern="1200" baseline="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S" sz="11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Length</a:t>
                      </a:r>
                      <a:endParaRPr lang="es-ES" sz="1100" b="1" kern="1200" baseline="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CAPEX (M</a:t>
                      </a:r>
                      <a:r>
                        <a:rPr lang="es-ES" sz="1100" b="1" kern="1200" baseline="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€)</a:t>
                      </a: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</a:tr>
              <a:tr h="2331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S" sz="1100" b="1" kern="1200" baseline="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TIGF</a:t>
                      </a: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7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7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Barbaira</a:t>
                      </a:r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 </a:t>
                      </a:r>
                      <a:r>
                        <a:rPr lang="es-ES" sz="1100" u="none" strike="noStrik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Border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7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DN900 - PMS </a:t>
                      </a:r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80bar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7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 km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7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290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700">
                        <a:alpha val="30196"/>
                      </a:srgbClr>
                    </a:solidFill>
                  </a:tcPr>
                </a:tc>
              </a:tr>
              <a:tr h="222009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Enagás</a:t>
                      </a:r>
                      <a:endParaRPr lang="es-ES" sz="1100" b="1" kern="1200" baseline="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Figueras </a:t>
                      </a:r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 </a:t>
                      </a:r>
                      <a:r>
                        <a:rPr lang="es-ES" sz="1100" u="none" strike="noStrik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Border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DN900 - PMS </a:t>
                      </a:r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80bar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</a:t>
                      </a:r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km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</a:tr>
              <a:tr h="2220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Hostalrich</a:t>
                      </a:r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 </a:t>
                      </a:r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Figueras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DN900 - PMS </a:t>
                      </a:r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80bar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79 km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</a:tr>
              <a:tr h="2220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CS </a:t>
                      </a:r>
                      <a:r>
                        <a:rPr lang="es-ES" sz="1100" u="none" strike="noStrik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Martorell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 MW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</a:tr>
              <a:tr h="2220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b="1" kern="1200" baseline="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  <a:endParaRPr lang="es-ES" sz="1100" b="1" i="1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442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" name="50 Elipse"/>
          <p:cNvSpPr>
            <a:spLocks/>
          </p:cNvSpPr>
          <p:nvPr/>
        </p:nvSpPr>
        <p:spPr bwMode="auto">
          <a:xfrm>
            <a:off x="3463379" y="3996125"/>
            <a:ext cx="252000" cy="252000"/>
          </a:xfrm>
          <a:prstGeom prst="ellipse">
            <a:avLst/>
          </a:prstGeom>
          <a:solidFill>
            <a:srgbClr val="007AAE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Tx/>
              <a:buNone/>
              <a:tabLst/>
              <a:defRPr/>
            </a:pPr>
            <a:r>
              <a:rPr kumimoji="0" lang="es-ES_tradnl" alt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rPr>
              <a:t>4</a:t>
            </a:r>
            <a:endParaRPr kumimoji="0" lang="en-US" altLang="es-ES" sz="11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cs typeface="Arial" pitchFamily="34" charset="0"/>
            </a:endParaRPr>
          </a:p>
        </p:txBody>
      </p:sp>
      <p:sp>
        <p:nvSpPr>
          <p:cNvPr id="43" name="50 Elipse"/>
          <p:cNvSpPr>
            <a:spLocks/>
          </p:cNvSpPr>
          <p:nvPr/>
        </p:nvSpPr>
        <p:spPr bwMode="auto">
          <a:xfrm>
            <a:off x="4068217" y="4031050"/>
            <a:ext cx="252000" cy="252000"/>
          </a:xfrm>
          <a:prstGeom prst="ellipse">
            <a:avLst/>
          </a:prstGeom>
          <a:solidFill>
            <a:srgbClr val="007AAE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Tx/>
              <a:buNone/>
              <a:tabLst/>
              <a:defRPr/>
            </a:pPr>
            <a:r>
              <a:rPr kumimoji="0" lang="en-US" alt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rPr>
              <a:t>3</a:t>
            </a:r>
          </a:p>
        </p:txBody>
      </p:sp>
      <p:sp>
        <p:nvSpPr>
          <p:cNvPr id="44" name="50 Elipse"/>
          <p:cNvSpPr>
            <a:spLocks/>
          </p:cNvSpPr>
          <p:nvPr/>
        </p:nvSpPr>
        <p:spPr bwMode="auto">
          <a:xfrm>
            <a:off x="4217442" y="3746887"/>
            <a:ext cx="252000" cy="252000"/>
          </a:xfrm>
          <a:prstGeom prst="ellipse">
            <a:avLst/>
          </a:prstGeom>
          <a:solidFill>
            <a:srgbClr val="007AAE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Tx/>
              <a:buNone/>
              <a:tabLst/>
              <a:defRPr/>
            </a:pPr>
            <a:r>
              <a:rPr kumimoji="0" lang="en-US" alt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rPr>
              <a:t>2</a:t>
            </a:r>
          </a:p>
        </p:txBody>
      </p:sp>
      <p:sp>
        <p:nvSpPr>
          <p:cNvPr id="45" name="50 Elipse"/>
          <p:cNvSpPr>
            <a:spLocks/>
          </p:cNvSpPr>
          <p:nvPr/>
        </p:nvSpPr>
        <p:spPr bwMode="auto">
          <a:xfrm>
            <a:off x="4222204" y="3281795"/>
            <a:ext cx="252000" cy="252000"/>
          </a:xfrm>
          <a:prstGeom prst="ellipse">
            <a:avLst/>
          </a:prstGeom>
          <a:solidFill>
            <a:srgbClr val="9CB700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Tx/>
              <a:buNone/>
              <a:tabLst/>
              <a:defRPr/>
            </a:pPr>
            <a:r>
              <a:rPr kumimoji="0" lang="es-ES_tradnl" alt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rPr>
              <a:t>1</a:t>
            </a:r>
            <a:endParaRPr kumimoji="0" lang="en-US" altLang="es-ES" sz="11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83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260648"/>
            <a:ext cx="8332788" cy="36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smtClean="0"/>
              <a:t>STEP project timeline</a:t>
            </a:r>
            <a:endParaRPr lang="fr-FR" dirty="0">
              <a:solidFill>
                <a:srgbClr val="2A4677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1885950"/>
            <a:ext cx="77628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23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260648"/>
            <a:ext cx="8332788" cy="36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smtClean="0"/>
              <a:t>STEP authorisation procedure is restored in Spain</a:t>
            </a:r>
            <a:endParaRPr lang="fr-FR" dirty="0">
              <a:solidFill>
                <a:srgbClr val="2A4677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1333500"/>
            <a:ext cx="70199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3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6.1 Follow-up </a:t>
            </a:r>
            <a:r>
              <a:rPr lang="en-US" sz="3200" dirty="0">
                <a:solidFill>
                  <a:srgbClr val="2A4677"/>
                </a:solidFill>
              </a:rPr>
              <a:t>on the OSBB functioning: OS in March 2018 </a:t>
            </a:r>
            <a:endParaRPr lang="en-US" sz="3200" dirty="0" smtClean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01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spect="1" noChangeArrowheads="1"/>
          </p:cNvSpPr>
          <p:nvPr/>
        </p:nvSpPr>
        <p:spPr bwMode="auto">
          <a:xfrm>
            <a:off x="-3673102" y="7605464"/>
            <a:ext cx="8281292" cy="1368152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457200" indent="-4572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en-US" sz="1800" b="0" dirty="0" smtClean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800" dirty="0" err="1" smtClean="0"/>
              <a:t>Additional</a:t>
            </a:r>
            <a:r>
              <a:rPr lang="fr-FR" sz="1800" dirty="0" smtClean="0"/>
              <a:t> </a:t>
            </a:r>
            <a:r>
              <a:rPr lang="fr-FR" sz="1800" dirty="0" err="1" smtClean="0"/>
              <a:t>capacity</a:t>
            </a:r>
            <a:r>
              <a:rPr lang="fr-FR" sz="1800" dirty="0" smtClean="0"/>
              <a:t> </a:t>
            </a:r>
            <a:r>
              <a:rPr lang="fr-FR" sz="1800" dirty="0" err="1" smtClean="0"/>
              <a:t>proposed</a:t>
            </a:r>
            <a:r>
              <a:rPr lang="fr-FR" sz="1800" dirty="0" smtClean="0"/>
              <a:t> on PRISMA but not </a:t>
            </a:r>
            <a:r>
              <a:rPr lang="fr-FR" sz="1800" dirty="0" err="1" smtClean="0"/>
              <a:t>subscribed</a:t>
            </a:r>
            <a:endParaRPr lang="fr-FR" sz="1800" dirty="0" smtClean="0"/>
          </a:p>
          <a:p>
            <a:pPr marL="400050" lvl="2" indent="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endParaRPr lang="en-US" sz="1800" b="0" dirty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rgbClr val="9CB700"/>
              </a:buClr>
              <a:buSzPct val="150000"/>
              <a:buFont typeface="Wingdings" panose="05000000000000000000" pitchFamily="2" charset="2"/>
              <a:buChar char="ü"/>
            </a:pPr>
            <a:endParaRPr lang="en-US" sz="1800" b="0" dirty="0" smtClean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23528" y="327571"/>
            <a:ext cx="8543925" cy="365125"/>
          </a:xfrm>
        </p:spPr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/>
              <a:t>6</a:t>
            </a:r>
            <a:r>
              <a:rPr lang="en-US" sz="2400" dirty="0" smtClean="0"/>
              <a:t>.1 </a:t>
            </a:r>
            <a:r>
              <a:rPr lang="en-US" sz="2400" dirty="0" smtClean="0">
                <a:solidFill>
                  <a:srgbClr val="2A4677"/>
                </a:solidFill>
              </a:rPr>
              <a:t>Follow-up </a:t>
            </a:r>
            <a:r>
              <a:rPr lang="en-US" sz="2400" dirty="0">
                <a:solidFill>
                  <a:srgbClr val="2A4677"/>
                </a:solidFill>
              </a:rPr>
              <a:t>on the OSBB functioning: </a:t>
            </a:r>
            <a:r>
              <a:rPr lang="en-US" sz="2400" dirty="0" smtClean="0">
                <a:solidFill>
                  <a:srgbClr val="C29903"/>
                </a:solidFill>
              </a:rPr>
              <a:t>statistics</a:t>
            </a:r>
            <a:endParaRPr lang="en-US" sz="2400" dirty="0">
              <a:solidFill>
                <a:srgbClr val="C2990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3728" y="1628800"/>
            <a:ext cx="4406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Days</a:t>
            </a:r>
            <a:r>
              <a:rPr lang="fr-FR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b="0" dirty="0" err="1">
                <a:solidFill>
                  <a:srgbClr val="000000"/>
                </a:solidFill>
                <a:latin typeface="Calibri" panose="020F0502020204030204" pitchFamily="34" charset="0"/>
              </a:rPr>
              <a:t>since</a:t>
            </a:r>
            <a:r>
              <a:rPr lang="fr-FR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implementation</a:t>
            </a:r>
            <a:r>
              <a:rPr lang="fr-FR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=</a:t>
            </a:r>
            <a:r>
              <a:rPr lang="fr-FR" dirty="0" smtClean="0"/>
              <a:t> </a:t>
            </a:r>
            <a:r>
              <a:rPr lang="fr-FR" b="0" dirty="0">
                <a:solidFill>
                  <a:srgbClr val="000000"/>
                </a:solidFill>
                <a:latin typeface="Calibri" panose="020F0502020204030204" pitchFamily="34" charset="0"/>
              </a:rPr>
              <a:t>152</a:t>
            </a:r>
            <a:r>
              <a:rPr lang="fr-FR" dirty="0"/>
              <a:t>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165181"/>
              </p:ext>
            </p:extLst>
          </p:nvPr>
        </p:nvGraphicFramePr>
        <p:xfrm>
          <a:off x="755576" y="2564904"/>
          <a:ext cx="7272807" cy="1944216"/>
        </p:xfrm>
        <a:graphic>
          <a:graphicData uri="http://schemas.openxmlformats.org/drawingml/2006/table">
            <a:tbl>
              <a:tblPr/>
              <a:tblGrid>
                <a:gridCol w="3456080"/>
                <a:gridCol w="1006867"/>
                <a:gridCol w="960036"/>
                <a:gridCol w="936620"/>
                <a:gridCol w="913204"/>
              </a:tblGrid>
              <a:tr h="32403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 to Spain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Spain to France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(days)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(days)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 offered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offered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: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issue (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Teréga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offered : [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Nomination]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above trigger 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offered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: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reduction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12 Rectángulo"/>
          <p:cNvSpPr/>
          <p:nvPr/>
        </p:nvSpPr>
        <p:spPr>
          <a:xfrm>
            <a:off x="755576" y="980728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000" dirty="0" smtClean="0">
                <a:solidFill>
                  <a:srgbClr val="C29903"/>
                </a:solidFill>
              </a:rPr>
              <a:t>VIP PIRINEOS: [07/11/2017 to 08/04/2018]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1520" y="479715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 </a:t>
            </a:r>
            <a:r>
              <a:rPr lang="fr-FR" b="0" dirty="0">
                <a:solidFill>
                  <a:srgbClr val="000000"/>
                </a:solidFill>
                <a:latin typeface="Calibri" panose="020F0502020204030204" pitchFamily="34" charset="0"/>
              </a:rPr>
              <a:t>FR &gt; </a:t>
            </a:r>
            <a:r>
              <a:rPr lang="fr-FR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ESP direction : No OS </a:t>
            </a:r>
            <a:r>
              <a:rPr lang="fr-FR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sold</a:t>
            </a:r>
            <a:endParaRPr lang="fr-FR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 ESP &gt; FR direction : On </a:t>
            </a:r>
            <a:r>
              <a:rPr lang="fr-FR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day</a:t>
            </a:r>
            <a:r>
              <a:rPr lang="fr-FR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02/03/2018, all OS </a:t>
            </a:r>
            <a:r>
              <a:rPr lang="fr-FR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sold</a:t>
            </a:r>
            <a:r>
              <a:rPr lang="fr-FR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= 22,5 </a:t>
            </a:r>
            <a:r>
              <a:rPr lang="fr-FR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GWh</a:t>
            </a:r>
            <a:r>
              <a:rPr lang="fr-FR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151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bbdd2620-fee0-4c81-b00f-4f096a667fcc">20180409_TSOs_presentation_v1.4.pptx</AcerDocumentName>
    <ACER_Abstract xmlns="985daa2e-53d8-4475-82b8-9c7d25324e34" xsi:nil="true"/>
    <_dlc_DocId xmlns="985daa2e-53d8-4475-82b8-9c7d25324e34">ACER-2018-78382</_dlc_DocId>
    <_dlc_DocIdUrl xmlns="985daa2e-53d8-4475-82b8-9c7d25324e34">
      <Url>https://extranet.acer.europa.eu/Events/46th-IG-Meeting/_layouts/15/DocIdRedir.aspx?ID=ACER-2018-78382</Url>
      <Description>ACER-2018-78382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DED2949E55B49AF3CD1FCEF2BC098" ma:contentTypeVersion="27" ma:contentTypeDescription="Create a new document." ma:contentTypeScope="" ma:versionID="b295c0a30c98fdb12bbc2784a6e8e82c">
  <xsd:schema xmlns:xsd="http://www.w3.org/2001/XMLSchema" xmlns:xs="http://www.w3.org/2001/XMLSchema" xmlns:p="http://schemas.microsoft.com/office/2006/metadata/properties" xmlns:ns2="985daa2e-53d8-4475-82b8-9c7d25324e34" xmlns:ns3="bbdd2620-fee0-4c81-b00f-4f096a667fcc" targetNamespace="http://schemas.microsoft.com/office/2006/metadata/properties" ma:root="true" ma:fieldsID="986bacee60f749283118b3f92f45b680" ns2:_="" ns3:_="">
    <xsd:import namespace="985daa2e-53d8-4475-82b8-9c7d25324e34"/>
    <xsd:import namespace="bbdd2620-fee0-4c81-b00f-4f096a667fc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d2620-fee0-4c81-b00f-4f096a667fcc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2A4B6D-C6D9-42BD-BC17-970D0B7D8777}"/>
</file>

<file path=customXml/itemProps2.xml><?xml version="1.0" encoding="utf-8"?>
<ds:datastoreItem xmlns:ds="http://schemas.openxmlformats.org/officeDocument/2006/customXml" ds:itemID="{C42CF551-37D2-4A31-88D0-87EE3F31C8ED}"/>
</file>

<file path=customXml/itemProps3.xml><?xml version="1.0" encoding="utf-8"?>
<ds:datastoreItem xmlns:ds="http://schemas.openxmlformats.org/officeDocument/2006/customXml" ds:itemID="{6B1FB961-D946-44B2-82A3-4222AB51B32F}"/>
</file>

<file path=customXml/itemProps4.xml><?xml version="1.0" encoding="utf-8"?>
<ds:datastoreItem xmlns:ds="http://schemas.openxmlformats.org/officeDocument/2006/customXml" ds:itemID="{7C8203B1-7086-4949-AFBA-090A9940170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18884</TotalTime>
  <Words>652</Words>
  <Application>Microsoft Office PowerPoint</Application>
  <PresentationFormat>Presentación en pantalla (4:3)</PresentationFormat>
  <Paragraphs>176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1_Vorlage Power Point</vt:lpstr>
      <vt:lpstr>22_Vorlage Power Point</vt:lpstr>
      <vt:lpstr>2_Vorlage Power Point</vt:lpstr>
      <vt:lpstr>3_Vorlage Power Point</vt:lpstr>
      <vt:lpstr> </vt:lpstr>
      <vt:lpstr>Presentación de PowerPoint</vt:lpstr>
      <vt:lpstr>2.1 CMP: Potential for further coordination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6.1 Follow-up on the OSBB functioning: statistics</vt:lpstr>
      <vt:lpstr>6.1 Follow-up on the OSBB functioning: OS in March 2018</vt:lpstr>
      <vt:lpstr>6.1 Follow-up on the OSBB functioning: OS in March 2018</vt:lpstr>
      <vt:lpstr>6.1 Follow-up on the OSBB functioning: OS in March 2018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De Vicente Puente, Maria de los Angeles</dc:creator>
  <cp:lastModifiedBy>Alonso Lage, Ana Maria</cp:lastModifiedBy>
  <cp:revision>1822</cp:revision>
  <cp:lastPrinted>2018-02-07T16:25:07Z</cp:lastPrinted>
  <dcterms:modified xsi:type="dcterms:W3CDTF">2018-04-11T07:45:27Z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0x0101005E2DED2949E55B49AF3CD1FCEF2BC098</vt:lpwstr>
  </property>
  <property fmtid="{D5CDD505-2E9C-101B-9397-08002B2CF9AE}" pid="3" name="_dlc_DocIdItemGuid">
    <vt:lpwstr>161e48a1-f782-4d3c-ab3e-3716b6262c7b</vt:lpwstr>
  </property>
</Properties>
</file>