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5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  <p:sldMasterId id="2147483895" r:id="rId8"/>
    <p:sldMasterId id="2147483898" r:id="rId9"/>
    <p:sldMasterId id="2147483901" r:id="rId10"/>
  </p:sldMasterIdLst>
  <p:notesMasterIdLst>
    <p:notesMasterId r:id="rId27"/>
  </p:notesMasterIdLst>
  <p:handoutMasterIdLst>
    <p:handoutMasterId r:id="rId28"/>
  </p:handoutMasterIdLst>
  <p:sldIdLst>
    <p:sldId id="291" r:id="rId11"/>
    <p:sldId id="895" r:id="rId12"/>
    <p:sldId id="957" r:id="rId13"/>
    <p:sldId id="958" r:id="rId14"/>
    <p:sldId id="967" r:id="rId15"/>
    <p:sldId id="969" r:id="rId16"/>
    <p:sldId id="968" r:id="rId17"/>
    <p:sldId id="970" r:id="rId18"/>
    <p:sldId id="962" r:id="rId19"/>
    <p:sldId id="963" r:id="rId20"/>
    <p:sldId id="964" r:id="rId21"/>
    <p:sldId id="961" r:id="rId22"/>
    <p:sldId id="960" r:id="rId23"/>
    <p:sldId id="965" r:id="rId24"/>
    <p:sldId id="966" r:id="rId25"/>
    <p:sldId id="532" r:id="rId26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92D050"/>
    <a:srgbClr val="BDA174"/>
    <a:srgbClr val="C29903"/>
    <a:srgbClr val="FF0000"/>
    <a:srgbClr val="007AAE"/>
    <a:srgbClr val="339966"/>
    <a:srgbClr val="2A4677"/>
    <a:srgbClr val="98B0D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88" d="100"/>
          <a:sy n="88" d="100"/>
        </p:scale>
        <p:origin x="711" y="45"/>
      </p:cViewPr>
      <p:guideLst>
        <p:guide pos="2925"/>
        <p:guide orient="horz" pos="2160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customXml" Target="../customXml/item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2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1">
                    <a:lumMod val="50000"/>
                  </a:schemeClr>
                </a:solidFill>
              </a:defRPr>
            </a:pPr>
            <a:r>
              <a:rPr lang="es-ES" sz="1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VIP IBERICO</a:t>
            </a:r>
            <a:r>
              <a:rPr lang="es-ES" sz="1400" baseline="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sz="1400" baseline="0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Exit</a:t>
            </a:r>
            <a:endParaRPr lang="es-ES" sz="14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24192373631437575"/>
          <c:y val="0.1592807533352543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575998464448249E-2"/>
          <c:y val="0.20339180212062882"/>
          <c:w val="0.57194350385061143"/>
          <c:h val="0.60924762732818771"/>
        </c:manualLayout>
      </c:layout>
      <c:areaChart>
        <c:grouping val="stacked"/>
        <c:varyColors val="0"/>
        <c:ser>
          <c:idx val="2"/>
          <c:order val="2"/>
          <c:tx>
            <c:strRef>
              <c:f>'Productos Anuales Oferta 2019'!$O$46</c:f>
              <c:strCache>
                <c:ptCount val="1"/>
                <c:pt idx="0">
                  <c:v>Reserved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2019'!$P$46:$T$46</c:f>
              <c:numCache>
                <c:formatCode>_-* #,##0\ _€_-;\-* #,##0\ _€_-;_-* "-"??\ _€_-;_-@_-</c:formatCode>
                <c:ptCount val="5"/>
                <c:pt idx="0">
                  <c:v>14437440</c:v>
                </c:pt>
                <c:pt idx="1">
                  <c:v>14437440</c:v>
                </c:pt>
                <c:pt idx="2">
                  <c:v>14437440</c:v>
                </c:pt>
                <c:pt idx="3">
                  <c:v>14437440</c:v>
                </c:pt>
                <c:pt idx="4">
                  <c:v>14437440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A4-4B86-B432-A619B07CF408}"/>
            </c:ext>
          </c:extLst>
        </c:ser>
        <c:ser>
          <c:idx val="3"/>
          <c:order val="3"/>
          <c:tx>
            <c:strRef>
              <c:f>'Productos Anuales Oferta 2019'!$O$47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rgbClr val="007AAE"/>
            </a:solidFill>
          </c:spPr>
          <c:dLbls>
            <c:dLbl>
              <c:idx val="0"/>
              <c:layout>
                <c:manualLayout>
                  <c:x val="2.356241234221599E-2"/>
                  <c:y val="-5.53129548762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220196353436185E-2"/>
                  <c:y val="-5.8224163027656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761693292000622E-3"/>
                  <c:y val="-0.20518966794666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425735570448629E-3"/>
                  <c:y val="-0.22004698782223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103352788015006E-2"/>
                  <c:y val="-0.22111774328018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2019'!$P$47:$T$47</c:f>
              <c:numCache>
                <c:formatCode>_-* #,##0\ _€_-;\-* #,##0\ _€_-;_-* "-"??\ _€_-;_-@_-</c:formatCode>
                <c:ptCount val="5"/>
                <c:pt idx="0">
                  <c:v>36936938</c:v>
                </c:pt>
                <c:pt idx="1">
                  <c:v>36936938</c:v>
                </c:pt>
                <c:pt idx="2">
                  <c:v>127936941</c:v>
                </c:pt>
                <c:pt idx="3">
                  <c:v>129936960</c:v>
                </c:pt>
                <c:pt idx="4">
                  <c:v>129936960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A4-4B86-B432-A619B07CF408}"/>
            </c:ext>
          </c:extLst>
        </c:ser>
        <c:ser>
          <c:idx val="1"/>
          <c:order val="1"/>
          <c:tx>
            <c:strRef>
              <c:f>'Productos Anuales Oferta 2019'!$O$45</c:f>
              <c:strCache>
                <c:ptCount val="1"/>
                <c:pt idx="0">
                  <c:v>Booked</c:v>
                </c:pt>
              </c:strCache>
            </c:strRef>
          </c:tx>
          <c:spPr>
            <a:solidFill>
              <a:srgbClr val="9CB700"/>
            </a:solidFill>
          </c:spPr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2019'!$P$45:$T$45</c:f>
              <c:numCache>
                <c:formatCode>_-* #,##0\ _€_-;\-* #,##0\ _€_-;_-* "-"??\ _€_-;_-@_-</c:formatCode>
                <c:ptCount val="5"/>
                <c:pt idx="0">
                  <c:v>93000000</c:v>
                </c:pt>
                <c:pt idx="1">
                  <c:v>93000000</c:v>
                </c:pt>
                <c:pt idx="2">
                  <c:v>2000000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A4-4B86-B432-A619B07CF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1428992"/>
        <c:axId val="1562391456"/>
      </c:areaChart>
      <c:lineChart>
        <c:grouping val="standard"/>
        <c:varyColors val="0"/>
        <c:ser>
          <c:idx val="0"/>
          <c:order val="0"/>
          <c:tx>
            <c:strRef>
              <c:f>'Productos Anuales Oferta 2019'!$O$44</c:f>
              <c:strCache>
                <c:ptCount val="1"/>
                <c:pt idx="0">
                  <c:v>Technical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40424592369092482"/>
                  <c:y val="-2.7874131833669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3A4-4B86-B432-A619B07CF4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A4-4B86-B432-A619B07CF4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3A4-4B86-B432-A619B07CF4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3A4-4B86-B432-A619B07CF4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3A4-4B86-B432-A619B07CF408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2019'!$P$44:$T$44</c:f>
              <c:numCache>
                <c:formatCode>_-* #,##0\ _€_-;\-* #,##0\ _€_-;_-* "-"??\ _€_-;_-@_-</c:formatCode>
                <c:ptCount val="5"/>
                <c:pt idx="0">
                  <c:v>144374400</c:v>
                </c:pt>
                <c:pt idx="1">
                  <c:v>144374400</c:v>
                </c:pt>
                <c:pt idx="2">
                  <c:v>144374400</c:v>
                </c:pt>
                <c:pt idx="3">
                  <c:v>144374400</c:v>
                </c:pt>
                <c:pt idx="4">
                  <c:v>144374400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93A4-4B86-B432-A619B07CF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428992"/>
        <c:axId val="1562391456"/>
      </c:lineChart>
      <c:catAx>
        <c:axId val="14314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562391456"/>
        <c:crosses val="autoZero"/>
        <c:auto val="1"/>
        <c:lblAlgn val="ctr"/>
        <c:lblOffset val="100"/>
        <c:noMultiLvlLbl val="0"/>
      </c:catAx>
      <c:valAx>
        <c:axId val="1562391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GWh/d 0ºC</a:t>
                </a:r>
              </a:p>
            </c:rich>
          </c:tx>
          <c:layout>
            <c:manualLayout>
              <c:xMode val="edge"/>
              <c:yMode val="edge"/>
              <c:x val="4.8851471140897258E-3"/>
              <c:y val="0.4016257924452637"/>
            </c:manualLayout>
          </c:layout>
          <c:overlay val="0"/>
        </c:title>
        <c:numFmt formatCode="_-* #,##0\ _€_-;\-* #,##0\ _€_-;_-* &quot;-&quot;??\ _€_-;_-@_-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431428992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2.0203833724978526E-2"/>
          <c:y val="0.90284877389877582"/>
          <c:w val="0.62318042694647147"/>
          <c:h val="5.334901893402924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s-ES"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ES"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VIP IBERICO - Entry</a:t>
            </a:r>
          </a:p>
        </c:rich>
      </c:tx>
      <c:layout>
        <c:manualLayout>
          <c:xMode val="edge"/>
          <c:yMode val="edge"/>
          <c:x val="0.31732869317257789"/>
          <c:y val="0.134670709102497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868195172746818E-2"/>
          <c:y val="0.1722736216443787"/>
          <c:w val="0.72007639015698921"/>
          <c:h val="0.72005632415111775"/>
        </c:manualLayout>
      </c:layout>
      <c:areaChart>
        <c:grouping val="stacked"/>
        <c:varyColors val="0"/>
        <c:ser>
          <c:idx val="2"/>
          <c:order val="2"/>
          <c:tx>
            <c:strRef>
              <c:f>'Productos Anuales Oferta 2019'!$O$40</c:f>
              <c:strCache>
                <c:ptCount val="1"/>
                <c:pt idx="0">
                  <c:v>Reserved capacity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2019'!$P$40:$T$40</c:f>
              <c:numCache>
                <c:formatCode>_-* #,##0\ _€_-;\-* #,##0\ _€_-;_-* "-"??\ _€_-;_-@_-</c:formatCode>
                <c:ptCount val="5"/>
                <c:pt idx="0">
                  <c:v>8020800</c:v>
                </c:pt>
                <c:pt idx="1">
                  <c:v>8020800</c:v>
                </c:pt>
                <c:pt idx="2">
                  <c:v>8020800</c:v>
                </c:pt>
                <c:pt idx="3">
                  <c:v>8020800</c:v>
                </c:pt>
                <c:pt idx="4">
                  <c:v>8020800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63-4435-AC67-0BD280CBE6C6}"/>
            </c:ext>
          </c:extLst>
        </c:ser>
        <c:ser>
          <c:idx val="3"/>
          <c:order val="3"/>
          <c:tx>
            <c:strRef>
              <c:f>'Productos Anuales Oferta 2019'!$O$41</c:f>
              <c:strCache>
                <c:ptCount val="1"/>
                <c:pt idx="0">
                  <c:v>Capacity to be offered</c:v>
                </c:pt>
              </c:strCache>
            </c:strRef>
          </c:tx>
          <c:spPr>
            <a:solidFill>
              <a:srgbClr val="007AAE"/>
            </a:solidFill>
          </c:spPr>
          <c:dLbls>
            <c:dLbl>
              <c:idx val="0"/>
              <c:layout>
                <c:manualLayout>
                  <c:x val="2.4684431977559606E-2"/>
                  <c:y val="-1.164483260553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220196353436185E-2"/>
                  <c:y val="-1.164483260553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220196353436186E-3"/>
                  <c:y val="-5.822416302765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822416302765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196353436185133E-2"/>
                  <c:y val="-8.7336244541484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2019'!$P$41:$T$41</c:f>
              <c:numCache>
                <c:formatCode>_-* #,##0\ _€_-;\-* #,##0\ _€_-;_-* "-"??\ _€_-;_-@_-</c:formatCode>
                <c:ptCount val="5"/>
                <c:pt idx="0">
                  <c:v>72187200</c:v>
                </c:pt>
                <c:pt idx="1">
                  <c:v>72187200</c:v>
                </c:pt>
                <c:pt idx="2">
                  <c:v>72187200</c:v>
                </c:pt>
                <c:pt idx="3">
                  <c:v>72187200</c:v>
                </c:pt>
                <c:pt idx="4">
                  <c:v>72187200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63-4435-AC67-0BD280CBE6C6}"/>
            </c:ext>
          </c:extLst>
        </c:ser>
        <c:ser>
          <c:idx val="1"/>
          <c:order val="1"/>
          <c:tx>
            <c:strRef>
              <c:f>'Productos Anuales Oferta 2019'!$O$39</c:f>
              <c:strCache>
                <c:ptCount val="1"/>
                <c:pt idx="0">
                  <c:v>Booked capacity</c:v>
                </c:pt>
              </c:strCache>
            </c:strRef>
          </c:tx>
          <c:spPr>
            <a:solidFill>
              <a:srgbClr val="9CB700"/>
            </a:solidFill>
          </c:spPr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2019'!$P$39:$T$39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63-4435-AC67-0BD280CBE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2379488"/>
        <c:axId val="1562389280"/>
      </c:areaChart>
      <c:lineChart>
        <c:grouping val="standard"/>
        <c:varyColors val="0"/>
        <c:ser>
          <c:idx val="0"/>
          <c:order val="0"/>
          <c:tx>
            <c:strRef>
              <c:f>'Productos Anuales Oferta 2019'!$O$38</c:f>
              <c:strCache>
                <c:ptCount val="1"/>
                <c:pt idx="0">
                  <c:v>Technical capacity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51792862658640104"/>
                  <c:y val="-2.7847782994871915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263-4435-AC67-0BD280CB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63-4435-AC67-0BD280CBE6C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263-4435-AC67-0BD280CBE6C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263-4435-AC67-0BD280CBE6C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263-4435-AC67-0BD280CBE6C6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Anuales Oferta 2019'!$P$37:$T$37</c:f>
              <c:strCache>
                <c:ptCount val="5"/>
                <c:pt idx="0">
                  <c:v>Year 2019</c:v>
                </c:pt>
                <c:pt idx="1">
                  <c:v>Year 2020</c:v>
                </c:pt>
                <c:pt idx="2">
                  <c:v>Year 2021</c:v>
                </c:pt>
                <c:pt idx="3">
                  <c:v>Year 2022</c:v>
                </c:pt>
                <c:pt idx="4">
                  <c:v>Year 2023</c:v>
                </c:pt>
              </c:strCache>
            </c:strRef>
          </c:cat>
          <c:val>
            <c:numRef>
              <c:f>'Productos Anuales Oferta 2019'!$P$38:$T$38</c:f>
              <c:numCache>
                <c:formatCode>_-* #,##0\ _€_-;\-* #,##0\ _€_-;_-* "-"??\ _€_-;_-@_-</c:formatCode>
                <c:ptCount val="5"/>
                <c:pt idx="0">
                  <c:v>80208000</c:v>
                </c:pt>
                <c:pt idx="1">
                  <c:v>80208000</c:v>
                </c:pt>
                <c:pt idx="2">
                  <c:v>80208000</c:v>
                </c:pt>
                <c:pt idx="3">
                  <c:v>80208000</c:v>
                </c:pt>
                <c:pt idx="4">
                  <c:v>80208000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8263-4435-AC67-0BD280CBE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379488"/>
        <c:axId val="1562389280"/>
      </c:lineChart>
      <c:catAx>
        <c:axId val="156237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562389280"/>
        <c:crosses val="autoZero"/>
        <c:auto val="1"/>
        <c:lblAlgn val="ctr"/>
        <c:lblOffset val="100"/>
        <c:noMultiLvlLbl val="0"/>
      </c:catAx>
      <c:valAx>
        <c:axId val="15623892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/>
                  <a:t>GWh</a:t>
                </a:r>
                <a:r>
                  <a:rPr lang="es-ES" dirty="0"/>
                  <a:t>/d </a:t>
                </a:r>
                <a:r>
                  <a:rPr lang="es-ES" dirty="0" smtClean="0"/>
                  <a:t>0ºC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1.9411287740243345E-2"/>
              <c:y val="0.41293913249405034"/>
            </c:manualLayout>
          </c:layout>
          <c:overlay val="0"/>
        </c:title>
        <c:numFmt formatCode="_-* #,##0\ _€_-;\-* #,##0\ _€_-;_-* &quot;-&quot;??\ _€_-;_-@_-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56237948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2729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3382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7109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3292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637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611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050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5478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692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3512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146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004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Imagen 1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27222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050184" cy="81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3" y="1498923"/>
            <a:ext cx="1679975" cy="5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233"/>
            <a:ext cx="2232248" cy="427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12662" y="1446678"/>
            <a:ext cx="1368152" cy="646305"/>
          </a:xfrm>
          <a:prstGeom prst="rect">
            <a:avLst/>
          </a:prstGeom>
        </p:spPr>
      </p:pic>
      <p:pic>
        <p:nvPicPr>
          <p:cNvPr id="2050" name="Picture 2" descr="Inici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64" y="1546261"/>
            <a:ext cx="1826609" cy="4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6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2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71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6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6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1" y="1600225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3243"/>
            <a:ext cx="2701552" cy="589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2696" y="1500275"/>
            <a:ext cx="1768599" cy="8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68" y="624540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4540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6839" y="6203949"/>
            <a:ext cx="872845" cy="4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5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49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7" y="624571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3782" y="6222419"/>
            <a:ext cx="872845" cy="412325"/>
          </a:xfrm>
          <a:prstGeom prst="rect">
            <a:avLst/>
          </a:prstGeom>
        </p:spPr>
      </p:pic>
      <p:pic>
        <p:nvPicPr>
          <p:cNvPr id="3074" name="Picture 2" descr="Inici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9" y="6257661"/>
            <a:ext cx="1396458" cy="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7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72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es/url?sa=i&amp;source=images&amp;cd=&amp;cad=rja&amp;uact=8&amp;ved=2ahUKEwjh1sCk_o7bAhVGRhQKHbsNAWwQjRx6BAgBEAU&amp;url=https://www.iogp.org/blog/iml_clients/iogp/&amp;psig=AOvVaw2qC-dXkQr7hSjnhSYgzhdk&amp;ust=1526723472346236" TargetMode="Externa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4.jpeg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gn.ren.pt/web/guest/gestao-tecnica" TargetMode="External"/><Relationship Id="rId5" Type="http://schemas.openxmlformats.org/officeDocument/2006/relationships/hyperlink" Target="https://www.enagas.es/enagas/en/Gestion_Tecnica_Sistema/Capacidades_e_infraestructuras_del_Sistema/Capacidad_Tecnica_interconexiones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81120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17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June 2019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smtClean="0"/>
              <a:t>50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IG meeting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prices: VIP </a:t>
            </a:r>
            <a:r>
              <a:rPr lang="en-US" sz="2400" dirty="0" err="1" smtClean="0"/>
              <a:t>Pirineos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832648" cy="2520280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3955"/>
            <a:ext cx="5811739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0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prices: VIP </a:t>
            </a:r>
            <a:r>
              <a:rPr lang="en-US" sz="2400" dirty="0" err="1" smtClean="0"/>
              <a:t>Pirineos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2" name="Picture 2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988840"/>
            <a:ext cx="8953501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03280"/>
            <a:ext cx="1514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 bwMode="auto">
          <a:xfrm>
            <a:off x="2555776" y="838485"/>
            <a:ext cx="1872208" cy="122236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2627784" y="908720"/>
            <a:ext cx="2015653" cy="1152128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Conector recto 5"/>
          <p:cNvCxnSpPr>
            <a:endCxn id="4" idx="3"/>
          </p:cNvCxnSpPr>
          <p:nvPr/>
        </p:nvCxnSpPr>
        <p:spPr bwMode="auto">
          <a:xfrm flipV="1">
            <a:off x="2411760" y="1892123"/>
            <a:ext cx="511210" cy="45675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85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4</a:t>
            </a:r>
            <a:r>
              <a:rPr lang="en-US" sz="3200" dirty="0">
                <a:solidFill>
                  <a:srgbClr val="2A4677"/>
                </a:solidFill>
              </a:rPr>
              <a:t>. </a:t>
            </a:r>
            <a:r>
              <a:rPr lang="en-US" sz="3200" dirty="0" smtClean="0">
                <a:solidFill>
                  <a:srgbClr val="2A4677"/>
                </a:solidFill>
              </a:rPr>
              <a:t>WP </a:t>
            </a:r>
            <a:r>
              <a:rPr lang="en-US" sz="3200" dirty="0">
                <a:solidFill>
                  <a:srgbClr val="2A4677"/>
                </a:solidFill>
              </a:rPr>
              <a:t>Third target. Contribution of gases to </a:t>
            </a:r>
            <a:r>
              <a:rPr lang="en-US" sz="3200" dirty="0" err="1">
                <a:solidFill>
                  <a:srgbClr val="2A4677"/>
                </a:solidFill>
              </a:rPr>
              <a:t>decarbonisation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19" y="826769"/>
            <a:ext cx="1292750" cy="7300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30291" b="13366"/>
          <a:stretch/>
        </p:blipFill>
        <p:spPr>
          <a:xfrm>
            <a:off x="2807429" y="908720"/>
            <a:ext cx="5155129" cy="504056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 bwMode="auto">
          <a:xfrm>
            <a:off x="2195735" y="4596667"/>
            <a:ext cx="6737127" cy="1496629"/>
          </a:xfrm>
          <a:prstGeom prst="roundRect">
            <a:avLst/>
          </a:prstGeom>
          <a:solidFill>
            <a:srgbClr val="002060">
              <a:alpha val="14902"/>
            </a:srgb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2195735" y="3356992"/>
            <a:ext cx="6737127" cy="1743732"/>
          </a:xfrm>
          <a:prstGeom prst="roundRect">
            <a:avLst/>
          </a:prstGeom>
          <a:solidFill>
            <a:srgbClr val="92D050">
              <a:alpha val="14902"/>
            </a:srgbClr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2195735" y="1450166"/>
            <a:ext cx="6737127" cy="1780388"/>
          </a:xfrm>
          <a:prstGeom prst="roundRect">
            <a:avLst/>
          </a:prstGeom>
          <a:solidFill>
            <a:srgbClr val="BDA174">
              <a:alpha val="14902"/>
            </a:srgbClr>
          </a:solidFill>
          <a:ln w="38100" cap="flat" cmpd="sng" algn="ctr">
            <a:solidFill>
              <a:srgbClr val="C299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- Projects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8" name="Picture 17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8" y="1741143"/>
            <a:ext cx="864096" cy="6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5288466"/>
            <a:ext cx="1423065" cy="3052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52" y="3849979"/>
            <a:ext cx="979910" cy="46290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07704" y="1412776"/>
            <a:ext cx="7025158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Power</a:t>
            </a:r>
            <a:r>
              <a:rPr lang="es-ES" sz="1600" b="0" dirty="0"/>
              <a:t> to Green </a:t>
            </a:r>
            <a:r>
              <a:rPr lang="es-ES" sz="1600" b="0" dirty="0" err="1"/>
              <a:t>Hydrogen</a:t>
            </a:r>
            <a:r>
              <a:rPr lang="es-ES" sz="1600" b="0" dirty="0"/>
              <a:t> Mallorca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RenovaGas</a:t>
            </a:r>
            <a:r>
              <a:rPr lang="es-ES" sz="1600" b="0" dirty="0"/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SUN2HY (</a:t>
            </a:r>
            <a:r>
              <a:rPr lang="es-ES" sz="1600" b="0" dirty="0" err="1"/>
              <a:t>Sun</a:t>
            </a:r>
            <a:r>
              <a:rPr lang="es-ES" sz="1600" b="0" dirty="0"/>
              <a:t> to </a:t>
            </a:r>
            <a:r>
              <a:rPr lang="es-ES" sz="1600" b="0" dirty="0" err="1"/>
              <a:t>Hydrogen</a:t>
            </a:r>
            <a:r>
              <a:rPr lang="es-ES" sz="1600" b="0" dirty="0"/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 smtClean="0"/>
              <a:t>solutions</a:t>
            </a:r>
            <a:endParaRPr lang="es-ES" sz="16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Demonstrative facility in Zaragoza for </a:t>
            </a:r>
            <a:r>
              <a:rPr lang="en-US" sz="1600" b="0" dirty="0" err="1"/>
              <a:t>standardised</a:t>
            </a:r>
            <a:r>
              <a:rPr lang="en-US" sz="1600" b="0" dirty="0"/>
              <a:t> quality and flow rate measurements for </a:t>
            </a:r>
            <a:r>
              <a:rPr lang="en-US" sz="1600" b="0" dirty="0" smtClean="0"/>
              <a:t>hydrogen</a:t>
            </a:r>
            <a:endParaRPr lang="es-ES" sz="16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5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 smtClean="0"/>
              <a:t>FenHYx</a:t>
            </a:r>
            <a:endParaRPr lang="es-ES" sz="16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Standardised</a:t>
            </a:r>
            <a:r>
              <a:rPr lang="es-ES" sz="1600" b="0" dirty="0"/>
              <a:t> </a:t>
            </a:r>
            <a:r>
              <a:rPr lang="es-ES" sz="1600" b="0" dirty="0" err="1"/>
              <a:t>quality</a:t>
            </a:r>
            <a:r>
              <a:rPr lang="es-ES" sz="1600" b="0" dirty="0"/>
              <a:t> </a:t>
            </a:r>
            <a:r>
              <a:rPr lang="es-ES" sz="1600" b="0" dirty="0" err="1"/>
              <a:t>measurements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European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(RICE)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Innovation</a:t>
            </a:r>
            <a:r>
              <a:rPr lang="es-ES" sz="1600" b="0" dirty="0"/>
              <a:t> in </a:t>
            </a:r>
            <a:r>
              <a:rPr lang="es-ES" sz="1600" b="0" dirty="0" err="1"/>
              <a:t>renewable</a:t>
            </a:r>
            <a:r>
              <a:rPr lang="es-ES" sz="1600" b="0" dirty="0"/>
              <a:t> gases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12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Jupiter</a:t>
            </a:r>
            <a:r>
              <a:rPr lang="es-ES" sz="1600" b="0" dirty="0"/>
              <a:t> 1000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8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/>
              <a:t>efficiency</a:t>
            </a:r>
            <a:r>
              <a:rPr lang="es-ES" sz="1600" b="0" dirty="0"/>
              <a:t> R&amp;D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New </a:t>
            </a:r>
            <a:r>
              <a:rPr lang="es-ES" sz="1600" b="0" dirty="0" err="1"/>
              <a:t>solutions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and </a:t>
            </a:r>
            <a:r>
              <a:rPr lang="es-ES" sz="1600" b="0" dirty="0" err="1"/>
              <a:t>future</a:t>
            </a:r>
            <a:r>
              <a:rPr lang="es-ES" sz="1600" b="0" dirty="0"/>
              <a:t> </a:t>
            </a:r>
            <a:r>
              <a:rPr lang="es-ES" sz="1600" b="0" dirty="0" err="1"/>
              <a:t>projects</a:t>
            </a:r>
            <a:r>
              <a:rPr lang="es-ES" sz="1600" b="0" dirty="0"/>
              <a:t> </a:t>
            </a:r>
            <a:r>
              <a:rPr lang="es-ES" sz="1600" b="0" dirty="0" err="1"/>
              <a:t>such</a:t>
            </a:r>
            <a:r>
              <a:rPr lang="es-ES" sz="1600" b="0" dirty="0"/>
              <a:t> as </a:t>
            </a:r>
            <a:r>
              <a:rPr lang="es-ES" sz="1600" b="0" dirty="0" err="1"/>
              <a:t>Power</a:t>
            </a:r>
            <a:r>
              <a:rPr lang="es-ES" sz="1600" b="0" dirty="0"/>
              <a:t> to </a:t>
            </a:r>
            <a:r>
              <a:rPr lang="es-ES" sz="1600" b="0" dirty="0" smtClean="0"/>
              <a:t>Gas</a:t>
            </a:r>
            <a:endParaRPr lang="es-ES" sz="1600" b="0" dirty="0"/>
          </a:p>
        </p:txBody>
      </p:sp>
    </p:spTree>
    <p:extLst>
      <p:ext uri="{BB962C8B-B14F-4D97-AF65-F5344CB8AC3E}">
        <p14:creationId xmlns:p14="http://schemas.microsoft.com/office/powerpoint/2010/main" val="33111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– Gas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initiatives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85" y="5176997"/>
            <a:ext cx="671602" cy="93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esultado de imagen de ngv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19" y="4621817"/>
            <a:ext cx="1339932" cy="6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de EBA logo biog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83" y="3388372"/>
            <a:ext cx="1193036" cy="4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embers.igu.org/old/GASNATURALLY_logo_FINALcropped.png/@@images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61" y="3255016"/>
            <a:ext cx="762342" cy="58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fgaz.fr/sites/default/files/u3/marcoga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67" y="-719910"/>
            <a:ext cx="130006" cy="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gi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79" y="1810181"/>
            <a:ext cx="926319" cy="4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fgaz.fr/sites/default/files/u3/marcoga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94" y="2211209"/>
            <a:ext cx="1116212" cy="43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de iogp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39" y="4767032"/>
            <a:ext cx="1378283" cy="4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entsog 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2" b="24244"/>
          <a:stretch/>
        </p:blipFill>
        <p:spPr bwMode="auto">
          <a:xfrm>
            <a:off x="4825888" y="1739261"/>
            <a:ext cx="109964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3276" y="5301208"/>
            <a:ext cx="1464246" cy="674018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Resultado de imagen de logo hydrogen europ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8307"/>
          <a:stretch/>
        </p:blipFill>
        <p:spPr bwMode="auto">
          <a:xfrm>
            <a:off x="5545461" y="4739793"/>
            <a:ext cx="1026767" cy="4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3"/>
          <a:srcRect b="20297"/>
          <a:stretch/>
        </p:blipFill>
        <p:spPr>
          <a:xfrm>
            <a:off x="6280078" y="5245597"/>
            <a:ext cx="2192125" cy="806970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3583" y="2492770"/>
            <a:ext cx="3434205" cy="2023610"/>
          </a:xfrm>
          <a:prstGeom prst="rect">
            <a:avLst/>
          </a:prstGeom>
        </p:spPr>
      </p:pic>
      <p:pic>
        <p:nvPicPr>
          <p:cNvPr id="1034" name="Picture 10" descr="Resultado de imagen de cen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61" y="2189440"/>
            <a:ext cx="671791" cy="5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6"/>
          <a:srcRect l="12101" t="34729" r="7723" b="28012"/>
          <a:stretch/>
        </p:blipFill>
        <p:spPr>
          <a:xfrm>
            <a:off x="7281725" y="2021624"/>
            <a:ext cx="1800200" cy="408362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8725" y="953446"/>
            <a:ext cx="667727" cy="945816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6958" y="4164364"/>
            <a:ext cx="783354" cy="95402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9626" y="1264937"/>
            <a:ext cx="1309261" cy="410716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86278" y="890962"/>
            <a:ext cx="909891" cy="552648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1"/>
          <a:srcRect t="57269" r="25826"/>
          <a:stretch/>
        </p:blipFill>
        <p:spPr>
          <a:xfrm>
            <a:off x="5635707" y="1340975"/>
            <a:ext cx="1362817" cy="237357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9512" y="3057815"/>
            <a:ext cx="975950" cy="955671"/>
          </a:xfrm>
          <a:prstGeom prst="rect">
            <a:avLst/>
          </a:prstGeom>
          <a:ln w="12700">
            <a:solidFill>
              <a:srgbClr val="0000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95476" y="3057051"/>
            <a:ext cx="795667" cy="114576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4614" y="2492770"/>
            <a:ext cx="1231281" cy="380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4530" y="1757472"/>
            <a:ext cx="1384382" cy="3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– Gas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initiatives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326"/>
          <a:stretch/>
        </p:blipFill>
        <p:spPr>
          <a:xfrm>
            <a:off x="161066" y="1484784"/>
            <a:ext cx="8748464" cy="8414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20888"/>
            <a:ext cx="7164288" cy="3654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28741" y="932596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Align</a:t>
            </a:r>
            <a:r>
              <a:rPr lang="es-ES" dirty="0"/>
              <a:t> gas </a:t>
            </a:r>
            <a:r>
              <a:rPr lang="es-ES" dirty="0" err="1"/>
              <a:t>terminology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86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7235" y="3352735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2.1. Follow-up </a:t>
            </a:r>
            <a:r>
              <a:rPr lang="en-US" sz="3200" dirty="0">
                <a:solidFill>
                  <a:srgbClr val="2A4677"/>
                </a:solidFill>
              </a:rPr>
              <a:t>of infrastructures developments (PCIs, TYNDP, GRIP…)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PCI selection process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81999"/>
            <a:ext cx="8093122" cy="28512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3568" y="980728"/>
            <a:ext cx="81369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1800" b="0" dirty="0" err="1" smtClean="0"/>
              <a:t>Next</a:t>
            </a:r>
            <a:r>
              <a:rPr lang="es-ES" sz="1800" b="0" dirty="0" smtClean="0"/>
              <a:t> Regional </a:t>
            </a:r>
            <a:r>
              <a:rPr lang="es-ES" sz="1800" b="0" dirty="0" err="1" smtClean="0"/>
              <a:t>Group</a:t>
            </a:r>
            <a:r>
              <a:rPr lang="es-ES" sz="1800" b="0" dirty="0" smtClean="0"/>
              <a:t> meeting </a:t>
            </a:r>
            <a:r>
              <a:rPr lang="es-ES" sz="1800" b="0" dirty="0" err="1" smtClean="0"/>
              <a:t>scheduled</a:t>
            </a:r>
            <a:r>
              <a:rPr lang="es-ES" sz="1800" b="0" dirty="0" smtClean="0"/>
              <a:t> </a:t>
            </a:r>
            <a:r>
              <a:rPr lang="es-ES" sz="1800" b="0" dirty="0" err="1" smtClean="0"/>
              <a:t>on</a:t>
            </a:r>
            <a:r>
              <a:rPr lang="es-ES" sz="1800" b="0" dirty="0" smtClean="0"/>
              <a:t> 27th and 28th June: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800" b="0" dirty="0"/>
              <a:t>PCI </a:t>
            </a:r>
            <a:r>
              <a:rPr lang="es-ES" sz="1800" b="0" dirty="0" err="1"/>
              <a:t>assessment</a:t>
            </a:r>
            <a:r>
              <a:rPr lang="es-ES" sz="1800" b="0" dirty="0"/>
              <a:t> </a:t>
            </a:r>
            <a:r>
              <a:rPr lang="es-ES" sz="1800" b="0" dirty="0" err="1" smtClean="0"/>
              <a:t>methodology</a:t>
            </a:r>
            <a:endParaRPr lang="es-ES" sz="18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800" b="0" dirty="0" err="1" smtClean="0"/>
              <a:t>Discussion</a:t>
            </a:r>
            <a:r>
              <a:rPr lang="es-ES" sz="1800" b="0" dirty="0" smtClean="0"/>
              <a:t> and </a:t>
            </a:r>
            <a:r>
              <a:rPr lang="es-ES" sz="1800" b="0" dirty="0" err="1" smtClean="0"/>
              <a:t>validation</a:t>
            </a:r>
            <a:r>
              <a:rPr lang="es-ES" sz="1800" b="0" dirty="0" smtClean="0"/>
              <a:t> of </a:t>
            </a:r>
            <a:r>
              <a:rPr lang="es-ES" sz="1800" b="0" dirty="0" err="1" smtClean="0"/>
              <a:t>the</a:t>
            </a:r>
            <a:r>
              <a:rPr lang="es-ES" sz="1800" b="0" dirty="0" smtClean="0"/>
              <a:t> </a:t>
            </a:r>
            <a:r>
              <a:rPr lang="es-ES" sz="1800" b="0" dirty="0" err="1" smtClean="0"/>
              <a:t>methdology</a:t>
            </a:r>
            <a:endParaRPr lang="es-ES" sz="18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Application </a:t>
            </a:r>
            <a:r>
              <a:rPr lang="en-US" sz="1800" b="0" dirty="0"/>
              <a:t>to each candidate project and the ranking of candidate projects</a:t>
            </a:r>
            <a:endParaRPr lang="es-ES" sz="1800" b="0" dirty="0"/>
          </a:p>
        </p:txBody>
      </p:sp>
    </p:spTree>
    <p:extLst>
      <p:ext uri="{BB962C8B-B14F-4D97-AF65-F5344CB8AC3E}">
        <p14:creationId xmlns:p14="http://schemas.microsoft.com/office/powerpoint/2010/main" val="1914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TYNDP 2020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1" y="1469770"/>
            <a:ext cx="9015370" cy="419147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2123728" y="1052736"/>
            <a:ext cx="0" cy="7231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81343" cy="47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2.2. VIP </a:t>
            </a:r>
            <a:r>
              <a:rPr lang="en-US" sz="3200" dirty="0" err="1">
                <a:solidFill>
                  <a:srgbClr val="2A4677"/>
                </a:solidFill>
              </a:rPr>
              <a:t>Ibérico</a:t>
            </a:r>
            <a:r>
              <a:rPr lang="en-US" sz="3200" dirty="0">
                <a:solidFill>
                  <a:srgbClr val="2A4677"/>
                </a:solidFill>
              </a:rPr>
              <a:t>: update on capacity offered in yearly auctions for the period 2019-2024</a:t>
            </a:r>
            <a:r>
              <a:rPr lang="en-US" sz="3200" dirty="0" smtClean="0">
                <a:solidFill>
                  <a:srgbClr val="2A467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56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00075" y="44624"/>
            <a:ext cx="8332788" cy="365125"/>
          </a:xfrm>
        </p:spPr>
        <p:txBody>
          <a:bodyPr anchor="t" anchorCtr="0"/>
          <a:lstStyle/>
          <a:p>
            <a:r>
              <a:rPr lang="en-GB" sz="2400" dirty="0" smtClean="0"/>
              <a:t>2.2. VIP </a:t>
            </a:r>
            <a:r>
              <a:rPr lang="en-GB" sz="2400" dirty="0" err="1" smtClean="0"/>
              <a:t>Ibérico</a:t>
            </a:r>
            <a:r>
              <a:rPr lang="en-GB" sz="2400" dirty="0" smtClean="0"/>
              <a:t>: c</a:t>
            </a:r>
            <a:r>
              <a:rPr lang="en-US" sz="2400" dirty="0" err="1" smtClean="0"/>
              <a:t>alculation</a:t>
            </a:r>
            <a:r>
              <a:rPr lang="en-US" sz="2400" dirty="0" smtClean="0"/>
              <a:t> </a:t>
            </a:r>
            <a:r>
              <a:rPr lang="en-US" sz="2400" dirty="0"/>
              <a:t>of capacity to be offered  in PRISMA for the next 5 gas years</a:t>
            </a:r>
            <a:endParaRPr lang="en-US" sz="2400" dirty="0">
              <a:solidFill>
                <a:srgbClr val="2A4677"/>
              </a:solidFill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600075" y="1017310"/>
            <a:ext cx="833278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In </a:t>
            </a:r>
            <a:r>
              <a:rPr lang="en-US" sz="1600" b="0" dirty="0"/>
              <a:t>response to the Iberian NRAs request, </a:t>
            </a:r>
            <a:r>
              <a:rPr lang="en-US" sz="1600" b="0" dirty="0" smtClean="0"/>
              <a:t>REN and Enagas have been working on the technical analysis of the capacity to be offered for the next 5 gas year at VIP IBERICO. This analysis was sent to Iberian NRAs at the end of March.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r>
              <a:rPr lang="en-US" sz="1600" b="0" dirty="0"/>
              <a:t>Both Enagás and REN commit to maintain the current technical </a:t>
            </a:r>
            <a:r>
              <a:rPr lang="en-US" sz="1600" b="0" dirty="0" smtClean="0"/>
              <a:t>firm capacity </a:t>
            </a:r>
            <a:r>
              <a:rPr lang="en-US" sz="1600" b="0" dirty="0"/>
              <a:t>of </a:t>
            </a:r>
            <a:r>
              <a:rPr lang="en-US" sz="1600" dirty="0" smtClean="0"/>
              <a:t>144/80 </a:t>
            </a:r>
            <a:r>
              <a:rPr lang="en-US" sz="1600" dirty="0" err="1"/>
              <a:t>GWh</a:t>
            </a:r>
            <a:r>
              <a:rPr lang="en-US" sz="1600" dirty="0"/>
              <a:t>/d in the VIP IBERICO </a:t>
            </a:r>
            <a:r>
              <a:rPr lang="en-US" sz="1600" dirty="0" smtClean="0"/>
              <a:t>for the </a:t>
            </a:r>
            <a:r>
              <a:rPr lang="en-US" sz="1600" dirty="0"/>
              <a:t>next 5 years</a:t>
            </a:r>
            <a:r>
              <a:rPr lang="en-US" sz="1600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29903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Capacity update was published at the websites before the first Monday of June according to CAM-NC. </a:t>
            </a:r>
            <a:endParaRPr lang="en-US" sz="1600" b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14"/>
          <a:stretch/>
        </p:blipFill>
        <p:spPr>
          <a:xfrm>
            <a:off x="1614040" y="2636912"/>
            <a:ext cx="6304856" cy="18386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710" b="26011"/>
          <a:stretch/>
        </p:blipFill>
        <p:spPr>
          <a:xfrm>
            <a:off x="288032" y="5298602"/>
            <a:ext cx="1362520" cy="57606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376264" y="5309635"/>
            <a:ext cx="3131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5"/>
              </a:rPr>
              <a:t>https://www.enagas.es/enagas/en/Gestion_Tecnica_Sistema/Capacidades_e_infraestructuras_del_Sistema/Capacidad_Tecnica_interconexiones</a:t>
            </a:r>
            <a:endParaRPr lang="en-US" sz="1000" dirty="0"/>
          </a:p>
        </p:txBody>
      </p:sp>
      <p:sp>
        <p:nvSpPr>
          <p:cNvPr id="14" name="Rectángulo 13"/>
          <p:cNvSpPr/>
          <p:nvPr/>
        </p:nvSpPr>
        <p:spPr>
          <a:xfrm>
            <a:off x="6984776" y="5386579"/>
            <a:ext cx="1835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u="sng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hlinkClick r:id="rId6"/>
              </a:rPr>
              <a:t>https://www.ign.ren.pt/web/guest/gestao-tecnica</a:t>
            </a:r>
            <a:r>
              <a:rPr lang="pt-PT" sz="10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en-US" sz="1000" dirty="0">
              <a:latin typeface="+mj-l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08" b="13552"/>
          <a:stretch/>
        </p:blipFill>
        <p:spPr>
          <a:xfrm>
            <a:off x="1503917" y="5226594"/>
            <a:ext cx="999554" cy="7200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4625" y="5417912"/>
            <a:ext cx="883670" cy="33744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auto">
          <a:xfrm>
            <a:off x="1614040" y="5215528"/>
            <a:ext cx="4038080" cy="731146"/>
          </a:xfrm>
          <a:prstGeom prst="rect">
            <a:avLst/>
          </a:prstGeom>
          <a:noFill/>
          <a:ln w="95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ángulo 17"/>
          <p:cNvSpPr/>
          <p:nvPr/>
        </p:nvSpPr>
        <p:spPr bwMode="auto">
          <a:xfrm>
            <a:off x="5883584" y="5216184"/>
            <a:ext cx="2936888" cy="731146"/>
          </a:xfrm>
          <a:prstGeom prst="rect">
            <a:avLst/>
          </a:prstGeom>
          <a:noFill/>
          <a:ln w="95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5 Gráfico"/>
          <p:cNvGraphicFramePr>
            <a:graphicFrameLocks/>
          </p:cNvGraphicFramePr>
          <p:nvPr>
            <p:extLst/>
          </p:nvPr>
        </p:nvGraphicFramePr>
        <p:xfrm>
          <a:off x="-108520" y="3068960"/>
          <a:ext cx="10398868" cy="318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6 Gráfico"/>
          <p:cNvGraphicFramePr>
            <a:graphicFrameLocks/>
          </p:cNvGraphicFramePr>
          <p:nvPr>
            <p:extLst/>
          </p:nvPr>
        </p:nvGraphicFramePr>
        <p:xfrm>
          <a:off x="-180527" y="755412"/>
          <a:ext cx="820891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VIP IBERICO: Capacity to be offered</a:t>
            </a:r>
            <a:endParaRPr lang="es-ES" sz="2400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40488" y="755412"/>
            <a:ext cx="3311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Arial"/>
              </a:rPr>
              <a:t>Yearly auction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5940152" y="3429000"/>
          <a:ext cx="3024336" cy="227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937">
                <a:tc>
                  <a:txBody>
                    <a:bodyPr/>
                    <a:lstStyle/>
                    <a:p>
                      <a:endParaRPr lang="es-ES" sz="9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s-ES_tradnl" sz="7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nd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GWh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/d 0ºC]</a:t>
                      </a:r>
                      <a:endParaRPr lang="es-ES" sz="7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s-ES_tradnl" sz="7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GWh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/d 0ºC]</a:t>
                      </a:r>
                      <a:endParaRPr lang="es-ES" sz="7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algn="ctr"/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 </a:t>
                      </a:r>
                    </a:p>
                    <a:p>
                      <a:pPr algn="ctr"/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2018-Sept 2019)</a:t>
                      </a:r>
                      <a:endParaRPr lang="es-ES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2019-Sept 2020)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134,35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2020-Sept 2021)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134,35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2021-Sept 2022)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134,35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2022-Sept 2023)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134,35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2023-Sept 2024)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s-ES" sz="9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144,37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5940152" y="975281"/>
          <a:ext cx="3024336" cy="227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937">
                <a:tc>
                  <a:txBody>
                    <a:bodyPr/>
                    <a:lstStyle/>
                    <a:p>
                      <a:endParaRPr lang="es-ES" sz="9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s-ES_tradnl" sz="7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nd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GWh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/d 0ºC]</a:t>
                      </a:r>
                      <a:endParaRPr lang="es-ES" sz="7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_tradnl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</a:t>
                      </a:r>
                      <a:r>
                        <a:rPr lang="es-ES_tradnl" sz="7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s-ES_tradnl" sz="7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July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lang="es-ES_tradnl" sz="7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GWh</a:t>
                      </a:r>
                      <a:r>
                        <a:rPr lang="es-ES_tradnl" sz="7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/d 0ºC]</a:t>
                      </a:r>
                      <a:endParaRPr lang="es-ES" sz="7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algn="ctr"/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_tradnl" sz="7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 </a:t>
                      </a:r>
                    </a:p>
                    <a:p>
                      <a:pPr algn="ctr"/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2018-Sept 2019)</a:t>
                      </a:r>
                      <a:endParaRPr lang="es-ES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2019-Sept 2020)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2020-Sept 2021)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2021-Sept 2022)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2022-Sept 2023)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</a:t>
                      </a:r>
                      <a:r>
                        <a:rPr lang="es-ES_tradnl" sz="7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</a:t>
                      </a:r>
                      <a:r>
                        <a:rPr lang="es-ES_tradnl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5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(Oct 2023-Sept 2024)</a:t>
                      </a:r>
                      <a:endParaRPr lang="es-ES" sz="5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s-ES" sz="9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80,21</a:t>
                      </a:r>
                      <a:endParaRPr lang="es-E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437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3</a:t>
            </a:r>
            <a:r>
              <a:rPr lang="en-US" sz="3200" dirty="0">
                <a:solidFill>
                  <a:srgbClr val="2A4677"/>
                </a:solidFill>
              </a:rPr>
              <a:t>. Market integration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c2de5cf5-af0b-42ac-b4be-b5984c74970e">20190617_TSOs_presentation_vFinal_ext_SENT.pptx</AcerDocumentName>
    <ACER_Abstract xmlns="985daa2e-53d8-4475-82b8-9c7d25324e34" xsi:nil="true"/>
    <_dlc_DocId xmlns="985daa2e-53d8-4475-82b8-9c7d25324e34">ACER-2019-85975</_dlc_DocId>
    <_dlc_DocIdUrl xmlns="985daa2e-53d8-4475-82b8-9c7d25324e34">
      <Url>https://extranet.acer.europa.eu/Events/50th-IG-Meeting/_layouts/15/DocIdRedir.aspx?ID=ACER-2019-85975</Url>
      <Description>ACER-2019-85975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E8A7892687D4C9B515114ED9887DC" ma:contentTypeVersion="27" ma:contentTypeDescription="Create a new document." ma:contentTypeScope="" ma:versionID="d6440af515c169adddb9bf23909bf05d">
  <xsd:schema xmlns:xsd="http://www.w3.org/2001/XMLSchema" xmlns:xs="http://www.w3.org/2001/XMLSchema" xmlns:p="http://schemas.microsoft.com/office/2006/metadata/properties" xmlns:ns2="985daa2e-53d8-4475-82b8-9c7d25324e34" xmlns:ns3="c2de5cf5-af0b-42ac-b4be-b5984c74970e" targetNamespace="http://schemas.microsoft.com/office/2006/metadata/properties" ma:root="true" ma:fieldsID="9d19697b9b9b9fe63fc3e562202be8c3" ns2:_="" ns3:_="">
    <xsd:import namespace="985daa2e-53d8-4475-82b8-9c7d25324e34"/>
    <xsd:import namespace="c2de5cf5-af0b-42ac-b4be-b5984c7497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e5cf5-af0b-42ac-b4be-b5984c74970e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6B1FB961-D946-44B2-82A3-4222AB51B32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2CF551-37D2-4A31-88D0-87EE3F31C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41530-B618-4766-8E26-7947D099473F}"/>
</file>

<file path=customXml/itemProps4.xml><?xml version="1.0" encoding="utf-8"?>
<ds:datastoreItem xmlns:ds="http://schemas.openxmlformats.org/officeDocument/2006/customXml" ds:itemID="{3D606AFE-5292-42FF-B42A-31F6C4E6572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19344</TotalTime>
  <Words>521</Words>
  <Application>Microsoft Office PowerPoint</Application>
  <PresentationFormat>Presentación en pantalla (4:3)</PresentationFormat>
  <Paragraphs>137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Times New Roman</vt:lpstr>
      <vt:lpstr>Verdana</vt:lpstr>
      <vt:lpstr>1_Vorlage Power Point</vt:lpstr>
      <vt:lpstr>22_Vorlage Power Point</vt:lpstr>
      <vt:lpstr>2_Vorlage Power Point</vt:lpstr>
      <vt:lpstr>3_Vorlage Power Point</vt:lpstr>
      <vt:lpstr>4_Vorlage Power Point</vt:lpstr>
      <vt:lpstr>5_Vorlage Power Point</vt:lpstr>
      <vt:lpstr>6_Vorlage Power Point</vt:lpstr>
      <vt:lpstr> </vt:lpstr>
      <vt:lpstr>Presentación de PowerPoint</vt:lpstr>
      <vt:lpstr>2.1 PCI selection process</vt:lpstr>
      <vt:lpstr>2.1 TYNDP 2020</vt:lpstr>
      <vt:lpstr>2.1 GRIP 2019</vt:lpstr>
      <vt:lpstr>Presentación de PowerPoint</vt:lpstr>
      <vt:lpstr>2.2. VIP Ibérico: calculation of capacity to be offered  in PRISMA for the next 5 gas years</vt:lpstr>
      <vt:lpstr>VIP IBERICO: Capacity to be offered</vt:lpstr>
      <vt:lpstr>Presentación de PowerPoint</vt:lpstr>
      <vt:lpstr>3.2 Follow-up gas prices: VIP Pirineos</vt:lpstr>
      <vt:lpstr>3.2 Follow-up gas prices: VIP Pirineos</vt:lpstr>
      <vt:lpstr>Presentación de PowerPoint</vt:lpstr>
      <vt:lpstr>4.1. Follow-up - Projects</vt:lpstr>
      <vt:lpstr>4.1. Follow-up – Gas organisation initiatives</vt:lpstr>
      <vt:lpstr>4.1. Follow-up – Gas organisation initiatives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De Vicente Puente, Maria de los Angeles</cp:lastModifiedBy>
  <cp:revision>1871</cp:revision>
  <cp:lastPrinted>2018-02-07T16:25:07Z</cp:lastPrinted>
  <dcterms:modified xsi:type="dcterms:W3CDTF">2019-06-13T09:17:59Z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0x0101004C7E8A7892687D4C9B515114ED9887DC</vt:lpwstr>
  </property>
  <property fmtid="{D5CDD505-2E9C-101B-9397-08002B2CF9AE}" pid="3" name="_dlc_DocIdItemGuid">
    <vt:lpwstr>8b40d5bd-7ce1-44bb-be64-681a64a8a61e</vt:lpwstr>
  </property>
</Properties>
</file>